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88" r:id="rId3"/>
    <p:sldId id="258" r:id="rId4"/>
    <p:sldId id="260" r:id="rId5"/>
    <p:sldId id="281" r:id="rId6"/>
    <p:sldId id="287" r:id="rId7"/>
    <p:sldId id="316" r:id="rId8"/>
    <p:sldId id="290" r:id="rId9"/>
    <p:sldId id="291" r:id="rId10"/>
    <p:sldId id="292" r:id="rId11"/>
    <p:sldId id="293" r:id="rId12"/>
    <p:sldId id="311" r:id="rId13"/>
    <p:sldId id="312" r:id="rId14"/>
    <p:sldId id="313" r:id="rId15"/>
    <p:sldId id="295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289" r:id="rId24"/>
  </p:sldIdLst>
  <p:sldSz cx="9144000" cy="6858000" type="screen4x3"/>
  <p:notesSz cx="6858000" cy="92964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ECFF"/>
    <a:srgbClr val="7955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9E258BD2-A4AC-41BA-A1E8-A33D835F8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310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1A3A69ED-6530-4987-BEA3-D5203DBE9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590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5A252E-78D6-407E-B637-B8A99E962B8B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C294F-9F15-4E1D-ABB9-1A864BC3262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C294F-9F15-4E1D-ABB9-1A864BC3262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C294F-9F15-4E1D-ABB9-1A864BC3262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C294F-9F15-4E1D-ABB9-1A864BC326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D33CB5-E587-45B3-BBE5-8BB5FC6251F6}" type="slidenum">
              <a:rPr lang="en-US" smtClean="0">
                <a:cs typeface="Arial" charset="0"/>
              </a:rPr>
              <a:pPr eaLnBrk="1" hangingPunct="1"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378E7-7297-4EA0-96D6-461F4CCBEE4E}" type="slidenum">
              <a:rPr lang="en-US" smtClean="0">
                <a:cs typeface="Arial" charset="0"/>
              </a:rPr>
              <a:pPr eaLnBrk="1" hangingPunct="1"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C8CEAB-3BE7-4EEF-9582-FA937AF14BFB}" type="slidenum">
              <a:rPr lang="en-US" smtClean="0">
                <a:cs typeface="Arial" charset="0"/>
              </a:rPr>
              <a:pPr eaLnBrk="1" hangingPunct="1"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F8D959-24A3-4B00-84E0-B50DB6709586}" type="slidenum">
              <a:rPr lang="en-US" smtClean="0">
                <a:cs typeface="Arial" charset="0"/>
              </a:rPr>
              <a:pPr eaLnBrk="1" hangingPunct="1"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5BC11-CFA9-416C-A93D-15E49E62CA2C}" type="slidenum">
              <a:rPr lang="en-US" smtClean="0">
                <a:cs typeface="Arial" charset="0"/>
              </a:rPr>
              <a:pPr eaLnBrk="1" hangingPunct="1"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C8B5D0-0999-4C4F-8087-9BAAE541D914}" type="slidenum">
              <a:rPr lang="en-US" smtClean="0">
                <a:cs typeface="Arial" charset="0"/>
              </a:rPr>
              <a:pPr eaLnBrk="1" hangingPunct="1"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F8E55-EE51-4254-AA47-A8588A71FD1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756313-2786-4DF5-8F0C-80614D0EC5E5}" type="slidenum">
              <a:rPr lang="en-US" smtClean="0">
                <a:cs typeface="Arial" charset="0"/>
              </a:rPr>
              <a:pPr eaLnBrk="1" hangingPunct="1"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05DB2-9715-4847-A53D-2CF03EC60AF3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33C253-663D-4A74-8EC6-859B3811100B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0BE7C3-0F16-41DF-B2D2-1A9A7475F6EC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FEF3DA-14A2-425A-B0BB-5DA9BABE4AB5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E61032-17E9-4D18-B501-454952C69AB6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C294F-9F15-4E1D-ABB9-1A864BC3262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C294F-9F15-4E1D-ABB9-1A864BC3262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C294F-9F15-4E1D-ABB9-1A864BC326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456A-1601-413A-8CA6-32B98550F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26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D9D33-AF7D-43DD-ABFA-0863308D6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89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D969B-B4FB-407C-B8E5-9FA4A1CE0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24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FE1D-03EF-4DD3-985E-AB063A66B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19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12C81-C425-4912-AD6E-F76898DB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917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E8A6E-7378-4EB6-B59C-C36E2518C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11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6E0E1-BCC3-450F-9E91-D5EC8FE1F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50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CA5A5-B0D4-4E95-9422-037BE4A6D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552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482CF-82F8-45C1-9A3C-B3BB0111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58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9FC4-604F-4D04-A449-CD8040C09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120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65F4E-2BCA-48BB-8501-9E7F86672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05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80C2997A-6019-4D1C-B607-7A0DAAF44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Saturn\Dept\clinics\IPNW\Clients\Davis,%20Larry\2009-2010%20Motion%20for%20New%20Trial\ONE%20PAGE%20DNA%20SUMMARY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\\Saturn\Dept\clinics\IPNW\Clients\Davis,%20Larry\2009-2010%20Motion%20for%20New%20Trial\ONE%20PAGE%20DNA%20SUMMARY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\\Saturn\Dept\clinics\IPNW\Clients\Davis,%20Larry\2009-2010%20Motion%20for%20New%20Trial\ONE%20PAGE%20DNA%20SUMMARY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\\Saturn\Dept\clinics\IPNW\Clients\Davis,%20Larry\2009-2010%20Motion%20for%20New%20Trial\ONE%20PAGE%20DNA%20SUMMARY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.png"/><Relationship Id="rId2" Type="http://schemas.openxmlformats.org/officeDocument/2006/relationships/video" Target="file:///\\saturn.law.washington.edu\home\jackiem\Conferences\bomberonroof_NZ.mpg" TargetMode="External"/><Relationship Id="rId1" Type="http://schemas.openxmlformats.org/officeDocument/2006/relationships/tags" Target="../tags/tag5.xml"/><Relationship Id="rId6" Type="http://schemas.openxmlformats.org/officeDocument/2006/relationships/hyperlink" Target="http://www.youtube.com/watch?v=oZPOHIndSVQ&amp;NR=1&amp;feature=endscreen" TargetMode="External"/><Relationship Id="rId5" Type="http://schemas.openxmlformats.org/officeDocument/2006/relationships/hyperlink" Target="http://www.youtube.com/watch?v=D7EpYlKaBM8" TargetMode="External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3.bin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15.xml"/><Relationship Id="rId9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9.bin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notesSlide" Target="../notesSlides/notesSlide17.xml"/><Relationship Id="rId9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notesSlide" Target="../notesSlides/notesSlide19.xml"/><Relationship Id="rId9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2.bin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notesSlide" Target="../notesSlides/notesSlide20.xml"/><Relationship Id="rId9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file:///\\Saturn\Dept\clinics\IPNW\Clients\Anderson,%20James%20S\Motion%20for%20New%20Trial%20-%20PRP\Probation%20Record.pdf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4191000"/>
            <a:ext cx="6705600" cy="838200"/>
          </a:xfrm>
        </p:spPr>
        <p:txBody>
          <a:bodyPr/>
          <a:lstStyle/>
          <a:p>
            <a:pPr algn="ctr"/>
            <a:r>
              <a:rPr lang="en-US" dirty="0" smtClean="0"/>
              <a:t>The Innocence Project Northwest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257800"/>
            <a:ext cx="5486400" cy="1066800"/>
          </a:xfrm>
        </p:spPr>
        <p:txBody>
          <a:bodyPr/>
          <a:lstStyle/>
          <a:p>
            <a:pPr algn="ctr"/>
            <a:r>
              <a:rPr lang="en-US" dirty="0" smtClean="0"/>
              <a:t>Professor Jackie McMurtrie </a:t>
            </a:r>
            <a:endParaRPr lang="en-US" dirty="0"/>
          </a:p>
          <a:p>
            <a:pPr algn="ctr"/>
            <a:r>
              <a:rPr lang="en-US" dirty="0" smtClean="0"/>
              <a:t>March 1, 2012</a:t>
            </a:r>
          </a:p>
        </p:txBody>
      </p:sp>
      <p:pic>
        <p:nvPicPr>
          <p:cNvPr id="3076" name="Picture 5" descr="Z:\IPNW Clinic\Photos\Justice for WA Wrongly Convicted\DSC_2572 b_the guy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48768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pe cut eyehol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0400" y="16764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xmlns="" val="26142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Larry Davis &amp; </a:t>
            </a:r>
            <a:br>
              <a:rPr lang="en-US" dirty="0" smtClean="0"/>
            </a:br>
            <a:r>
              <a:rPr lang="en-US" dirty="0" smtClean="0"/>
              <a:t>Alan Northrop: 1993 to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3" action="ppaction://hlinkfile"/>
            </a:endParaRPr>
          </a:p>
          <a:p>
            <a:endParaRPr lang="en-US" dirty="0" smtClean="0">
              <a:hlinkClick r:id="rId3" action="ppaction://hlinkfile"/>
            </a:endParaRPr>
          </a:p>
          <a:p>
            <a:pPr marL="0" indent="0">
              <a:buNone/>
            </a:pPr>
            <a:endParaRPr lang="en-US" dirty="0" smtClean="0">
              <a:hlinkClick r:id="rId3" action="ppaction://hlinkfil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905000"/>
            <a:ext cx="4978400" cy="424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276600"/>
            <a:ext cx="986167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1993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489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Larry Davis &amp; </a:t>
            </a:r>
            <a:br>
              <a:rPr lang="en-US" dirty="0" smtClean="0"/>
            </a:br>
            <a:r>
              <a:rPr lang="en-US" dirty="0" smtClean="0"/>
              <a:t>Alan Northrop – 2002 - 2010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3" action="ppaction://hlinkfile"/>
            </a:endParaRPr>
          </a:p>
          <a:p>
            <a:endParaRPr lang="en-US" dirty="0" smtClean="0">
              <a:hlinkClick r:id="rId3" action="ppaction://hlinkfile"/>
            </a:endParaRPr>
          </a:p>
          <a:p>
            <a:pPr marL="0" indent="0">
              <a:buNone/>
            </a:pPr>
            <a:endParaRPr lang="en-US" dirty="0" smtClean="0">
              <a:hlinkClick r:id="rId3" action="ppaction://hlinkfil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-25145"/>
            <a:ext cx="7543800" cy="2234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748" y="2133600"/>
            <a:ext cx="7548252" cy="459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Larry Davis &amp; </a:t>
            </a:r>
            <a:br>
              <a:rPr lang="en-US" dirty="0" smtClean="0"/>
            </a:br>
            <a:r>
              <a:rPr lang="en-US" dirty="0" smtClean="0"/>
              <a:t>Alan Northrop – 2002 - 2010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3" action="ppaction://hlinkfile"/>
            </a:endParaRPr>
          </a:p>
          <a:p>
            <a:endParaRPr lang="en-US" dirty="0" smtClean="0">
              <a:hlinkClick r:id="rId3" action="ppaction://hlinkfile"/>
            </a:endParaRPr>
          </a:p>
          <a:p>
            <a:pPr marL="0" indent="0">
              <a:buNone/>
            </a:pPr>
            <a:endParaRPr lang="en-US" dirty="0" smtClean="0">
              <a:hlinkClick r:id="rId3" action="ppaction://hlinkfi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37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632" y="228600"/>
            <a:ext cx="8666768" cy="6697048"/>
          </a:xfrm>
        </p:spPr>
      </p:pic>
    </p:spTree>
    <p:extLst>
      <p:ext uri="{BB962C8B-B14F-4D97-AF65-F5344CB8AC3E}">
        <p14:creationId xmlns:p14="http://schemas.microsoft.com/office/powerpoint/2010/main" xmlns="" val="34331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Larry Davis &amp; </a:t>
            </a:r>
            <a:br>
              <a:rPr lang="en-US" dirty="0" smtClean="0"/>
            </a:br>
            <a:r>
              <a:rPr lang="en-US" dirty="0" smtClean="0"/>
              <a:t>Alan Northrop – 2002 - 2010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3" action="ppaction://hlinkfile"/>
            </a:endParaRPr>
          </a:p>
          <a:p>
            <a:endParaRPr lang="en-US" dirty="0" smtClean="0">
              <a:hlinkClick r:id="rId3" action="ppaction://hlinkfile"/>
            </a:endParaRPr>
          </a:p>
          <a:p>
            <a:endParaRPr lang="en-US" dirty="0" smtClean="0">
              <a:hlinkClick r:id="rId3" action="ppaction://hlinkfile"/>
            </a:endParaRPr>
          </a:p>
          <a:p>
            <a:r>
              <a:rPr lang="en-US" dirty="0" smtClean="0">
                <a:hlinkClick r:id="rId3" action="ppaction://hlinkfile"/>
              </a:rPr>
              <a:t>ONE PAGE DNA SUMMARY.pdf</a:t>
            </a:r>
            <a:endParaRPr lang="en-US" dirty="0"/>
          </a:p>
        </p:txBody>
      </p:sp>
      <p:pic>
        <p:nvPicPr>
          <p:cNvPr id="5" name="Picture 4" descr="ONE PAGE DNA SUMMARY.pdf - Adobe Acrobat Pr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8141"/>
            <a:ext cx="9144000" cy="6914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76200"/>
            <a:ext cx="9144000" cy="156966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79551B"/>
              </a:solidFill>
              <a:latin typeface="+mj-lt"/>
            </a:endParaRPr>
          </a:p>
          <a:p>
            <a:pPr algn="ctr"/>
            <a:r>
              <a:rPr lang="en-US" sz="3200" dirty="0" smtClean="0">
                <a:solidFill>
                  <a:srgbClr val="79551B"/>
                </a:solidFill>
                <a:latin typeface="+mj-lt"/>
              </a:rPr>
              <a:t>Larry Davis and Alan Northrop:  DNA Summary</a:t>
            </a:r>
          </a:p>
          <a:p>
            <a:pPr algn="ctr"/>
            <a:endParaRPr lang="en-US" sz="3200" dirty="0">
              <a:solidFill>
                <a:srgbClr val="79551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5"/>
              </a:rPr>
              <a:t>Event</a:t>
            </a:r>
            <a:r>
              <a:rPr lang="en-US" dirty="0" smtClean="0"/>
              <a:t>   </a:t>
            </a:r>
            <a:r>
              <a:rPr lang="en-US" dirty="0" smtClean="0">
                <a:hlinkClick r:id="rId6"/>
              </a:rPr>
              <a:t>Lineup</a:t>
            </a:r>
            <a:endParaRPr lang="en-US" dirty="0" smtClean="0"/>
          </a:p>
        </p:txBody>
      </p:sp>
      <p:pic>
        <p:nvPicPr>
          <p:cNvPr id="50181" name="bomberonroof_NZ.m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0" y="1371600"/>
            <a:ext cx="6705600" cy="4724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058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6" fill="hold"/>
                                        <p:tgtEl>
                                          <p:spTgt spid="50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8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0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657600" y="609600"/>
          <a:ext cx="2209800" cy="2362200"/>
        </p:xfrm>
        <a:graphic>
          <a:graphicData uri="http://schemas.openxmlformats.org/presentationml/2006/ole">
            <p:oleObj spid="_x0000_s1086" name="Bitmap Image" r:id="rId5" imgW="3048426" imgH="2285714" progId="PBrush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6248400" y="3581400"/>
          <a:ext cx="2133600" cy="2438400"/>
        </p:xfrm>
        <a:graphic>
          <a:graphicData uri="http://schemas.openxmlformats.org/presentationml/2006/ole">
            <p:oleObj spid="_x0000_s1087" name="Bitmap Image" r:id="rId6" imgW="3048426" imgH="2285714" progId="PBrush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248400" y="609600"/>
          <a:ext cx="2100263" cy="2362200"/>
        </p:xfrm>
        <a:graphic>
          <a:graphicData uri="http://schemas.openxmlformats.org/presentationml/2006/ole">
            <p:oleObj spid="_x0000_s1088" name="Bitmap Image" r:id="rId7" imgW="3048426" imgH="2285714" progId="PBrush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143000" y="3554413"/>
          <a:ext cx="2212975" cy="2389187"/>
        </p:xfrm>
        <a:graphic>
          <a:graphicData uri="http://schemas.openxmlformats.org/presentationml/2006/ole">
            <p:oleObj spid="_x0000_s1089" name="Bitmap Image" r:id="rId8" imgW="3048426" imgH="2285714" progId="PBrush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3733800" y="3581400"/>
          <a:ext cx="2286000" cy="2362200"/>
        </p:xfrm>
        <a:graphic>
          <a:graphicData uri="http://schemas.openxmlformats.org/presentationml/2006/ole">
            <p:oleObj spid="_x0000_s1090" name="Bitmap Image" r:id="rId9" imgW="2438095" imgH="1828959" progId="PBrush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066800" y="609600"/>
          <a:ext cx="2286000" cy="2286000"/>
        </p:xfrm>
        <a:graphic>
          <a:graphicData uri="http://schemas.openxmlformats.org/presentationml/2006/ole">
            <p:oleObj spid="_x0000_s1091" name="Bitmap Image" r:id="rId10" imgW="2438095" imgH="1828959" progId="PBrush">
              <p:embed/>
            </p:oleObj>
          </a:graphicData>
        </a:graphic>
      </p:graphicFrame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676400" y="2971800"/>
            <a:ext cx="1143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1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343400" y="2971800"/>
            <a:ext cx="1143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2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781800" y="2971800"/>
            <a:ext cx="1143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3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600200" y="6019800"/>
            <a:ext cx="1143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4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343400" y="6019800"/>
            <a:ext cx="1143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5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781800" y="6019800"/>
            <a:ext cx="1143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6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1887548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Reforms to Protect the Innocent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Mistaken eyewitness identification.</a:t>
            </a:r>
          </a:p>
          <a:p>
            <a:pPr lvl="1"/>
            <a:r>
              <a:rPr lang="en-US" smtClean="0"/>
              <a:t>“Double-blind” identification procedures.</a:t>
            </a:r>
          </a:p>
          <a:p>
            <a:pPr lvl="2"/>
            <a:r>
              <a:rPr lang="en-US" smtClean="0"/>
              <a:t>Positive feedback distorts confidence and reinforces false identification.* 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66800" y="4876800"/>
            <a:ext cx="7162800" cy="1323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* Bradfield, Wells &amp; Olson, </a:t>
            </a:r>
            <a:r>
              <a:rPr lang="en-US" sz="2000" i="1" dirty="0" smtClean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The Damaging Effect of Confirming Feedback  on the Relation Between Eyewitness Certainty and Identification Accuracy,</a:t>
            </a:r>
            <a:r>
              <a:rPr lang="en-US" sz="2000" dirty="0" smtClean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 87 </a:t>
            </a:r>
            <a:r>
              <a:rPr lang="en-US" sz="2000" dirty="0" err="1" smtClean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J.Applied</a:t>
            </a:r>
            <a:r>
              <a:rPr lang="en-US" sz="2000" dirty="0" smtClean="0">
                <a:solidFill>
                  <a:schemeClr val="accent6"/>
                </a:solidFill>
                <a:latin typeface="Tahoma" pitchFamily="34" charset="0"/>
                <a:cs typeface="Times New Roman" pitchFamily="18" charset="0"/>
              </a:rPr>
              <a:t> Psychol. 112-120 (2002).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104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657600" y="609600"/>
          <a:ext cx="2209800" cy="2362200"/>
        </p:xfrm>
        <a:graphic>
          <a:graphicData uri="http://schemas.openxmlformats.org/presentationml/2006/ole">
            <p:oleObj spid="_x0000_s2120" name="Bitmap Image" r:id="rId5" imgW="3048426" imgH="2285714" progId="PBrush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248400" y="3581400"/>
          <a:ext cx="2133600" cy="2438400"/>
        </p:xfrm>
        <a:graphic>
          <a:graphicData uri="http://schemas.openxmlformats.org/presentationml/2006/ole">
            <p:oleObj spid="_x0000_s2121" name="Bitmap Image" r:id="rId6" imgW="3048426" imgH="2285714" progId="PBrush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248400" y="609600"/>
          <a:ext cx="2100263" cy="2362200"/>
        </p:xfrm>
        <a:graphic>
          <a:graphicData uri="http://schemas.openxmlformats.org/presentationml/2006/ole">
            <p:oleObj spid="_x0000_s2122" name="Bitmap Image" r:id="rId7" imgW="3048426" imgH="2285714" progId="PBrush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143000" y="3554413"/>
          <a:ext cx="2212975" cy="2389187"/>
        </p:xfrm>
        <a:graphic>
          <a:graphicData uri="http://schemas.openxmlformats.org/presentationml/2006/ole">
            <p:oleObj spid="_x0000_s2123" name="Bitmap Image" r:id="rId8" imgW="3048426" imgH="2285714" progId="PBrush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3733800" y="3581400"/>
          <a:ext cx="2286000" cy="2362200"/>
        </p:xfrm>
        <a:graphic>
          <a:graphicData uri="http://schemas.openxmlformats.org/presentationml/2006/ole">
            <p:oleObj spid="_x0000_s2124" name="Bitmap Image" r:id="rId9" imgW="2438095" imgH="1828959" progId="PBrush">
              <p:embed/>
            </p:oleObj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066800" y="609600"/>
          <a:ext cx="2286000" cy="2286000"/>
        </p:xfrm>
        <a:graphic>
          <a:graphicData uri="http://schemas.openxmlformats.org/presentationml/2006/ole">
            <p:oleObj spid="_x0000_s2125" name="Bitmap Image" r:id="rId10" imgW="2438095" imgH="1828959" progId="PBrush">
              <p:embed/>
            </p:oleObj>
          </a:graphicData>
        </a:graphic>
      </p:graphicFrame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676400" y="2971800"/>
            <a:ext cx="1143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1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343400" y="2971800"/>
            <a:ext cx="1143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2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781800" y="2971800"/>
            <a:ext cx="1143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3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600200" y="6019800"/>
            <a:ext cx="1143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4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343400" y="6019800"/>
            <a:ext cx="1143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5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781800" y="6019800"/>
            <a:ext cx="1143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6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581400" y="1143000"/>
          <a:ext cx="2286000" cy="3810000"/>
        </p:xfrm>
        <a:graphic>
          <a:graphicData uri="http://schemas.openxmlformats.org/presentationml/2006/ole">
            <p:oleObj spid="_x0000_s2126" name="Bitmap Image" r:id="rId11" imgW="3048426" imgH="2285714" progId="PBrush">
              <p:embed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xmlns="" val="285566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Innocence Project NW Clinic</a:t>
            </a:r>
          </a:p>
        </p:txBody>
      </p:sp>
      <p:pic>
        <p:nvPicPr>
          <p:cNvPr id="4099" name="Content Placeholder 3" descr="IPNWWebPgHome100824_Page_1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600200"/>
            <a:ext cx="6629400" cy="5126038"/>
          </a:xfrm>
        </p:spPr>
      </p:pic>
    </p:spTree>
    <p:extLst>
      <p:ext uri="{BB962C8B-B14F-4D97-AF65-F5344CB8AC3E}">
        <p14:creationId xmlns:p14="http://schemas.microsoft.com/office/powerpoint/2010/main" xmlns="" val="11117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Reforms to Protect the Innocent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Mistaken eyewitness identification.</a:t>
            </a:r>
          </a:p>
          <a:p>
            <a:pPr lvl="1"/>
            <a:r>
              <a:rPr lang="en-US" smtClean="0"/>
              <a:t>“Double-blind” lineups</a:t>
            </a:r>
          </a:p>
          <a:p>
            <a:pPr lvl="2"/>
            <a:r>
              <a:rPr lang="en-US" smtClean="0"/>
              <a:t>Positive feedback distorts confidence and reinforces false identification</a:t>
            </a:r>
          </a:p>
          <a:p>
            <a:pPr lvl="1"/>
            <a:r>
              <a:rPr lang="en-US" smtClean="0"/>
              <a:t>Sequential, rather than simultaneous lineups*</a:t>
            </a:r>
          </a:p>
          <a:p>
            <a:pPr lvl="2"/>
            <a:r>
              <a:rPr lang="en-US" smtClean="0"/>
              <a:t>Relative Judgment</a:t>
            </a:r>
          </a:p>
          <a:p>
            <a:endParaRPr lang="en-US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19200" y="5334000"/>
            <a:ext cx="7086600" cy="13763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5563" lvl="2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accent6"/>
                </a:solidFill>
                <a:latin typeface="Times New Roman" pitchFamily="18" charset="0"/>
              </a:rPr>
              <a:t>*Gary L. Wells et al., </a:t>
            </a:r>
            <a:r>
              <a:rPr lang="en-US" sz="2200" i="1" dirty="0" smtClean="0">
                <a:solidFill>
                  <a:schemeClr val="accent6"/>
                </a:solidFill>
                <a:latin typeface="Times New Roman" pitchFamily="18" charset="0"/>
              </a:rPr>
              <a:t>Eyewitness Identification Procedures: Recommendations For Lineups and </a:t>
            </a:r>
            <a:r>
              <a:rPr lang="en-US" sz="2200" i="1" dirty="0" err="1" smtClean="0">
                <a:solidFill>
                  <a:schemeClr val="accent6"/>
                </a:solidFill>
                <a:latin typeface="Times New Roman" pitchFamily="18" charset="0"/>
              </a:rPr>
              <a:t>Photospreads</a:t>
            </a:r>
            <a:r>
              <a:rPr lang="en-US" sz="2200" dirty="0" smtClean="0">
                <a:solidFill>
                  <a:schemeClr val="accent6"/>
                </a:solidFill>
                <a:latin typeface="Times New Roman" pitchFamily="18" charset="0"/>
              </a:rPr>
              <a:t>, 22 Law &amp; Hum. </a:t>
            </a:r>
            <a:r>
              <a:rPr lang="en-US" sz="2200" dirty="0" err="1" smtClean="0">
                <a:solidFill>
                  <a:schemeClr val="accent6"/>
                </a:solidFill>
                <a:latin typeface="Times New Roman" pitchFamily="18" charset="0"/>
              </a:rPr>
              <a:t>Behav</a:t>
            </a:r>
            <a:r>
              <a:rPr lang="en-US" sz="2200" dirty="0" smtClean="0">
                <a:solidFill>
                  <a:schemeClr val="accent6"/>
                </a:solidFill>
                <a:latin typeface="Times New Roman" pitchFamily="18" charset="0"/>
              </a:rPr>
              <a:t>. 603-647 (1998). </a:t>
            </a:r>
          </a:p>
          <a:p>
            <a:pPr eaLnBrk="1" hangingPunct="1">
              <a:defRPr/>
            </a:pPr>
            <a:endParaRPr lang="en-US" sz="2400" dirty="0" smtClean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174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4343400" y="609600"/>
          <a:ext cx="2209800" cy="2362200"/>
        </p:xfrm>
        <a:graphic>
          <a:graphicData uri="http://schemas.openxmlformats.org/presentationml/2006/ole">
            <p:oleObj spid="_x0000_s3134" name="Bitmap Image" r:id="rId5" imgW="3048426" imgH="2285714" progId="PBrush">
              <p:embed/>
            </p:oleObj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6858000" y="3581400"/>
          <a:ext cx="2133600" cy="2438400"/>
        </p:xfrm>
        <a:graphic>
          <a:graphicData uri="http://schemas.openxmlformats.org/presentationml/2006/ole">
            <p:oleObj spid="_x0000_s3135" name="Bitmap Image" r:id="rId6" imgW="3048426" imgH="2285714" progId="PBrush">
              <p:embed/>
            </p:oleObj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6815138" y="609600"/>
          <a:ext cx="2100262" cy="2362200"/>
        </p:xfrm>
        <a:graphic>
          <a:graphicData uri="http://schemas.openxmlformats.org/presentationml/2006/ole">
            <p:oleObj spid="_x0000_s3136" name="Bitmap Image" r:id="rId7" imgW="3048426" imgH="2285714" progId="PBrush">
              <p:embed/>
            </p:oleObj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1825625" y="3554413"/>
          <a:ext cx="2212975" cy="2389187"/>
        </p:xfrm>
        <a:graphic>
          <a:graphicData uri="http://schemas.openxmlformats.org/presentationml/2006/ole">
            <p:oleObj spid="_x0000_s3137" name="Bitmap Image" r:id="rId8" imgW="3048426" imgH="2285714" progId="PBrush">
              <p:embed/>
            </p:oleObj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4343400" y="3581400"/>
          <a:ext cx="2286000" cy="2362200"/>
        </p:xfrm>
        <a:graphic>
          <a:graphicData uri="http://schemas.openxmlformats.org/presentationml/2006/ole">
            <p:oleObj spid="_x0000_s3138" name="Bitmap Image" r:id="rId9" imgW="2438095" imgH="1828959" progId="PBrush">
              <p:embed/>
            </p:oleObj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1752600" y="609600"/>
          <a:ext cx="2286000" cy="2286000"/>
        </p:xfrm>
        <a:graphic>
          <a:graphicData uri="http://schemas.openxmlformats.org/presentationml/2006/ole">
            <p:oleObj spid="_x0000_s3139" name="Bitmap Image" r:id="rId10" imgW="2438095" imgH="1828959" progId="PBrush">
              <p:embed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xmlns="" val="3128600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343400" y="609600"/>
          <a:ext cx="2209800" cy="2362200"/>
        </p:xfrm>
        <a:graphic>
          <a:graphicData uri="http://schemas.openxmlformats.org/presentationml/2006/ole">
            <p:oleObj spid="_x0000_s4158" name="Bitmap Image" r:id="rId5" imgW="3048426" imgH="2285714" progId="PBrush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6858000" y="3581400"/>
          <a:ext cx="2133600" cy="2438400"/>
        </p:xfrm>
        <a:graphic>
          <a:graphicData uri="http://schemas.openxmlformats.org/presentationml/2006/ole">
            <p:oleObj spid="_x0000_s4159" name="Bitmap Image" r:id="rId6" imgW="3048426" imgH="2285714" progId="PBrush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815138" y="609600"/>
          <a:ext cx="2100262" cy="2362200"/>
        </p:xfrm>
        <a:graphic>
          <a:graphicData uri="http://schemas.openxmlformats.org/presentationml/2006/ole">
            <p:oleObj spid="_x0000_s4160" name="Bitmap Image" r:id="rId7" imgW="3048426" imgH="2285714" progId="PBrush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825625" y="3554413"/>
          <a:ext cx="2212975" cy="2389187"/>
        </p:xfrm>
        <a:graphic>
          <a:graphicData uri="http://schemas.openxmlformats.org/presentationml/2006/ole">
            <p:oleObj spid="_x0000_s4161" name="Bitmap Image" r:id="rId8" imgW="3048426" imgH="2285714" progId="PBrush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4343400" y="3581400"/>
          <a:ext cx="2286000" cy="2362200"/>
        </p:xfrm>
        <a:graphic>
          <a:graphicData uri="http://schemas.openxmlformats.org/presentationml/2006/ole">
            <p:oleObj spid="_x0000_s4162" name="Bitmap Image" r:id="rId9" imgW="2438095" imgH="1828959" progId="PBrush">
              <p:embed/>
            </p:oleObj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1752600" y="609600"/>
          <a:ext cx="2286000" cy="2286000"/>
        </p:xfrm>
        <a:graphic>
          <a:graphicData uri="http://schemas.openxmlformats.org/presentationml/2006/ole">
            <p:oleObj spid="_x0000_s4163" name="Bitmap Image" r:id="rId10" imgW="2438095" imgH="1828959" progId="PBrush">
              <p:embed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xmlns="" val="138024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LawView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-533400"/>
            <a:ext cx="8915400" cy="938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90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66"/>
                </a:solidFill>
              </a:rPr>
              <a:t>Wrongful Convictions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600200"/>
            <a:ext cx="5484812" cy="38862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>
                <a:solidFill>
                  <a:srgbClr val="000066"/>
                </a:solidFill>
                <a:cs typeface="Times New Roman" pitchFamily="18" charset="0"/>
              </a:rPr>
              <a:t>The Innocence Project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289 inmates released through DNA testing.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>
                <a:solidFill>
                  <a:srgbClr val="000066"/>
                </a:solidFill>
              </a:rPr>
              <a:t>National Registry of Exonerations </a:t>
            </a:r>
            <a:endParaRPr lang="en-US" b="1" dirty="0">
              <a:solidFill>
                <a:srgbClr val="000066"/>
              </a:solidFill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850 exonerations from 1989 to present.</a:t>
            </a:r>
            <a:endParaRPr lang="en-US" dirty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dirty="0">
                <a:solidFill>
                  <a:srgbClr val="000066"/>
                </a:solidFill>
                <a:cs typeface="Times New Roman" pitchFamily="18" charset="0"/>
              </a:rPr>
              <a:t>Innocence Project Northwest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15 convictions overturned since 1997.</a:t>
            </a:r>
          </a:p>
          <a:p>
            <a:pPr lvl="1" eaLnBrk="1" hangingPunct="1">
              <a:spcBef>
                <a:spcPct val="0"/>
              </a:spcBef>
            </a:pPr>
            <a:endParaRPr lang="en-US" sz="2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/>
            <a:endParaRPr lang="en-US" sz="21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66"/>
                </a:solidFill>
              </a:rPr>
              <a:t>Factors Leading to Conviction of the Innocent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200" smtClean="0"/>
              <a:t>Mistaken eyewitness identification.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200" smtClean="0"/>
              <a:t>Coerced confessions.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200" smtClean="0"/>
              <a:t>Unreliable forensic laboratory work.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200" smtClean="0"/>
              <a:t>Police misconduct.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200" smtClean="0"/>
              <a:t>Prosecutorial Misconduct.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200" smtClean="0"/>
              <a:t>Ineffective representation by Counsel.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32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1" name="Content Placeholder 3" descr="contributing_causes_225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52675" y="1295400"/>
            <a:ext cx="5800725" cy="4191000"/>
          </a:xfrm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7543800" y="1230313"/>
            <a:ext cx="27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2"/>
                </a:solidFill>
              </a:rPr>
              <a:t>*</a:t>
            </a: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514600" y="56388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* </a:t>
            </a:r>
            <a:r>
              <a:rPr lang="en-US" i="1">
                <a:solidFill>
                  <a:srgbClr val="000066"/>
                </a:solidFill>
              </a:rPr>
              <a:t>The Innocence Project: Understand the Causes http://innocenceproject.org/understand/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Picture 3" descr="C:\Documents and Settings\Jackiem\My Documents\My Pictures\alan and larr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4114800"/>
            <a:ext cx="4191000" cy="2789238"/>
          </a:xfrm>
          <a:noFill/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412875" y="457200"/>
            <a:ext cx="2244725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</a:rPr>
              <a:t>Ted Bradford</a:t>
            </a:r>
          </a:p>
        </p:txBody>
      </p:sp>
      <p:pic>
        <p:nvPicPr>
          <p:cNvPr id="5125" name="Picture 7" descr="Z:\IPNW Clinic\Photos\2011 IN Conference\2011 Innocence Network Conference_James and Hasa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87538"/>
            <a:ext cx="3048000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C:\Documents and Settings\Jackiem\My Documents\My Pictures\021110_GK_Bradfordverdict_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5052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5"/>
          <p:cNvSpPr txBox="1">
            <a:spLocks noChangeArrowheads="1"/>
          </p:cNvSpPr>
          <p:nvPr/>
        </p:nvSpPr>
        <p:spPr bwMode="auto">
          <a:xfrm>
            <a:off x="5289550" y="1381125"/>
            <a:ext cx="286385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</a:rPr>
              <a:t>James Anderson</a:t>
            </a:r>
          </a:p>
        </p:txBody>
      </p:sp>
      <p:sp>
        <p:nvSpPr>
          <p:cNvPr id="5128" name="TextBox 6"/>
          <p:cNvSpPr txBox="1">
            <a:spLocks noChangeArrowheads="1"/>
          </p:cNvSpPr>
          <p:nvPr/>
        </p:nvSpPr>
        <p:spPr bwMode="auto">
          <a:xfrm>
            <a:off x="381000" y="3581400"/>
            <a:ext cx="47244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bg1"/>
                </a:solidFill>
              </a:rPr>
              <a:t>Alan Northrop &amp; Larry Davis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0"/>
            <a:ext cx="5864225" cy="914400"/>
          </a:xfrm>
        </p:spPr>
        <p:txBody>
          <a:bodyPr/>
          <a:lstStyle/>
          <a:p>
            <a:r>
              <a:rPr lang="en-US" dirty="0" smtClean="0"/>
              <a:t>James Anderson:  2007 to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Probation Record</a:t>
            </a:r>
            <a:endParaRPr lang="en-US" dirty="0"/>
          </a:p>
        </p:txBody>
      </p:sp>
      <p:pic>
        <p:nvPicPr>
          <p:cNvPr id="5" name="Picture 4" descr="Probation Record.pdf - Adobe Acrobat Pro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9535" b="99535" l="6448" r="96717">
                        <a14:backgroundMark x1="2110" y1="6357" x2="2579" y2="94884"/>
                        <a14:backgroundMark x1="7503" y1="12403" x2="95545" y2="10853"/>
                        <a14:backgroundMark x1="96835" y1="13798" x2="98242" y2="94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7200" y="77663"/>
            <a:ext cx="9601200" cy="6780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52400" y="-76200"/>
            <a:ext cx="9601200" cy="156966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79551B"/>
              </a:solidFill>
              <a:latin typeface="+mj-lt"/>
            </a:endParaRPr>
          </a:p>
          <a:p>
            <a:pPr algn="ctr"/>
            <a:r>
              <a:rPr lang="en-US" sz="3200" dirty="0" smtClean="0">
                <a:solidFill>
                  <a:srgbClr val="79551B"/>
                </a:solidFill>
                <a:latin typeface="+mj-lt"/>
              </a:rPr>
              <a:t>James </a:t>
            </a:r>
            <a:r>
              <a:rPr lang="en-US" sz="3200" dirty="0">
                <a:solidFill>
                  <a:srgbClr val="79551B"/>
                </a:solidFill>
                <a:latin typeface="+mj-lt"/>
              </a:rPr>
              <a:t>Anderson:  2004 to </a:t>
            </a:r>
            <a:r>
              <a:rPr lang="en-US" sz="3200" dirty="0" smtClean="0">
                <a:solidFill>
                  <a:srgbClr val="79551B"/>
                </a:solidFill>
                <a:latin typeface="+mj-lt"/>
              </a:rPr>
              <a:t>2008</a:t>
            </a:r>
          </a:p>
          <a:p>
            <a:pPr algn="ctr"/>
            <a:endParaRPr lang="en-US" sz="3200" dirty="0">
              <a:solidFill>
                <a:srgbClr val="79551B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648200"/>
            <a:ext cx="80010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45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Ted Bradford: 1995 to 2010</a:t>
            </a:r>
            <a:endParaRPr lang="en-US" dirty="0"/>
          </a:p>
        </p:txBody>
      </p:sp>
      <p:pic>
        <p:nvPicPr>
          <p:cNvPr id="4" name="Content Placeholder 3" descr="mask clos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0400" y="16764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xmlns="" val="732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p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0400" y="16764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xmlns="" val="24722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BULLETTYPE" val="3"/>
  <p:tag name="COUNTDOWNSECONDS" val="10"/>
  <p:tag name="CHARTVALUEFORMAT" val="0%"/>
  <p:tag name="MAXRESPONDERS" val="5"/>
  <p:tag name="CUSTOMCELLFORECOLOR" val="-16777216"/>
  <p:tag name="DISPLAYDEVICENUMBER" val="True"/>
  <p:tag name="CHARTCOLORS" val="0"/>
  <p:tag name="INCLUDEPPT" val="True"/>
  <p:tag name="AUTOADJUSTPARTRANGE" val="True"/>
  <p:tag name="ANSWERNOWSTYLE" val="-1"/>
  <p:tag name="BACKUPSESSIONS" val="True"/>
  <p:tag name="PARTICIPANTSINLEADERBOARD" val="5"/>
  <p:tag name="CUSTOMCELLBACKCOLOR1" val="-657956"/>
  <p:tag name="AUTOSIZEGRID" val="True"/>
  <p:tag name="PARTLISTDEFAULT" val="0"/>
  <p:tag name="TPVERSION" val="2006"/>
  <p:tag name="RESPCOUNTERFORMAT" val="0"/>
  <p:tag name="AUTOUPDATEALIASES" val="True"/>
  <p:tag name="CUSTOMCELLBACKCOLOR4" val="-8355712"/>
  <p:tag name="CHARTLABELS" val="0"/>
  <p:tag name="ZEROBASED" val="False"/>
  <p:tag name="INPUTSOURCE" val="1"/>
  <p:tag name="BUBBLEVALUEFORMAT" val="0.0"/>
  <p:tag name="GRIDSIZE" val="{Width=800, Height=600}"/>
  <p:tag name="POWERPOINTVERSION" val="11.0"/>
  <p:tag name="ROTATIONINTERVAL" val="2"/>
  <p:tag name="GRIDOPACITY" val="90"/>
  <p:tag name="SHOWBARVISIBLE" val="True"/>
  <p:tag name="CUSTOMGRIDBACKCOLOR" val="-2830136"/>
  <p:tag name="REALTIMEBACKUP" val="False"/>
  <p:tag name="USESCHEMECOLORS" val="True"/>
  <p:tag name="BACKUPMAINTENANCE" val="7"/>
  <p:tag name="COUNTDOWNSTYLE" val="-1"/>
  <p:tag name="BUBBLESIZEVISIBLE" val="True"/>
  <p:tag name="CORRECTPOINTVALUE" val="100"/>
  <p:tag name="RESETCHARTS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Corinthian columns design template</Template>
  <TotalTime>1556</TotalTime>
  <Words>284</Words>
  <Application>Microsoft Office PowerPoint</Application>
  <PresentationFormat>On-screen Show (4:3)</PresentationFormat>
  <Paragraphs>89</Paragraphs>
  <Slides>23</Slides>
  <Notes>21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Corinthian columns design template</vt:lpstr>
      <vt:lpstr>Bitmap Image</vt:lpstr>
      <vt:lpstr>The Innocence Project Northwest</vt:lpstr>
      <vt:lpstr>Innocence Project NW Clinic</vt:lpstr>
      <vt:lpstr>Wrongful Convictions</vt:lpstr>
      <vt:lpstr>Factors Leading to Conviction of the Innocent</vt:lpstr>
      <vt:lpstr>Slide 5</vt:lpstr>
      <vt:lpstr>Slide 6</vt:lpstr>
      <vt:lpstr>James Anderson:  2007 to 2008</vt:lpstr>
      <vt:lpstr>Ted Bradford: 1995 to 2010</vt:lpstr>
      <vt:lpstr>Slide 9</vt:lpstr>
      <vt:lpstr>Slide 10</vt:lpstr>
      <vt:lpstr>Larry Davis &amp;  Alan Northrop: 1993 to 2010</vt:lpstr>
      <vt:lpstr>  Larry Davis &amp;  Alan Northrop – 2002 - 2010</vt:lpstr>
      <vt:lpstr>  Larry Davis &amp;  Alan Northrop – 2002 - 2010</vt:lpstr>
      <vt:lpstr>Slide 14</vt:lpstr>
      <vt:lpstr>  Larry Davis &amp;  Alan Northrop – 2002 - 2010</vt:lpstr>
      <vt:lpstr>Event   Lineup</vt:lpstr>
      <vt:lpstr>Slide 17</vt:lpstr>
      <vt:lpstr>Reforms to Protect the Innocent</vt:lpstr>
      <vt:lpstr>Slide 19</vt:lpstr>
      <vt:lpstr>Reforms to Protect the Innocent</vt:lpstr>
      <vt:lpstr>Slide 21</vt:lpstr>
      <vt:lpstr>Slide 22</vt:lpstr>
      <vt:lpstr>Slide 23</vt:lpstr>
    </vt:vector>
  </TitlesOfParts>
  <Company>University of Washington School of Law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Innocence Project Northwest Clinic</dc:title>
  <dc:creator>Jackie McMurtrie</dc:creator>
  <cp:lastModifiedBy>Alice Payne</cp:lastModifiedBy>
  <cp:revision>82</cp:revision>
  <dcterms:created xsi:type="dcterms:W3CDTF">2006-09-25T17:17:21Z</dcterms:created>
  <dcterms:modified xsi:type="dcterms:W3CDTF">2012-11-20T02:48:56Z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TC011594391033</vt:lpwstr>
  </property>
</Properties>
</file>