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57"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99" d="100"/>
          <a:sy n="99" d="100"/>
        </p:scale>
        <p:origin x="7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24B6C-0561-4276-B04A-B6303372ECE8}"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54747-CE94-4D00-9ED8-6ED3C0E24599}" type="slidenum">
              <a:rPr lang="en-US" smtClean="0"/>
              <a:t>‹#›</a:t>
            </a:fld>
            <a:endParaRPr lang="en-US"/>
          </a:p>
        </p:txBody>
      </p:sp>
    </p:spTree>
    <p:extLst>
      <p:ext uri="{BB962C8B-B14F-4D97-AF65-F5344CB8AC3E}">
        <p14:creationId xmlns:p14="http://schemas.microsoft.com/office/powerpoint/2010/main" val="76408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24B6C-0561-4276-B04A-B6303372ECE8}"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54747-CE94-4D00-9ED8-6ED3C0E24599}" type="slidenum">
              <a:rPr lang="en-US" smtClean="0"/>
              <a:t>‹#›</a:t>
            </a:fld>
            <a:endParaRPr lang="en-US"/>
          </a:p>
        </p:txBody>
      </p:sp>
    </p:spTree>
    <p:extLst>
      <p:ext uri="{BB962C8B-B14F-4D97-AF65-F5344CB8AC3E}">
        <p14:creationId xmlns:p14="http://schemas.microsoft.com/office/powerpoint/2010/main" val="4037407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24B6C-0561-4276-B04A-B6303372ECE8}"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54747-CE94-4D00-9ED8-6ED3C0E24599}" type="slidenum">
              <a:rPr lang="en-US" smtClean="0"/>
              <a:t>‹#›</a:t>
            </a:fld>
            <a:endParaRPr lang="en-US"/>
          </a:p>
        </p:txBody>
      </p:sp>
    </p:spTree>
    <p:extLst>
      <p:ext uri="{BB962C8B-B14F-4D97-AF65-F5344CB8AC3E}">
        <p14:creationId xmlns:p14="http://schemas.microsoft.com/office/powerpoint/2010/main" val="1029885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83A5B0-325F-42DB-BE4D-8B387CFA7481}"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87DA4-073B-441E-87B3-2FCBFD09359A}" type="slidenum">
              <a:rPr lang="en-US" smtClean="0"/>
              <a:t>‹#›</a:t>
            </a:fld>
            <a:endParaRPr lang="en-US"/>
          </a:p>
        </p:txBody>
      </p:sp>
    </p:spTree>
    <p:extLst>
      <p:ext uri="{BB962C8B-B14F-4D97-AF65-F5344CB8AC3E}">
        <p14:creationId xmlns:p14="http://schemas.microsoft.com/office/powerpoint/2010/main" val="3811058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83A5B0-325F-42DB-BE4D-8B387CFA7481}"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87DA4-073B-441E-87B3-2FCBFD09359A}" type="slidenum">
              <a:rPr lang="en-US" smtClean="0"/>
              <a:t>‹#›</a:t>
            </a:fld>
            <a:endParaRPr lang="en-US"/>
          </a:p>
        </p:txBody>
      </p:sp>
    </p:spTree>
    <p:extLst>
      <p:ext uri="{BB962C8B-B14F-4D97-AF65-F5344CB8AC3E}">
        <p14:creationId xmlns:p14="http://schemas.microsoft.com/office/powerpoint/2010/main" val="3691145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83A5B0-325F-42DB-BE4D-8B387CFA7481}"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87DA4-073B-441E-87B3-2FCBFD09359A}" type="slidenum">
              <a:rPr lang="en-US" smtClean="0"/>
              <a:t>‹#›</a:t>
            </a:fld>
            <a:endParaRPr lang="en-US"/>
          </a:p>
        </p:txBody>
      </p:sp>
    </p:spTree>
    <p:extLst>
      <p:ext uri="{BB962C8B-B14F-4D97-AF65-F5344CB8AC3E}">
        <p14:creationId xmlns:p14="http://schemas.microsoft.com/office/powerpoint/2010/main" val="1957867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83A5B0-325F-42DB-BE4D-8B387CFA7481}" type="datetimeFigureOut">
              <a:rPr lang="en-US" smtClean="0"/>
              <a:t>8/12/2020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87DA4-073B-441E-87B3-2FCBFD09359A}"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98" t="35402" r="198" b="39157"/>
          <a:stretch/>
        </p:blipFill>
        <p:spPr>
          <a:xfrm>
            <a:off x="922459" y="5915100"/>
            <a:ext cx="1992191" cy="874214"/>
          </a:xfrm>
          <a:prstGeom prst="rect">
            <a:avLst/>
          </a:prstGeom>
        </p:spPr>
      </p:pic>
      <p:pic>
        <p:nvPicPr>
          <p:cNvPr id="9" name="Picture 8"/>
          <p:cNvPicPr>
            <a:picLocks noChangeAspect="1"/>
          </p:cNvPicPr>
          <p:nvPr userDrawn="1"/>
        </p:nvPicPr>
        <p:blipFill>
          <a:blip r:embed="rId3"/>
          <a:stretch>
            <a:fillRect/>
          </a:stretch>
        </p:blipFill>
        <p:spPr>
          <a:xfrm>
            <a:off x="251939" y="5966756"/>
            <a:ext cx="753423" cy="877614"/>
          </a:xfrm>
          <a:prstGeom prst="rect">
            <a:avLst/>
          </a:prstGeom>
        </p:spPr>
      </p:pic>
    </p:spTree>
    <p:extLst>
      <p:ext uri="{BB962C8B-B14F-4D97-AF65-F5344CB8AC3E}">
        <p14:creationId xmlns:p14="http://schemas.microsoft.com/office/powerpoint/2010/main" val="2075218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83A5B0-325F-42DB-BE4D-8B387CFA7481}"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E87DA4-073B-441E-87B3-2FCBFD09359A}" type="slidenum">
              <a:rPr lang="en-US" smtClean="0"/>
              <a:t>‹#›</a:t>
            </a:fld>
            <a:endParaRPr lang="en-US"/>
          </a:p>
        </p:txBody>
      </p:sp>
    </p:spTree>
    <p:extLst>
      <p:ext uri="{BB962C8B-B14F-4D97-AF65-F5344CB8AC3E}">
        <p14:creationId xmlns:p14="http://schemas.microsoft.com/office/powerpoint/2010/main" val="205620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83A5B0-325F-42DB-BE4D-8B387CFA7481}"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E87DA4-073B-441E-87B3-2FCBFD09359A}" type="slidenum">
              <a:rPr lang="en-US" smtClean="0"/>
              <a:t>‹#›</a:t>
            </a:fld>
            <a:endParaRPr lang="en-US"/>
          </a:p>
        </p:txBody>
      </p:sp>
    </p:spTree>
    <p:extLst>
      <p:ext uri="{BB962C8B-B14F-4D97-AF65-F5344CB8AC3E}">
        <p14:creationId xmlns:p14="http://schemas.microsoft.com/office/powerpoint/2010/main" val="686972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3A5B0-325F-42DB-BE4D-8B387CFA7481}"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E87DA4-073B-441E-87B3-2FCBFD09359A}" type="slidenum">
              <a:rPr lang="en-US" smtClean="0"/>
              <a:t>‹#›</a:t>
            </a:fld>
            <a:endParaRPr lang="en-US"/>
          </a:p>
        </p:txBody>
      </p:sp>
    </p:spTree>
    <p:extLst>
      <p:ext uri="{BB962C8B-B14F-4D97-AF65-F5344CB8AC3E}">
        <p14:creationId xmlns:p14="http://schemas.microsoft.com/office/powerpoint/2010/main" val="4264371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3A5B0-325F-42DB-BE4D-8B387CFA7481}"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87DA4-073B-441E-87B3-2FCBFD09359A}" type="slidenum">
              <a:rPr lang="en-US" smtClean="0"/>
              <a:t>‹#›</a:t>
            </a:fld>
            <a:endParaRPr lang="en-US"/>
          </a:p>
        </p:txBody>
      </p:sp>
    </p:spTree>
    <p:extLst>
      <p:ext uri="{BB962C8B-B14F-4D97-AF65-F5344CB8AC3E}">
        <p14:creationId xmlns:p14="http://schemas.microsoft.com/office/powerpoint/2010/main" val="357326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24B6C-0561-4276-B04A-B6303372ECE8}"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54747-CE94-4D00-9ED8-6ED3C0E24599}" type="slidenum">
              <a:rPr lang="en-US" smtClean="0"/>
              <a:t>‹#›</a:t>
            </a:fld>
            <a:endParaRPr lang="en-US"/>
          </a:p>
        </p:txBody>
      </p:sp>
    </p:spTree>
    <p:extLst>
      <p:ext uri="{BB962C8B-B14F-4D97-AF65-F5344CB8AC3E}">
        <p14:creationId xmlns:p14="http://schemas.microsoft.com/office/powerpoint/2010/main" val="19301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3A5B0-325F-42DB-BE4D-8B387CFA7481}"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87DA4-073B-441E-87B3-2FCBFD09359A}" type="slidenum">
              <a:rPr lang="en-US" smtClean="0"/>
              <a:t>‹#›</a:t>
            </a:fld>
            <a:endParaRPr lang="en-US"/>
          </a:p>
        </p:txBody>
      </p:sp>
    </p:spTree>
    <p:extLst>
      <p:ext uri="{BB962C8B-B14F-4D97-AF65-F5344CB8AC3E}">
        <p14:creationId xmlns:p14="http://schemas.microsoft.com/office/powerpoint/2010/main" val="4103280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83A5B0-325F-42DB-BE4D-8B387CFA7481}"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87DA4-073B-441E-87B3-2FCBFD09359A}" type="slidenum">
              <a:rPr lang="en-US" smtClean="0"/>
              <a:t>‹#›</a:t>
            </a:fld>
            <a:endParaRPr lang="en-US"/>
          </a:p>
        </p:txBody>
      </p:sp>
    </p:spTree>
    <p:extLst>
      <p:ext uri="{BB962C8B-B14F-4D97-AF65-F5344CB8AC3E}">
        <p14:creationId xmlns:p14="http://schemas.microsoft.com/office/powerpoint/2010/main" val="4191210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83A5B0-325F-42DB-BE4D-8B387CFA7481}"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87DA4-073B-441E-87B3-2FCBFD09359A}" type="slidenum">
              <a:rPr lang="en-US" smtClean="0"/>
              <a:t>‹#›</a:t>
            </a:fld>
            <a:endParaRPr lang="en-US"/>
          </a:p>
        </p:txBody>
      </p:sp>
    </p:spTree>
    <p:extLst>
      <p:ext uri="{BB962C8B-B14F-4D97-AF65-F5344CB8AC3E}">
        <p14:creationId xmlns:p14="http://schemas.microsoft.com/office/powerpoint/2010/main" val="42280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124B6C-0561-4276-B04A-B6303372ECE8}"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54747-CE94-4D00-9ED8-6ED3C0E24599}" type="slidenum">
              <a:rPr lang="en-US" smtClean="0"/>
              <a:t>‹#›</a:t>
            </a:fld>
            <a:endParaRPr lang="en-US"/>
          </a:p>
        </p:txBody>
      </p:sp>
    </p:spTree>
    <p:extLst>
      <p:ext uri="{BB962C8B-B14F-4D97-AF65-F5344CB8AC3E}">
        <p14:creationId xmlns:p14="http://schemas.microsoft.com/office/powerpoint/2010/main" val="423541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24B6C-0561-4276-B04A-B6303372ECE8}"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54747-CE94-4D00-9ED8-6ED3C0E24599}" type="slidenum">
              <a:rPr lang="en-US" smtClean="0"/>
              <a:t>‹#›</a:t>
            </a:fld>
            <a:endParaRPr lang="en-US"/>
          </a:p>
        </p:txBody>
      </p:sp>
    </p:spTree>
    <p:extLst>
      <p:ext uri="{BB962C8B-B14F-4D97-AF65-F5344CB8AC3E}">
        <p14:creationId xmlns:p14="http://schemas.microsoft.com/office/powerpoint/2010/main" val="65084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24B6C-0561-4276-B04A-B6303372ECE8}"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54747-CE94-4D00-9ED8-6ED3C0E24599}" type="slidenum">
              <a:rPr lang="en-US" smtClean="0"/>
              <a:t>‹#›</a:t>
            </a:fld>
            <a:endParaRPr lang="en-US"/>
          </a:p>
        </p:txBody>
      </p:sp>
    </p:spTree>
    <p:extLst>
      <p:ext uri="{BB962C8B-B14F-4D97-AF65-F5344CB8AC3E}">
        <p14:creationId xmlns:p14="http://schemas.microsoft.com/office/powerpoint/2010/main" val="226566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24B6C-0561-4276-B04A-B6303372ECE8}"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54747-CE94-4D00-9ED8-6ED3C0E24599}" type="slidenum">
              <a:rPr lang="en-US" smtClean="0"/>
              <a:t>‹#›</a:t>
            </a:fld>
            <a:endParaRPr lang="en-US"/>
          </a:p>
        </p:txBody>
      </p:sp>
    </p:spTree>
    <p:extLst>
      <p:ext uri="{BB962C8B-B14F-4D97-AF65-F5344CB8AC3E}">
        <p14:creationId xmlns:p14="http://schemas.microsoft.com/office/powerpoint/2010/main" val="348971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24B6C-0561-4276-B04A-B6303372ECE8}"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54747-CE94-4D00-9ED8-6ED3C0E24599}" type="slidenum">
              <a:rPr lang="en-US" smtClean="0"/>
              <a:t>‹#›</a:t>
            </a:fld>
            <a:endParaRPr lang="en-US"/>
          </a:p>
        </p:txBody>
      </p:sp>
    </p:spTree>
    <p:extLst>
      <p:ext uri="{BB962C8B-B14F-4D97-AF65-F5344CB8AC3E}">
        <p14:creationId xmlns:p14="http://schemas.microsoft.com/office/powerpoint/2010/main" val="308633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5124B6C-0561-4276-B04A-B6303372ECE8}"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54747-CE94-4D00-9ED8-6ED3C0E24599}" type="slidenum">
              <a:rPr lang="en-US" smtClean="0"/>
              <a:t>‹#›</a:t>
            </a:fld>
            <a:endParaRPr lang="en-US"/>
          </a:p>
        </p:txBody>
      </p:sp>
    </p:spTree>
    <p:extLst>
      <p:ext uri="{BB962C8B-B14F-4D97-AF65-F5344CB8AC3E}">
        <p14:creationId xmlns:p14="http://schemas.microsoft.com/office/powerpoint/2010/main" val="1976161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5124B6C-0561-4276-B04A-B6303372ECE8}"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54747-CE94-4D00-9ED8-6ED3C0E24599}" type="slidenum">
              <a:rPr lang="en-US" smtClean="0"/>
              <a:t>‹#›</a:t>
            </a:fld>
            <a:endParaRPr lang="en-US"/>
          </a:p>
        </p:txBody>
      </p:sp>
    </p:spTree>
    <p:extLst>
      <p:ext uri="{BB962C8B-B14F-4D97-AF65-F5344CB8AC3E}">
        <p14:creationId xmlns:p14="http://schemas.microsoft.com/office/powerpoint/2010/main" val="65549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5124B6C-0561-4276-B04A-B6303372ECE8}" type="datetimeFigureOut">
              <a:rPr lang="en-US" smtClean="0"/>
              <a:t>8/12/2020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54747-CE94-4D00-9ED8-6ED3C0E24599}" type="slidenum">
              <a:rPr lang="en-US" smtClean="0"/>
              <a:t>‹#›</a:t>
            </a:fld>
            <a:endParaRPr lang="en-US"/>
          </a:p>
        </p:txBody>
      </p:sp>
    </p:spTree>
    <p:extLst>
      <p:ext uri="{BB962C8B-B14F-4D97-AF65-F5344CB8AC3E}">
        <p14:creationId xmlns:p14="http://schemas.microsoft.com/office/powerpoint/2010/main" val="3056834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3A5B0-325F-42DB-BE4D-8B387CFA7481}" type="datetimeFigureOut">
              <a:rPr lang="en-US" smtClean="0"/>
              <a:t>8/12/2020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87DA4-073B-441E-87B3-2FCBFD09359A}" type="slidenum">
              <a:rPr lang="en-US" smtClean="0"/>
              <a:t>‹#›</a:t>
            </a:fld>
            <a:endParaRPr lang="en-US"/>
          </a:p>
        </p:txBody>
      </p:sp>
    </p:spTree>
    <p:extLst>
      <p:ext uri="{BB962C8B-B14F-4D97-AF65-F5344CB8AC3E}">
        <p14:creationId xmlns:p14="http://schemas.microsoft.com/office/powerpoint/2010/main" val="2818742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https://www.youtube.com/watch?v=EgO6k8-I4vQ" TargetMode="External"/><Relationship Id="rId4" Type="http://schemas.openxmlformats.org/officeDocument/2006/relationships/hyperlink" Target="https://www.youtube.com/watch?v=PaAzagd13hE"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34636" b="40230"/>
          <a:stretch/>
        </p:blipFill>
        <p:spPr>
          <a:xfrm>
            <a:off x="419364" y="5657850"/>
            <a:ext cx="2648607" cy="793820"/>
          </a:xfrm>
          <a:prstGeom prst="rect">
            <a:avLst/>
          </a:prstGeom>
        </p:spPr>
      </p:pic>
      <p:sp>
        <p:nvSpPr>
          <p:cNvPr id="10" name="AutoShape 7" descr="University of Washington Tacoma Degree Programs, Online Courses ..."/>
          <p:cNvSpPr>
            <a:spLocks noGrp="1" noChangeAspect="1" noChangeArrowheads="1"/>
          </p:cNvSpPr>
          <p:nvPr>
            <p:ph type="ctrTitle"/>
          </p:nvPr>
        </p:nvSpPr>
        <p:spPr bwMode="auto">
          <a:xfrm>
            <a:off x="287721" y="1230509"/>
            <a:ext cx="8513379" cy="1790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fontScale="90000"/>
          </a:bodyPr>
          <a:lstStyle/>
          <a:p>
            <a:pPr>
              <a:spcBef>
                <a:spcPts val="600"/>
              </a:spcBef>
              <a:spcAft>
                <a:spcPts val="600"/>
              </a:spcAft>
            </a:pPr>
            <a:r>
              <a:rPr lang="en-US" sz="4400" b="1" dirty="0">
                <a:latin typeface="Bookman Old Style" panose="02050604050505020204" pitchFamily="18" charset="0"/>
              </a:rPr>
              <a:t>Differentiated </a:t>
            </a:r>
            <a:r>
              <a:rPr lang="en-US" sz="4400" b="1" dirty="0" smtClean="0">
                <a:latin typeface="Bookman Old Style" panose="02050604050505020204" pitchFamily="18" charset="0"/>
              </a:rPr>
              <a:t>Instruction in Blended Learning Environment for </a:t>
            </a:r>
            <a:br>
              <a:rPr lang="en-US" sz="4400" b="1" dirty="0" smtClean="0">
                <a:latin typeface="Bookman Old Style" panose="02050604050505020204" pitchFamily="18" charset="0"/>
              </a:rPr>
            </a:br>
            <a:r>
              <a:rPr lang="en-US" sz="4400" b="1" dirty="0" smtClean="0">
                <a:latin typeface="Bookman Old Style" panose="02050604050505020204" pitchFamily="18" charset="0"/>
              </a:rPr>
              <a:t>English Language </a:t>
            </a:r>
            <a:r>
              <a:rPr lang="en-US" sz="4400" b="1" dirty="0" smtClean="0">
                <a:latin typeface="Bookman Old Style" panose="02050604050505020204" pitchFamily="18" charset="0"/>
              </a:rPr>
              <a:t>Learners</a:t>
            </a:r>
            <a:r>
              <a:rPr lang="en-US" sz="4900" b="1" dirty="0" smtClean="0">
                <a:latin typeface="Bookman Old Style" panose="02050604050505020204" pitchFamily="18" charset="0"/>
              </a:rPr>
              <a:t/>
            </a:r>
            <a:br>
              <a:rPr lang="en-US" sz="4900" b="1" dirty="0" smtClean="0">
                <a:latin typeface="Bookman Old Style" panose="02050604050505020204" pitchFamily="18" charset="0"/>
              </a:rPr>
            </a:br>
            <a:r>
              <a:rPr lang="en-US" sz="2200" dirty="0" smtClean="0">
                <a:latin typeface="Bookman Old Style" panose="02050604050505020204" pitchFamily="18" charset="0"/>
              </a:rPr>
              <a:t>.</a:t>
            </a:r>
            <a:r>
              <a:rPr lang="en-US" sz="4900" b="1" dirty="0">
                <a:latin typeface="Bookman Old Style" panose="02050604050505020204" pitchFamily="18" charset="0"/>
              </a:rPr>
              <a:t/>
            </a:r>
            <a:br>
              <a:rPr lang="en-US" sz="4900" b="1" dirty="0">
                <a:latin typeface="Bookman Old Style" panose="02050604050505020204" pitchFamily="18" charset="0"/>
              </a:rPr>
            </a:br>
            <a:r>
              <a:rPr lang="en-US" sz="3600" b="1" dirty="0" smtClean="0">
                <a:latin typeface="Bookman Old Style" panose="02050604050505020204" pitchFamily="18" charset="0"/>
              </a:rPr>
              <a:t>Part II</a:t>
            </a:r>
            <a:br>
              <a:rPr lang="en-US" sz="3600" b="1" dirty="0" smtClean="0">
                <a:latin typeface="Bookman Old Style" panose="02050604050505020204" pitchFamily="18" charset="0"/>
              </a:rPr>
            </a:br>
            <a:r>
              <a:rPr lang="en-US" sz="2000" dirty="0" smtClean="0">
                <a:latin typeface="Bookman Old Style" panose="02050604050505020204" pitchFamily="18" charset="0"/>
              </a:rPr>
              <a:t>.</a:t>
            </a:r>
            <a:r>
              <a:rPr lang="en-US" sz="2000" dirty="0">
                <a:latin typeface="Bookman Old Style" panose="02050604050505020204" pitchFamily="18" charset="0"/>
              </a:rPr>
              <a:t/>
            </a:r>
            <a:br>
              <a:rPr lang="en-US" sz="2000" dirty="0">
                <a:latin typeface="Bookman Old Style" panose="02050604050505020204" pitchFamily="18" charset="0"/>
              </a:rPr>
            </a:br>
            <a:r>
              <a:rPr lang="en-US" sz="3600" b="1" dirty="0" smtClean="0">
                <a:latin typeface="Bookman Old Style" panose="02050604050505020204" pitchFamily="18" charset="0"/>
              </a:rPr>
              <a:t>Belinda Louie, PhD</a:t>
            </a:r>
            <a:br>
              <a:rPr lang="en-US" sz="3600" b="1" dirty="0" smtClean="0">
                <a:latin typeface="Bookman Old Style" panose="02050604050505020204" pitchFamily="18" charset="0"/>
              </a:rPr>
            </a:br>
            <a:r>
              <a:rPr lang="en-US" sz="3600" b="1" dirty="0" smtClean="0">
                <a:latin typeface="Bookman Old Style" panose="02050604050505020204" pitchFamily="18" charset="0"/>
              </a:rPr>
              <a:t>Director of Project TELL-PD</a:t>
            </a:r>
            <a:r>
              <a:rPr lang="en-US" dirty="0" smtClean="0">
                <a:latin typeface="Bookman Old Style" panose="02050604050505020204" pitchFamily="18" charset="0"/>
              </a:rPr>
              <a:t/>
            </a:r>
            <a:br>
              <a:rPr lang="en-US" dirty="0" smtClean="0">
                <a:latin typeface="Bookman Old Style" panose="02050604050505020204" pitchFamily="18" charset="0"/>
              </a:rPr>
            </a:br>
            <a:endParaRPr lang="en-US" dirty="0">
              <a:latin typeface="Bookman Old Style" panose="02050604050505020204" pitchFamily="18" charset="0"/>
            </a:endParaRPr>
          </a:p>
        </p:txBody>
      </p:sp>
      <p:pic>
        <p:nvPicPr>
          <p:cNvPr id="6" name="Picture 5"/>
          <p:cNvPicPr>
            <a:picLocks noChangeAspect="1"/>
          </p:cNvPicPr>
          <p:nvPr/>
        </p:nvPicPr>
        <p:blipFill>
          <a:blip r:embed="rId5"/>
          <a:stretch>
            <a:fillRect/>
          </a:stretch>
        </p:blipFill>
        <p:spPr>
          <a:xfrm>
            <a:off x="8126988" y="5976313"/>
            <a:ext cx="891024" cy="778422"/>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17718752"/>
      </p:ext>
    </p:extLst>
  </p:cSld>
  <p:clrMapOvr>
    <a:masterClrMapping/>
  </p:clrMapOvr>
  <mc:AlternateContent xmlns:mc="http://schemas.openxmlformats.org/markup-compatibility/2006">
    <mc:Choice xmlns:p14="http://schemas.microsoft.com/office/powerpoint/2010/main" Requires="p14">
      <p:transition spd="slow" p14:dur="2000" advTm="15173"/>
    </mc:Choice>
    <mc:Fallback>
      <p:transition spd="slow" advTm="15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147" y="555091"/>
            <a:ext cx="7886700" cy="5595452"/>
          </a:xfrm>
        </p:spPr>
        <p:txBody>
          <a:bodyPr/>
          <a:lstStyle/>
          <a:p>
            <a:pPr marL="0" indent="0">
              <a:buNone/>
            </a:pPr>
            <a:endParaRPr lang="en-US" dirty="0" smtClean="0"/>
          </a:p>
          <a:p>
            <a:pPr marL="0" indent="0">
              <a:buNone/>
            </a:pPr>
            <a:endParaRPr lang="en-US" dirty="0"/>
          </a:p>
          <a:p>
            <a:pPr marL="0" indent="0">
              <a:buNone/>
            </a:pPr>
            <a:r>
              <a:rPr lang="en-US" b="1" dirty="0" smtClean="0">
                <a:latin typeface="Bookman Old Style" panose="02050604050505020204" pitchFamily="18" charset="0"/>
              </a:rPr>
              <a:t>Part </a:t>
            </a:r>
            <a:r>
              <a:rPr lang="en-US" b="1" dirty="0" smtClean="0">
                <a:latin typeface="Bookman Old Style" panose="02050604050505020204" pitchFamily="18" charset="0"/>
              </a:rPr>
              <a:t>II: </a:t>
            </a:r>
            <a:r>
              <a:rPr lang="en-US" b="1" dirty="0" smtClean="0">
                <a:latin typeface="Bookman Old Style" panose="02050604050505020204" pitchFamily="18" charset="0"/>
              </a:rPr>
              <a:t>Blended Environment</a:t>
            </a:r>
          </a:p>
          <a:p>
            <a:pPr marL="0" indent="0">
              <a:buNone/>
            </a:pPr>
            <a:r>
              <a:rPr lang="en-US" b="1" dirty="0">
                <a:latin typeface="Bookman Old Style" panose="02050604050505020204" pitchFamily="18" charset="0"/>
                <a:hlinkClick r:id="rId4"/>
              </a:rPr>
              <a:t>https://</a:t>
            </a:r>
            <a:r>
              <a:rPr lang="en-US" b="1" dirty="0" smtClean="0">
                <a:latin typeface="Bookman Old Style" panose="02050604050505020204" pitchFamily="18" charset="0"/>
                <a:hlinkClick r:id="rId4"/>
              </a:rPr>
              <a:t>www.youtube.com/watch?v=PaAzagd13hE</a:t>
            </a:r>
            <a:endParaRPr lang="en-US" b="1" dirty="0" smtClean="0">
              <a:latin typeface="Bookman Old Style" panose="02050604050505020204" pitchFamily="18" charset="0"/>
            </a:endParaRPr>
          </a:p>
          <a:p>
            <a:pPr marL="0" indent="0">
              <a:buNone/>
            </a:pPr>
            <a:endParaRPr lang="en-US" b="1" dirty="0" smtClean="0">
              <a:latin typeface="Bookman Old Style" panose="02050604050505020204" pitchFamily="18" charset="0"/>
            </a:endParaRPr>
          </a:p>
          <a:p>
            <a:pPr marL="0" indent="0">
              <a:buNone/>
            </a:pPr>
            <a:r>
              <a:rPr lang="en-US" b="1" dirty="0">
                <a:latin typeface="Bookman Old Style" panose="02050604050505020204" pitchFamily="18" charset="0"/>
                <a:hlinkClick r:id="rId5"/>
              </a:rPr>
              <a:t>https://</a:t>
            </a:r>
            <a:r>
              <a:rPr lang="en-US" b="1" dirty="0" smtClean="0">
                <a:latin typeface="Bookman Old Style" panose="02050604050505020204" pitchFamily="18" charset="0"/>
                <a:hlinkClick r:id="rId5"/>
              </a:rPr>
              <a:t>www.youtube.com/watch?v=EgO6k8-I4vQ</a:t>
            </a:r>
            <a:endParaRPr lang="en-US" b="1" dirty="0" smtClean="0">
              <a:latin typeface="Bookman Old Style" panose="02050604050505020204" pitchFamily="18" charset="0"/>
            </a:endParaRPr>
          </a:p>
          <a:p>
            <a:pPr marL="0" indent="0">
              <a:buNone/>
            </a:pPr>
            <a:endParaRPr lang="en-US" b="1" dirty="0" smtClean="0">
              <a:latin typeface="Bookman Old Style" panose="02050604050505020204" pitchFamily="18" charset="0"/>
            </a:endParaRPr>
          </a:p>
          <a:p>
            <a:pPr marL="0" indent="0">
              <a:buNone/>
            </a:pPr>
            <a:r>
              <a:rPr lang="en-US" b="1" dirty="0" smtClean="0">
                <a:latin typeface="Bookman Old Style" panose="02050604050505020204" pitchFamily="18" charset="0"/>
              </a:rPr>
              <a:t>Part 3: Differentiation Instruction</a:t>
            </a: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92419346"/>
      </p:ext>
    </p:extLst>
  </p:cSld>
  <p:clrMapOvr>
    <a:masterClrMapping/>
  </p:clrMapOvr>
  <mc:AlternateContent xmlns:mc="http://schemas.openxmlformats.org/markup-compatibility/2006">
    <mc:Choice xmlns:p14="http://schemas.microsoft.com/office/powerpoint/2010/main" Requires="p14">
      <p:transition spd="slow" p14:dur="2000" advTm="40872"/>
    </mc:Choice>
    <mc:Fallback>
      <p:transition spd="slow" advTm="408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73648"/>
            <a:ext cx="7886700" cy="1325563"/>
          </a:xfrm>
        </p:spPr>
        <p:txBody>
          <a:bodyPr>
            <a:normAutofit fontScale="90000"/>
          </a:bodyPr>
          <a:lstStyle/>
          <a:p>
            <a:r>
              <a:rPr lang="en-US" dirty="0" smtClean="0">
                <a:latin typeface="Book Antiqua" panose="02040602050305030304" pitchFamily="18" charset="0"/>
              </a:rPr>
              <a:t>Assignment</a:t>
            </a:r>
            <a:br>
              <a:rPr lang="en-US" dirty="0" smtClean="0">
                <a:latin typeface="Book Antiqua" panose="02040602050305030304" pitchFamily="18" charset="0"/>
              </a:rPr>
            </a:br>
            <a:r>
              <a:rPr lang="en-US" sz="2700" dirty="0">
                <a:latin typeface="Book Antiqua" panose="02040602050305030304" pitchFamily="18" charset="0"/>
              </a:rPr>
              <a:t>Please describe 3 online strategies from the video that you can implement with your EL learners. For each one please discuss what you are going to do to make it work in your classroom.</a:t>
            </a:r>
            <a:r>
              <a:rPr lang="en-US" dirty="0"/>
              <a:t/>
            </a:r>
            <a:br>
              <a:rPr lang="en-US" dirty="0"/>
            </a:br>
            <a:endParaRPr lang="en-US" dirty="0">
              <a:latin typeface="Book Antiqua" panose="0204060205030503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6890783"/>
              </p:ext>
            </p:extLst>
          </p:nvPr>
        </p:nvGraphicFramePr>
        <p:xfrm>
          <a:off x="628650" y="2807402"/>
          <a:ext cx="7886700" cy="2560320"/>
        </p:xfrm>
        <a:graphic>
          <a:graphicData uri="http://schemas.openxmlformats.org/drawingml/2006/table">
            <a:tbl>
              <a:tblPr firstRow="1" bandRow="1">
                <a:tableStyleId>{5C22544A-7EE6-4342-B048-85BDC9FD1C3A}</a:tableStyleId>
              </a:tblPr>
              <a:tblGrid>
                <a:gridCol w="2643939">
                  <a:extLst>
                    <a:ext uri="{9D8B030D-6E8A-4147-A177-3AD203B41FA5}">
                      <a16:colId xmlns:a16="http://schemas.microsoft.com/office/drawing/2014/main" val="627177694"/>
                    </a:ext>
                  </a:extLst>
                </a:gridCol>
                <a:gridCol w="5242761">
                  <a:extLst>
                    <a:ext uri="{9D8B030D-6E8A-4147-A177-3AD203B41FA5}">
                      <a16:colId xmlns:a16="http://schemas.microsoft.com/office/drawing/2014/main" val="2549596869"/>
                    </a:ext>
                  </a:extLst>
                </a:gridCol>
              </a:tblGrid>
              <a:tr h="370840">
                <a:tc>
                  <a:txBody>
                    <a:bodyPr/>
                    <a:lstStyle/>
                    <a:p>
                      <a:r>
                        <a:rPr lang="en-US" dirty="0" smtClean="0"/>
                        <a:t>Online Strategies</a:t>
                      </a:r>
                      <a:endParaRPr lang="en-US" dirty="0"/>
                    </a:p>
                  </a:txBody>
                  <a:tcPr/>
                </a:tc>
                <a:tc>
                  <a:txBody>
                    <a:bodyPr/>
                    <a:lstStyle/>
                    <a:p>
                      <a:r>
                        <a:rPr lang="en-US" dirty="0" smtClean="0"/>
                        <a:t>What you will do to make it work for you?</a:t>
                      </a:r>
                    </a:p>
                    <a:p>
                      <a:endParaRPr lang="en-US" dirty="0"/>
                    </a:p>
                  </a:txBody>
                  <a:tcPr/>
                </a:tc>
                <a:extLst>
                  <a:ext uri="{0D108BD9-81ED-4DB2-BD59-A6C34878D82A}">
                    <a16:rowId xmlns:a16="http://schemas.microsoft.com/office/drawing/2014/main" val="155397005"/>
                  </a:ext>
                </a:extLst>
              </a:tr>
              <a:tr h="370840">
                <a:tc>
                  <a:txBody>
                    <a:bodyPr/>
                    <a:lstStyle/>
                    <a:p>
                      <a:endParaRPr lang="en-US"/>
                    </a:p>
                  </a:txBody>
                  <a:tcPr/>
                </a:tc>
                <a:tc>
                  <a:txBody>
                    <a:bodyPr/>
                    <a:lstStyle/>
                    <a:p>
                      <a:endParaRPr lang="en-US" dirty="0" smtClean="0"/>
                    </a:p>
                    <a:p>
                      <a:endParaRPr lang="en-US" dirty="0"/>
                    </a:p>
                  </a:txBody>
                  <a:tcPr/>
                </a:tc>
                <a:extLst>
                  <a:ext uri="{0D108BD9-81ED-4DB2-BD59-A6C34878D82A}">
                    <a16:rowId xmlns:a16="http://schemas.microsoft.com/office/drawing/2014/main" val="3563617358"/>
                  </a:ext>
                </a:extLst>
              </a:tr>
              <a:tr h="370840">
                <a:tc>
                  <a:txBody>
                    <a:bodyPr/>
                    <a:lstStyle/>
                    <a:p>
                      <a:endParaRPr lang="en-US"/>
                    </a:p>
                  </a:txBody>
                  <a:tcPr/>
                </a:tc>
                <a:tc>
                  <a:txBody>
                    <a:bodyPr/>
                    <a:lstStyle/>
                    <a:p>
                      <a:endParaRPr lang="en-US" dirty="0" smtClean="0"/>
                    </a:p>
                    <a:p>
                      <a:endParaRPr lang="en-US" dirty="0"/>
                    </a:p>
                  </a:txBody>
                  <a:tcPr/>
                </a:tc>
                <a:extLst>
                  <a:ext uri="{0D108BD9-81ED-4DB2-BD59-A6C34878D82A}">
                    <a16:rowId xmlns:a16="http://schemas.microsoft.com/office/drawing/2014/main" val="2863775679"/>
                  </a:ext>
                </a:extLst>
              </a:tr>
              <a:tr h="370840">
                <a:tc>
                  <a:txBody>
                    <a:bodyPr/>
                    <a:lstStyle/>
                    <a:p>
                      <a:endParaRPr lang="en-US" dirty="0"/>
                    </a:p>
                  </a:txBody>
                  <a:tcPr/>
                </a:tc>
                <a:tc>
                  <a:txBody>
                    <a:bodyPr/>
                    <a:lstStyle/>
                    <a:p>
                      <a:endParaRPr lang="en-US" dirty="0" smtClean="0"/>
                    </a:p>
                    <a:p>
                      <a:endParaRPr lang="en-US" dirty="0"/>
                    </a:p>
                  </a:txBody>
                  <a:tcPr/>
                </a:tc>
                <a:extLst>
                  <a:ext uri="{0D108BD9-81ED-4DB2-BD59-A6C34878D82A}">
                    <a16:rowId xmlns:a16="http://schemas.microsoft.com/office/drawing/2014/main" val="160211946"/>
                  </a:ext>
                </a:extLst>
              </a:tr>
            </a:tbl>
          </a:graphicData>
        </a:graphic>
      </p:graphicFrame>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072773148"/>
      </p:ext>
    </p:extLst>
  </p:cSld>
  <p:clrMapOvr>
    <a:masterClrMapping/>
  </p:clrMapOvr>
  <mc:AlternateContent xmlns:mc="http://schemas.openxmlformats.org/markup-compatibility/2006">
    <mc:Choice xmlns:p14="http://schemas.microsoft.com/office/powerpoint/2010/main" Requires="p14">
      <p:transition spd="slow" p14:dur="2000" advTm="31917"/>
    </mc:Choice>
    <mc:Fallback>
      <p:transition spd="slow" advTm="319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TotalTime>
  <Words>97</Words>
  <Application>Microsoft Office PowerPoint</Application>
  <PresentationFormat>On-screen Show (4:3)</PresentationFormat>
  <Paragraphs>12</Paragraphs>
  <Slides>3</Slides>
  <Notes>0</Notes>
  <HiddenSlides>0</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Arial</vt:lpstr>
      <vt:lpstr>Book Antiqua</vt:lpstr>
      <vt:lpstr>Bookman Old Style</vt:lpstr>
      <vt:lpstr>Calibri</vt:lpstr>
      <vt:lpstr>Calibri Light</vt:lpstr>
      <vt:lpstr>Custom Design</vt:lpstr>
      <vt:lpstr>Office Theme</vt:lpstr>
      <vt:lpstr>Differentiated Instruction in Blended Learning Environment for  English Language Learners . Part II . Belinda Louie, PhD Director of Project TELL-PD </vt:lpstr>
      <vt:lpstr>PowerPoint Presentation</vt:lpstr>
      <vt:lpstr>Assignment Please describe 3 online strategies from the video that you can implement with your EL learners. For each one please discuss what you are going to do to make it work in your classroom.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Differentiated Instruction in a Blended Learning Environment for EL Learners-- (Awaiting Description) This session is offered asynchronously only.</dc:title>
  <dc:creator>Belinda Louie</dc:creator>
  <cp:lastModifiedBy>Belinda Louie</cp:lastModifiedBy>
  <cp:revision>18</cp:revision>
  <dcterms:created xsi:type="dcterms:W3CDTF">2020-08-11T20:57:31Z</dcterms:created>
  <dcterms:modified xsi:type="dcterms:W3CDTF">2020-08-12T21:44:12Z</dcterms:modified>
</cp:coreProperties>
</file>