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ld Standard TT" panose="020B0604020202020204" charset="0"/>
      <p:regular r:id="rId24"/>
      <p:bold r:id="rId25"/>
      <p: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96" autoAdjust="0"/>
  </p:normalViewPr>
  <p:slideViewPr>
    <p:cSldViewPr snapToGrid="0">
      <p:cViewPr varScale="1">
        <p:scale>
          <a:sx n="63" d="100"/>
          <a:sy n="63" d="100"/>
        </p:scale>
        <p:origin x="77" y="590"/>
      </p:cViewPr>
      <p:guideLst>
        <p:guide orient="horz" pos="1620"/>
        <p:guide pos="2880"/>
      </p:guideLst>
    </p:cSldViewPr>
  </p:slideViewPr>
  <p:notesTextViewPr>
    <p:cViewPr>
      <p:scale>
        <a:sx n="1" d="1"/>
        <a:sy n="1" d="1"/>
      </p:scale>
      <p:origin x="0" y="-102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reb.org/sites/main/files/file-attachments/mentoring_new_teachers_2.pdf?151672755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fa833e41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fa833e41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dirty="0">
                <a:solidFill>
                  <a:schemeClr val="dk1"/>
                </a:solidFill>
                <a:latin typeface="Old Standard TT"/>
                <a:ea typeface="Old Standard TT"/>
                <a:cs typeface="Old Standard TT"/>
                <a:sym typeface="Old Standard TT"/>
              </a:rPr>
              <a:t>Choose a place to start! New teachers are not always going to know what they need, or where to begin. So start small and encourage often. </a:t>
            </a:r>
            <a:endParaRPr sz="1500" dirty="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0"/>
              </a:spcAft>
              <a:buNone/>
            </a:pPr>
            <a:r>
              <a:rPr lang="en" sz="1500" dirty="0">
                <a:solidFill>
                  <a:schemeClr val="dk1"/>
                </a:solidFill>
                <a:latin typeface="Old Standard TT"/>
                <a:ea typeface="Old Standard TT"/>
                <a:cs typeface="Old Standard TT"/>
                <a:sym typeface="Old Standard TT"/>
              </a:rPr>
              <a:t>Have the Teacher Candidate start with observing the Mentor Teacher. Have them share what they noticed and what they wondered during the observation. This is a great way for candidates to start asking concrete questions about what they saw, Confirm ideas or rationales, resolve misunderstandings, build alignment between you and the candidate. </a:t>
            </a:r>
            <a:endParaRPr sz="1500" dirty="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Clr>
                <a:schemeClr val="dk1"/>
              </a:buClr>
              <a:buSzPts val="1100"/>
              <a:buFont typeface="Arial"/>
              <a:buNone/>
            </a:pPr>
            <a:r>
              <a:rPr lang="en" sz="1500" dirty="0">
                <a:solidFill>
                  <a:schemeClr val="dk1"/>
                </a:solidFill>
                <a:latin typeface="Old Standard TT"/>
                <a:ea typeface="Old Standard TT"/>
                <a:cs typeface="Old Standard TT"/>
                <a:sym typeface="Old Standard TT"/>
              </a:rPr>
              <a:t>Provide targeted guiding questions about instruction. How many students did the teacher interact with? how did the teacher have students interact and engage with each other? How did the lesson being taught, differ from the lesson plan? </a:t>
            </a:r>
            <a:endParaRPr sz="1500" dirty="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fa833e41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fa833e41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31ec3ed24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31ec3ed24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Smart goals will keep the focus on outcomes, with clear expectations outlined for your candidate to know what they are responsible to do, by when, and how to measure if they are successful. The SMART goal itself is the platform for the discussion and reduces conflict in the partnership.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fa833e41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fa833e41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There are several ways to work alongside the teacher candidate to support them while still providing access to gaining independence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Consider: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Co Planning- working at the same time, with 2 copies of the teacher guidebooks. Mentor teachers can model using think aloud approach on how to organize their thoughts, prioritize information, connect activities to content, align to the standards, measure learning, consider differentiation needs, and engagement.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Co Teaching- Break up the responsibility into small solos for the candidate. Let them try the introduction to the lesson, or the review at the end, but the majority of the lesson is taught by the mentor teacher, so the candidate can still observe from the mentor modeling.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Model and Release- If you teach maybe in middle school or HS, and you teach the same lesson three times for class periods. The mentor teacher models the lesson in 1st period, then the teacher candidate teaches the lesson 2nd period after already seeing it taught.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Building Blocks- Later in the year, you will want to transition the teacher candidate into independent teaching, so give them one part of the day that they are solely reposnible to plan, implement, assess, and analyze. For example, start with the Science lesson. The candidate, under the advice and supervision of the mentor, will take on being responsible for science, after a few weeks, add in the history or social studies, then reading, then Math. After a few weeks, the candidate has built their capacity and endurance to maintain several subjects all at once.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31ec3ed24_0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31ec3ed24_0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Your candidate is in the process of transforming into a professional teacher. We are obligated to them and the students they will serve to guide them with feedback that is accurate, constructive, supportive, affirming, relevant and useful!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Feedback should be given often and consistently, additionally, many teams find it helpful to designate a regular meeting time to have larger debriefings maybe once a week.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All feedback is affirmative or corrective (positive or negative)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Sometimes feedback can be emotional, because this process is high stakes for them, so it’s best to establish early on how feedback will be communicated, how often, and how the candidate will use the feedback in the future.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Verbal feedback is informal.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Written feedback can be informal and formal- sticky note vs formal observation, it can be revisited for the candidate to review again and again, can be indepth and detailed.</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With evidence- tied to or supported by concrete examples, like: “Your feedback to the student was specific and supportive when you said, Yes Alison, your strategy to solve this equasion with a picture helped your accuracy and showed your work.” This lets the candidate know exactly what went right so they can do it again next time!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With room for discussion- Candidates may take your feedback and run with it, other times they may need to think about it and talk it over again the next day. Being a student teacher often has a social-emotional compnent of feeling low status, or hyper aware of critisisms. So in any way you can give the candidate a chance to express their own thoughts about your feedback will ultimately lead them to trust in your partnership. </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31ec3ed24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31ec3ed24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Communicate clear and high expectations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Growth mindset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Candidates strengths are identified and nurtured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Make room for the candidate to be their own person- We dont want them to change your classroom altogether, we want them to try on strategies and things they may be learnin at University of WAshington Tacoma academic classes. There may be opportunitites for them to embed, or suppliment the status quo with pieces of thier own.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fa833e41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fa833e41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From the very onset of the partnership there is positional power inherent in you being an employed, experienced, validated mentor.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sz="1400" dirty="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31ec3ed24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31ec3ed24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22222"/>
                </a:solidFill>
              </a:rPr>
              <a:t>The COVID-19-induced closure of K-12 schools significantly impacted the field experiences of students enrolled in teacher preparation programs.</a:t>
            </a:r>
            <a:endParaRPr dirty="0">
              <a:solidFill>
                <a:srgbClr val="222222"/>
              </a:solidFill>
            </a:endParaRPr>
          </a:p>
          <a:p>
            <a:pPr marL="0" lvl="0" indent="0" algn="l" rtl="0">
              <a:spcBef>
                <a:spcPts val="0"/>
              </a:spcBef>
              <a:spcAft>
                <a:spcPts val="0"/>
              </a:spcAft>
              <a:buNone/>
            </a:pPr>
            <a:r>
              <a:rPr lang="en" dirty="0">
                <a:solidFill>
                  <a:srgbClr val="222222"/>
                </a:solidFill>
              </a:rPr>
              <a:t>We know that this will be a school year like no other, but the honest truth is that if this is the present format of teaching, then student teachers need to learn in this setting as well. So when they join the workforce next year, they are equipped with the skills and experiences relevant to current teaching demands. </a:t>
            </a:r>
            <a:endParaRPr dirty="0">
              <a:solidFill>
                <a:srgbClr val="222222"/>
              </a:solidFill>
            </a:endParaRPr>
          </a:p>
          <a:p>
            <a:pPr marL="0" lvl="0" indent="0" algn="l" rtl="0">
              <a:spcBef>
                <a:spcPts val="0"/>
              </a:spcBef>
              <a:spcAft>
                <a:spcPts val="0"/>
              </a:spcAft>
              <a:buNone/>
            </a:pPr>
            <a:endParaRPr dirty="0">
              <a:solidFill>
                <a:srgbClr val="222222"/>
              </a:solidFill>
            </a:endParaRPr>
          </a:p>
          <a:p>
            <a:pPr marL="0" lvl="0" indent="0" algn="l" rtl="0">
              <a:spcBef>
                <a:spcPts val="0"/>
              </a:spcBef>
              <a:spcAft>
                <a:spcPts val="0"/>
              </a:spcAft>
              <a:buNone/>
            </a:pPr>
            <a:r>
              <a:rPr lang="en" dirty="0">
                <a:solidFill>
                  <a:srgbClr val="222222"/>
                </a:solidFill>
              </a:rPr>
              <a:t>Give yourself and your candidate some grace.</a:t>
            </a:r>
            <a:endParaRPr dirty="0">
              <a:solidFill>
                <a:srgbClr val="222222"/>
              </a:solidFill>
            </a:endParaRPr>
          </a:p>
          <a:p>
            <a:pPr marL="0" lvl="0" indent="0" algn="l" rtl="0">
              <a:spcBef>
                <a:spcPts val="0"/>
              </a:spcBef>
              <a:spcAft>
                <a:spcPts val="0"/>
              </a:spcAft>
              <a:buNone/>
            </a:pPr>
            <a:r>
              <a:rPr lang="en" dirty="0">
                <a:solidFill>
                  <a:srgbClr val="222222"/>
                </a:solidFill>
              </a:rPr>
              <a:t>Work through online platforms.</a:t>
            </a:r>
            <a:endParaRPr dirty="0">
              <a:solidFill>
                <a:srgbClr val="222222"/>
              </a:solidFill>
            </a:endParaRPr>
          </a:p>
          <a:p>
            <a:pPr marL="0" lvl="0" indent="0" algn="l" rtl="0">
              <a:spcBef>
                <a:spcPts val="0"/>
              </a:spcBef>
              <a:spcAft>
                <a:spcPts val="0"/>
              </a:spcAft>
              <a:buNone/>
            </a:pPr>
            <a:r>
              <a:rPr lang="en" dirty="0">
                <a:solidFill>
                  <a:srgbClr val="222222"/>
                </a:solidFill>
              </a:rPr>
              <a:t>Communicate often. </a:t>
            </a:r>
            <a:endParaRPr dirty="0">
              <a:solidFill>
                <a:srgbClr val="222222"/>
              </a:solidFill>
            </a:endParaRPr>
          </a:p>
          <a:p>
            <a:pPr marL="0" lvl="0" indent="0" algn="l" rtl="0">
              <a:spcBef>
                <a:spcPts val="0"/>
              </a:spcBef>
              <a:spcAft>
                <a:spcPts val="0"/>
              </a:spcAft>
              <a:buNone/>
            </a:pPr>
            <a:endParaRPr dirty="0">
              <a:solidFill>
                <a:srgbClr val="22222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fd525975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fd525975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image shows the typical emotional attitude of the Teaching Experience through the course of a year. They begin with great hopes and eagerness, and as responsibility builds, along with the learning curve, those attitudes can quickly turn into breaking points. However with Mentoring that attitude can return to healthy, reflection based learnings and solutions they can use in the future.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When mentors work on professional growth goals without probing a teacher's mindset or emotional health, skill development can become distracting, stressful and even counterproductive.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Included in your participant documents is a helpful PDF From Educator Effectiveness, January 2018 — Mentoring New Teachers. While it was written for Mentors of First year teachers, I feel MANY of the same key points apply to preservice teachers as well. I fully recommend you read through it and gain deeper insight to Mentoring and the perspective of Candidates needs.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https://www.sreb.org/sites/main/files/file-attachments/mentoring_new_teachers_2.pdf?1516727553</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fa833e41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fa833e41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31ec3ed24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31ec3ed24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information can be useful for anyone who might be mentoring a recent grad that is new to the staff.  Many of the same ideas will apply.</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31ec3ed24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31ec3ed24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that we have covered most of our success criteria for this session, we are finally in the place where we can answer the CALL TO ACTION!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artifact we you will turn in as your exit slip for this session, provides a scaffold for establishing expectations regarding key areas in maintaining a healthy partnership. </a:t>
            </a:r>
            <a:endParaRPr dirty="0"/>
          </a:p>
          <a:p>
            <a:pPr marL="0" lvl="0" indent="0" algn="l" rtl="0">
              <a:spcBef>
                <a:spcPts val="0"/>
              </a:spcBef>
              <a:spcAft>
                <a:spcPts val="0"/>
              </a:spcAft>
              <a:buNone/>
            </a:pPr>
            <a:r>
              <a:rPr lang="en" dirty="0"/>
              <a:t>Of course you will want to make room for your Teacher Candidate to have input and voice in these expectations as well.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Going through this document alone first, may give you space to think about what are possible parameters for the Candidate to consider. For example, There is a question asking how often and how long you will meet. The Candidate may defer to your schedule and needs to know what is possible.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worksheet will help prepare you to collaborate with your candidate, knowing you have given these areas some forthought.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fd525975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fd525975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1ec3ed24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31ec3ed24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31ec3ed2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31ec3ed2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31ec3ed24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31ec3ed24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Role model / demonstrate building positive, nurturing relationships with students, creating a positive learning environment and use of positive behavior management strategies. The whole instructional climate stuff!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Interpersonal Relationships- Mentors build trusting relationships with their mentees, and use strategies for helping new teachers adjust to their profession, district and school.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Coaching Skills-Mentors use coaching techniques, including collecting evidence, guiding teacher self-reflection and providing actionable feedback.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Growth for Both- Mentors engage in opportunities to deepen their knowledge of standards and content. Deconstructing teaching practices helps mentors improve their own instructional pedagogy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31ec3ed24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31ec3ed24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might add support and facilitation around edTPA.  I would also address the field supervisor’s role as instructor and “thought partner” for candidate and mentor.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31ec3ed24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31ec3ed24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know you will talk about the fact that phase length will vary based on the skills and abilities of each teacher - partnership and yet there are some established milestones that can help guide the process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31ec3ed24_0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31ec3ed24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31ec3ed24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31ec3ed24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210250" y="180225"/>
            <a:ext cx="4858200" cy="145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Mentoring for Teacher Candidates</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Carey Kirkwood</a:t>
            </a:r>
            <a:endParaRPr/>
          </a:p>
          <a:p>
            <a:pPr marL="0" lvl="0" indent="0" algn="l" rtl="0">
              <a:spcBef>
                <a:spcPts val="0"/>
              </a:spcBef>
              <a:spcAft>
                <a:spcPts val="0"/>
              </a:spcAft>
              <a:buNone/>
            </a:pPr>
            <a:r>
              <a:rPr lang="en"/>
              <a:t>University of Washington Tacoma 2020-21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begin?</a:t>
            </a:r>
            <a:endParaRPr/>
          </a:p>
        </p:txBody>
      </p:sp>
      <p:sp>
        <p:nvSpPr>
          <p:cNvPr id="131" name="Google Shape;131;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 1: Observations with a debrief Afterwards: Noticing and Wonderings</a:t>
            </a:r>
            <a:endParaRPr/>
          </a:p>
          <a:p>
            <a:pPr marL="0" lvl="0" indent="0" algn="l" rtl="0">
              <a:spcBef>
                <a:spcPts val="1600"/>
              </a:spcBef>
              <a:spcAft>
                <a:spcPts val="0"/>
              </a:spcAft>
              <a:buNone/>
            </a:pPr>
            <a:r>
              <a:rPr lang="en"/>
              <a:t>Level 2: Provide targeted guiding questions about instruction. For example:</a:t>
            </a:r>
            <a:endParaRPr/>
          </a:p>
          <a:p>
            <a:pPr marL="457200" lvl="0" indent="-342900" algn="l" rtl="0">
              <a:spcBef>
                <a:spcPts val="1600"/>
              </a:spcBef>
              <a:spcAft>
                <a:spcPts val="0"/>
              </a:spcAft>
              <a:buSzPts val="1800"/>
              <a:buChar char="●"/>
            </a:pPr>
            <a:r>
              <a:rPr lang="en"/>
              <a:t>How many students did the teacher interact with? </a:t>
            </a:r>
            <a:endParaRPr/>
          </a:p>
          <a:p>
            <a:pPr marL="457200" lvl="0" indent="-342900" algn="l" rtl="0">
              <a:spcBef>
                <a:spcPts val="0"/>
              </a:spcBef>
              <a:spcAft>
                <a:spcPts val="0"/>
              </a:spcAft>
              <a:buSzPts val="1800"/>
              <a:buChar char="●"/>
            </a:pPr>
            <a:r>
              <a:rPr lang="en"/>
              <a:t>How did the teacher have students interact and engage with each other? </a:t>
            </a:r>
            <a:endParaRPr/>
          </a:p>
          <a:p>
            <a:pPr marL="457200" lvl="0" indent="-342900" algn="l" rtl="0">
              <a:spcBef>
                <a:spcPts val="0"/>
              </a:spcBef>
              <a:spcAft>
                <a:spcPts val="0"/>
              </a:spcAft>
              <a:buSzPts val="1800"/>
              <a:buChar char="●"/>
            </a:pPr>
            <a:r>
              <a:rPr lang="en"/>
              <a:t>How did the lesson being taught, differ from the lesson plan? </a:t>
            </a:r>
            <a:endParaRPr/>
          </a:p>
          <a:p>
            <a:pPr marL="457200" lvl="0" indent="-342900" algn="l" rtl="0">
              <a:spcBef>
                <a:spcPts val="0"/>
              </a:spcBef>
              <a:spcAft>
                <a:spcPts val="0"/>
              </a:spcAft>
              <a:buSzPts val="1800"/>
              <a:buChar char="●"/>
            </a:pPr>
            <a:r>
              <a:rPr lang="en"/>
              <a:t>What strategies did the mentor use to be inclusive or to manage classroom behaviors? </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Setting</a:t>
            </a:r>
            <a:endParaRPr/>
          </a:p>
        </p:txBody>
      </p:sp>
      <p:sp>
        <p:nvSpPr>
          <p:cNvPr id="137" name="Google Shape;137;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with your candidate about ways to jump in without taking on too much too soon. </a:t>
            </a:r>
            <a:endParaRPr/>
          </a:p>
          <a:p>
            <a:pPr marL="0" lvl="0" indent="0" algn="l" rtl="0">
              <a:spcBef>
                <a:spcPts val="1600"/>
              </a:spcBef>
              <a:spcAft>
                <a:spcPts val="0"/>
              </a:spcAft>
              <a:buNone/>
            </a:pPr>
            <a:r>
              <a:rPr lang="en"/>
              <a:t>Candidate goals can relate to:</a:t>
            </a:r>
            <a:endParaRPr/>
          </a:p>
          <a:p>
            <a:pPr marL="457200" lvl="0" indent="-342900" algn="l" rtl="0">
              <a:spcBef>
                <a:spcPts val="1600"/>
              </a:spcBef>
              <a:spcAft>
                <a:spcPts val="0"/>
              </a:spcAft>
              <a:buSzPts val="1800"/>
              <a:buChar char="●"/>
            </a:pPr>
            <a:r>
              <a:rPr lang="en"/>
              <a:t>Routines and Expectations</a:t>
            </a:r>
            <a:endParaRPr/>
          </a:p>
          <a:p>
            <a:pPr marL="457200" lvl="0" indent="-342900" algn="l" rtl="0">
              <a:spcBef>
                <a:spcPts val="0"/>
              </a:spcBef>
              <a:spcAft>
                <a:spcPts val="0"/>
              </a:spcAft>
              <a:buSzPts val="1800"/>
              <a:buChar char="●"/>
            </a:pPr>
            <a:r>
              <a:rPr lang="en"/>
              <a:t>Building relationships with student and other Professionals</a:t>
            </a:r>
            <a:endParaRPr/>
          </a:p>
          <a:p>
            <a:pPr marL="457200" lvl="0" indent="-342900" algn="l" rtl="0">
              <a:spcBef>
                <a:spcPts val="0"/>
              </a:spcBef>
              <a:spcAft>
                <a:spcPts val="0"/>
              </a:spcAft>
              <a:buSzPts val="1800"/>
              <a:buChar char="●"/>
            </a:pPr>
            <a:r>
              <a:rPr lang="en"/>
              <a:t>Lesson Planning- Introduction/Closing, small reading group lesson</a:t>
            </a:r>
            <a:endParaRPr/>
          </a:p>
          <a:p>
            <a:pPr marL="457200" lvl="0" indent="-342900" algn="l" rtl="0">
              <a:spcBef>
                <a:spcPts val="0"/>
              </a:spcBef>
              <a:spcAft>
                <a:spcPts val="0"/>
              </a:spcAft>
              <a:buSzPts val="1800"/>
              <a:buChar char="●"/>
            </a:pPr>
            <a:r>
              <a:rPr lang="en"/>
              <a:t>Analyze Data for Learning Patterns</a:t>
            </a:r>
            <a:endParaRPr/>
          </a:p>
          <a:p>
            <a:pPr marL="457200" lvl="0" indent="-342900" algn="l" rtl="0">
              <a:spcBef>
                <a:spcPts val="0"/>
              </a:spcBef>
              <a:spcAft>
                <a:spcPts val="0"/>
              </a:spcAft>
              <a:buSzPts val="1800"/>
              <a:buChar char="●"/>
            </a:pPr>
            <a:r>
              <a:rPr lang="en"/>
              <a:t>Try on small bites of instruction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a Plan</a:t>
            </a:r>
            <a:endParaRPr/>
          </a:p>
        </p:txBody>
      </p:sp>
      <p:sp>
        <p:nvSpPr>
          <p:cNvPr id="143" name="Google Shape;143;p24"/>
          <p:cNvSpPr txBox="1">
            <a:spLocks noGrp="1"/>
          </p:cNvSpPr>
          <p:nvPr>
            <p:ph type="body" idx="1"/>
          </p:nvPr>
        </p:nvSpPr>
        <p:spPr>
          <a:xfrm>
            <a:off x="325900" y="1201425"/>
            <a:ext cx="7948500" cy="137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Once the Mentor and Candidate have established ideas for goals to work towards, complete a SMART goal plan together. </a:t>
            </a:r>
            <a:endParaRPr/>
          </a:p>
        </p:txBody>
      </p:sp>
      <p:pic>
        <p:nvPicPr>
          <p:cNvPr id="144" name="Google Shape;144;p24"/>
          <p:cNvPicPr preferRelativeResize="0"/>
          <p:nvPr/>
        </p:nvPicPr>
        <p:blipFill>
          <a:blip r:embed="rId3">
            <a:alphaModFix/>
          </a:blip>
          <a:stretch>
            <a:fillRect/>
          </a:stretch>
        </p:blipFill>
        <p:spPr>
          <a:xfrm>
            <a:off x="1049348" y="2217223"/>
            <a:ext cx="6501625" cy="263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265500" y="338750"/>
            <a:ext cx="4045200" cy="69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t>Ways to Collaborate</a:t>
            </a:r>
            <a:endParaRPr sz="2800"/>
          </a:p>
        </p:txBody>
      </p:sp>
      <p:sp>
        <p:nvSpPr>
          <p:cNvPr id="150" name="Google Shape;150;p25"/>
          <p:cNvSpPr txBox="1">
            <a:spLocks noGrp="1"/>
          </p:cNvSpPr>
          <p:nvPr>
            <p:ph type="subTitle" idx="1"/>
          </p:nvPr>
        </p:nvSpPr>
        <p:spPr>
          <a:xfrm>
            <a:off x="265500" y="1225500"/>
            <a:ext cx="4045200" cy="2277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a:t>Co-Planning-</a:t>
            </a:r>
            <a:r>
              <a:rPr lang="en" sz="1800"/>
              <a:t> Think Alouds</a:t>
            </a:r>
            <a:endParaRPr sz="1800"/>
          </a:p>
          <a:p>
            <a:pPr marL="0" lvl="0" indent="0" algn="l" rtl="0">
              <a:lnSpc>
                <a:spcPct val="115000"/>
              </a:lnSpc>
              <a:spcBef>
                <a:spcPts val="1600"/>
              </a:spcBef>
              <a:spcAft>
                <a:spcPts val="0"/>
              </a:spcAft>
              <a:buClr>
                <a:schemeClr val="dk1"/>
              </a:buClr>
              <a:buSzPts val="1100"/>
              <a:buFont typeface="Arial"/>
              <a:buNone/>
            </a:pPr>
            <a:r>
              <a:rPr lang="en" sz="1800" b="1"/>
              <a:t>Co Teaching- </a:t>
            </a:r>
            <a:r>
              <a:rPr lang="en" sz="1800"/>
              <a:t>Small Solos</a:t>
            </a:r>
            <a:endParaRPr sz="1800"/>
          </a:p>
          <a:p>
            <a:pPr marL="0" lvl="0" indent="0" algn="l" rtl="0">
              <a:lnSpc>
                <a:spcPct val="115000"/>
              </a:lnSpc>
              <a:spcBef>
                <a:spcPts val="1600"/>
              </a:spcBef>
              <a:spcAft>
                <a:spcPts val="0"/>
              </a:spcAft>
              <a:buClr>
                <a:schemeClr val="dk1"/>
              </a:buClr>
              <a:buSzPts val="1100"/>
              <a:buFont typeface="Arial"/>
              <a:buNone/>
            </a:pPr>
            <a:r>
              <a:rPr lang="en" sz="1800" b="1"/>
              <a:t>Model and Release- </a:t>
            </a:r>
            <a:r>
              <a:rPr lang="en" sz="1800"/>
              <a:t>I do, now you</a:t>
            </a:r>
            <a:endParaRPr sz="1800"/>
          </a:p>
          <a:p>
            <a:pPr marL="0" lvl="0" indent="0" algn="l" rtl="0">
              <a:lnSpc>
                <a:spcPct val="115000"/>
              </a:lnSpc>
              <a:spcBef>
                <a:spcPts val="1600"/>
              </a:spcBef>
              <a:spcAft>
                <a:spcPts val="0"/>
              </a:spcAft>
              <a:buClr>
                <a:schemeClr val="dk1"/>
              </a:buClr>
              <a:buSzPts val="1100"/>
              <a:buFont typeface="Arial"/>
              <a:buNone/>
            </a:pPr>
            <a:r>
              <a:rPr lang="en" sz="1800" b="1"/>
              <a:t>Building Blocks- </a:t>
            </a:r>
            <a:r>
              <a:rPr lang="en" sz="1800"/>
              <a:t>One block at at time</a:t>
            </a:r>
            <a:endParaRPr sz="1800"/>
          </a:p>
          <a:p>
            <a:pPr marL="0" lvl="0" indent="0" algn="ctr" rtl="0">
              <a:spcBef>
                <a:spcPts val="1600"/>
              </a:spcBef>
              <a:spcAft>
                <a:spcPts val="0"/>
              </a:spcAft>
              <a:buNone/>
            </a:pPr>
            <a:endParaRPr/>
          </a:p>
        </p:txBody>
      </p:sp>
      <p:pic>
        <p:nvPicPr>
          <p:cNvPr id="151" name="Google Shape;151;p25"/>
          <p:cNvPicPr preferRelativeResize="0"/>
          <p:nvPr/>
        </p:nvPicPr>
        <p:blipFill>
          <a:blip r:embed="rId3">
            <a:alphaModFix/>
          </a:blip>
          <a:stretch>
            <a:fillRect/>
          </a:stretch>
        </p:blipFill>
        <p:spPr>
          <a:xfrm>
            <a:off x="5511750" y="1225500"/>
            <a:ext cx="2692499" cy="2692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and Reflection</a:t>
            </a:r>
            <a:endParaRPr/>
          </a:p>
        </p:txBody>
      </p:sp>
      <p:sp>
        <p:nvSpPr>
          <p:cNvPr id="157" name="Google Shape;157;p2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can be given in multiple ways: </a:t>
            </a:r>
            <a:endParaRPr/>
          </a:p>
          <a:p>
            <a:pPr marL="457200" lvl="0" indent="-342900" algn="l" rtl="0">
              <a:spcBef>
                <a:spcPts val="1600"/>
              </a:spcBef>
              <a:spcAft>
                <a:spcPts val="0"/>
              </a:spcAft>
              <a:buSzPts val="1800"/>
              <a:buChar char="●"/>
            </a:pPr>
            <a:r>
              <a:rPr lang="en"/>
              <a:t>Verbally- Conversational Praise and Correction</a:t>
            </a:r>
            <a:endParaRPr/>
          </a:p>
          <a:p>
            <a:pPr marL="457200" lvl="0" indent="-342900" algn="l" rtl="0">
              <a:spcBef>
                <a:spcPts val="0"/>
              </a:spcBef>
              <a:spcAft>
                <a:spcPts val="0"/>
              </a:spcAft>
              <a:buSzPts val="1800"/>
              <a:buChar char="●"/>
            </a:pPr>
            <a:r>
              <a:rPr lang="en"/>
              <a:t>Written- Candidate can reread later, can be more in depth</a:t>
            </a:r>
            <a:endParaRPr/>
          </a:p>
          <a:p>
            <a:pPr marL="457200" lvl="0" indent="-342900" algn="l" rtl="0">
              <a:spcBef>
                <a:spcPts val="0"/>
              </a:spcBef>
              <a:spcAft>
                <a:spcPts val="0"/>
              </a:spcAft>
              <a:buSzPts val="1800"/>
              <a:buChar char="●"/>
            </a:pPr>
            <a:r>
              <a:rPr lang="en"/>
              <a:t>With Supporting Evidence- Can be tied to an event or student work</a:t>
            </a:r>
            <a:endParaRPr/>
          </a:p>
          <a:p>
            <a:pPr marL="457200" lvl="0" indent="-342900" algn="l" rtl="0">
              <a:spcBef>
                <a:spcPts val="0"/>
              </a:spcBef>
              <a:spcAft>
                <a:spcPts val="0"/>
              </a:spcAft>
              <a:buSzPts val="1800"/>
              <a:buChar char="●"/>
            </a:pPr>
            <a:r>
              <a:rPr lang="en"/>
              <a:t>With Room for Discussion- Allow candidate to think, explain, reflect and   connect to future instruction or future goal setting.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Equitable Best Practices for Mentors</a:t>
            </a:r>
            <a:endParaRPr/>
          </a:p>
        </p:txBody>
      </p:sp>
      <p:sp>
        <p:nvSpPr>
          <p:cNvPr id="163" name="Google Shape;163;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Communicate in linguistic and culturally responsive ways</a:t>
            </a:r>
            <a:endParaRPr/>
          </a:p>
          <a:p>
            <a:pPr marL="0" lvl="0" indent="0" algn="l" rtl="0">
              <a:spcBef>
                <a:spcPts val="1600"/>
              </a:spcBef>
              <a:spcAft>
                <a:spcPts val="0"/>
              </a:spcAft>
              <a:buClr>
                <a:schemeClr val="dk1"/>
              </a:buClr>
              <a:buSzPts val="1100"/>
              <a:buFont typeface="Arial"/>
              <a:buNone/>
            </a:pPr>
            <a:r>
              <a:rPr lang="en"/>
              <a:t>Have clear and high expectations for the Candidate and the outcomes</a:t>
            </a:r>
            <a:endParaRPr/>
          </a:p>
          <a:p>
            <a:pPr marL="0" lvl="0" indent="0" algn="l" rtl="0">
              <a:spcBef>
                <a:spcPts val="1600"/>
              </a:spcBef>
              <a:spcAft>
                <a:spcPts val="0"/>
              </a:spcAft>
              <a:buClr>
                <a:schemeClr val="dk1"/>
              </a:buClr>
              <a:buSzPts val="1100"/>
              <a:buFont typeface="Arial"/>
              <a:buNone/>
            </a:pPr>
            <a:r>
              <a:rPr lang="en"/>
              <a:t>Promote respect for candidates lens and experiences</a:t>
            </a:r>
            <a:endParaRPr/>
          </a:p>
          <a:p>
            <a:pPr marL="0" lvl="0" indent="0" algn="l" rtl="0">
              <a:spcBef>
                <a:spcPts val="1600"/>
              </a:spcBef>
              <a:spcAft>
                <a:spcPts val="0"/>
              </a:spcAft>
              <a:buClr>
                <a:schemeClr val="dk1"/>
              </a:buClr>
              <a:buSzPts val="1100"/>
              <a:buFont typeface="Arial"/>
              <a:buNone/>
            </a:pPr>
            <a:r>
              <a:rPr lang="en"/>
              <a:t>Candidates strengths are identified and nurtured</a:t>
            </a:r>
            <a:endParaRPr/>
          </a:p>
          <a:p>
            <a:pPr marL="0" lvl="0" indent="0" algn="l" rtl="0">
              <a:spcBef>
                <a:spcPts val="1600"/>
              </a:spcBef>
              <a:spcAft>
                <a:spcPts val="0"/>
              </a:spcAft>
              <a:buClr>
                <a:schemeClr val="dk1"/>
              </a:buClr>
              <a:buSzPts val="1100"/>
              <a:buFont typeface="Arial"/>
              <a:buNone/>
            </a:pPr>
            <a:r>
              <a:rPr lang="en"/>
              <a:t>Discuss real world situations</a:t>
            </a:r>
            <a:endParaRPr/>
          </a:p>
          <a:p>
            <a:pPr marL="0" lvl="0" indent="0" algn="l" rtl="0">
              <a:spcBef>
                <a:spcPts val="1600"/>
              </a:spcBef>
              <a:spcAft>
                <a:spcPts val="1600"/>
              </a:spcAft>
              <a:buClr>
                <a:schemeClr val="dk1"/>
              </a:buClr>
              <a:buSzPts val="1100"/>
              <a:buFont typeface="Arial"/>
              <a:buNone/>
            </a:pPr>
            <a:r>
              <a:rPr lang="en"/>
              <a:t>Take time to reflect on one’s own bias, and remedy bias in action.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Equitable and Responsive Approach</a:t>
            </a:r>
            <a:endParaRPr/>
          </a:p>
        </p:txBody>
      </p:sp>
      <p:sp>
        <p:nvSpPr>
          <p:cNvPr id="169" name="Google Shape;169;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Being aware of your identity as a mentor</a:t>
            </a:r>
            <a:endParaRPr/>
          </a:p>
          <a:p>
            <a:pPr marL="0" lvl="0" indent="0" algn="l" rtl="0">
              <a:spcBef>
                <a:spcPts val="1600"/>
              </a:spcBef>
              <a:spcAft>
                <a:spcPts val="0"/>
              </a:spcAft>
              <a:buNone/>
            </a:pPr>
            <a:r>
              <a:rPr lang="en"/>
              <a:t>Being aware of your mentee’s social context and environment</a:t>
            </a:r>
            <a:endParaRPr/>
          </a:p>
          <a:p>
            <a:pPr marL="0" lvl="0" indent="0" algn="l" rtl="0">
              <a:spcBef>
                <a:spcPts val="1600"/>
              </a:spcBef>
              <a:spcAft>
                <a:spcPts val="1600"/>
              </a:spcAft>
              <a:buNone/>
            </a:pPr>
            <a:r>
              <a:rPr lang="en"/>
              <a:t>Empowering your mentee to explore their own voice and identity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Teaching and Mentoring Considerations</a:t>
            </a:r>
            <a:endParaRPr/>
          </a:p>
        </p:txBody>
      </p:sp>
      <p:sp>
        <p:nvSpPr>
          <p:cNvPr id="175" name="Google Shape;175;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Be Realistic</a:t>
            </a:r>
            <a:endParaRPr/>
          </a:p>
          <a:p>
            <a:pPr marL="457200" lvl="0" indent="-342900" algn="l" rtl="0">
              <a:spcBef>
                <a:spcPts val="0"/>
              </a:spcBef>
              <a:spcAft>
                <a:spcPts val="0"/>
              </a:spcAft>
              <a:buSzPts val="1800"/>
              <a:buChar char="●"/>
            </a:pPr>
            <a:r>
              <a:rPr lang="en"/>
              <a:t>Technology is the lifeline</a:t>
            </a:r>
            <a:endParaRPr/>
          </a:p>
          <a:p>
            <a:pPr marL="457200" lvl="0" indent="-342900" algn="l" rtl="0">
              <a:spcBef>
                <a:spcPts val="0"/>
              </a:spcBef>
              <a:spcAft>
                <a:spcPts val="0"/>
              </a:spcAft>
              <a:buSzPts val="1800"/>
              <a:buChar char="●"/>
            </a:pPr>
            <a:r>
              <a:rPr lang="en"/>
              <a:t>Communicate often and in several ways</a:t>
            </a:r>
            <a:endParaRPr/>
          </a:p>
          <a:p>
            <a:pPr marL="457200" lvl="0" indent="-342900" algn="l" rtl="0">
              <a:spcBef>
                <a:spcPts val="0"/>
              </a:spcBef>
              <a:spcAft>
                <a:spcPts val="0"/>
              </a:spcAft>
              <a:buSzPts val="1800"/>
              <a:buChar char="●"/>
            </a:pPr>
            <a:r>
              <a:rPr lang="en"/>
              <a:t>Now’s not the time for perfectionism</a:t>
            </a:r>
            <a:endParaRPr/>
          </a:p>
          <a:p>
            <a:pPr marL="457200" lvl="0" indent="-342900" algn="l" rtl="0">
              <a:spcBef>
                <a:spcPts val="0"/>
              </a:spcBef>
              <a:spcAft>
                <a:spcPts val="0"/>
              </a:spcAft>
              <a:buSzPts val="1800"/>
              <a:buChar char="●"/>
            </a:pPr>
            <a:r>
              <a:rPr lang="en"/>
              <a:t>Be transparent</a:t>
            </a:r>
            <a:endParaRPr/>
          </a:p>
          <a:p>
            <a:pPr marL="457200" lvl="0" indent="0" algn="l" rtl="0">
              <a:spcBef>
                <a:spcPts val="1600"/>
              </a:spcBef>
              <a:spcAft>
                <a:spcPts val="1600"/>
              </a:spcAft>
              <a:buNone/>
            </a:pPr>
            <a:endParaRPr/>
          </a:p>
        </p:txBody>
      </p:sp>
      <p:pic>
        <p:nvPicPr>
          <p:cNvPr id="176" name="Google Shape;176;p29"/>
          <p:cNvPicPr preferRelativeResize="0"/>
          <p:nvPr/>
        </p:nvPicPr>
        <p:blipFill>
          <a:blip r:embed="rId3">
            <a:alphaModFix/>
          </a:blip>
          <a:stretch>
            <a:fillRect/>
          </a:stretch>
        </p:blipFill>
        <p:spPr>
          <a:xfrm>
            <a:off x="5839488" y="1793838"/>
            <a:ext cx="2619375" cy="174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0"/>
          <p:cNvPicPr preferRelativeResize="0"/>
          <p:nvPr/>
        </p:nvPicPr>
        <p:blipFill>
          <a:blip r:embed="rId3">
            <a:alphaModFix/>
          </a:blip>
          <a:stretch>
            <a:fillRect/>
          </a:stretch>
        </p:blipFill>
        <p:spPr>
          <a:xfrm>
            <a:off x="3032119" y="537725"/>
            <a:ext cx="5635925" cy="4068050"/>
          </a:xfrm>
          <a:prstGeom prst="rect">
            <a:avLst/>
          </a:prstGeom>
          <a:noFill/>
          <a:ln>
            <a:noFill/>
          </a:ln>
        </p:spPr>
      </p:pic>
      <p:sp>
        <p:nvSpPr>
          <p:cNvPr id="182" name="Google Shape;182;p30"/>
          <p:cNvSpPr txBox="1"/>
          <p:nvPr/>
        </p:nvSpPr>
        <p:spPr>
          <a:xfrm>
            <a:off x="514325" y="3226400"/>
            <a:ext cx="1948200" cy="2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Old Standard TT"/>
                <a:ea typeface="Old Standard TT"/>
                <a:cs typeface="Old Standard TT"/>
                <a:sym typeface="Old Standard TT"/>
              </a:rPr>
              <a:t>(Ellen Muir, 1999)</a:t>
            </a:r>
            <a:endParaRPr>
              <a:solidFill>
                <a:schemeClr val="lt1"/>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of today’s session outcomes</a:t>
            </a:r>
            <a:endParaRPr/>
          </a:p>
        </p:txBody>
      </p:sp>
      <p:sp>
        <p:nvSpPr>
          <p:cNvPr id="188" name="Google Shape;188;p3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Success Criteria:</a:t>
            </a:r>
            <a:r>
              <a:rPr lang="en"/>
              <a:t> (After attending today's’ PD,  I can...)</a:t>
            </a:r>
            <a:endParaRPr/>
          </a:p>
          <a:p>
            <a:pPr marL="914400" lvl="0" indent="-342900" algn="l" rtl="0">
              <a:spcBef>
                <a:spcPts val="1600"/>
              </a:spcBef>
              <a:spcAft>
                <a:spcPts val="0"/>
              </a:spcAft>
              <a:buSzPts val="1800"/>
              <a:buAutoNum type="arabicPeriod"/>
            </a:pPr>
            <a:r>
              <a:rPr lang="en"/>
              <a:t>Define the roles of the Teacher Candidate, Mentor, and Field Supervisor</a:t>
            </a:r>
            <a:endParaRPr/>
          </a:p>
          <a:p>
            <a:pPr marL="914400" lvl="0" indent="-342900" algn="l" rtl="0">
              <a:spcBef>
                <a:spcPts val="0"/>
              </a:spcBef>
              <a:spcAft>
                <a:spcPts val="0"/>
              </a:spcAft>
              <a:buSzPts val="1800"/>
              <a:buAutoNum type="arabicPeriod"/>
            </a:pPr>
            <a:r>
              <a:rPr lang="en"/>
              <a:t>Identify parts of the coaching cycle and explain how they apply to mentoring</a:t>
            </a:r>
            <a:endParaRPr/>
          </a:p>
          <a:p>
            <a:pPr marL="914400" lvl="0" indent="-342900" algn="l" rtl="0">
              <a:spcBef>
                <a:spcPts val="0"/>
              </a:spcBef>
              <a:spcAft>
                <a:spcPts val="0"/>
              </a:spcAft>
              <a:buSzPts val="1800"/>
              <a:buAutoNum type="arabicPeriod"/>
            </a:pPr>
            <a:r>
              <a:rPr lang="en"/>
              <a:t>Name at least 3 strategies for collaboration and feedback</a:t>
            </a:r>
            <a:endParaRPr/>
          </a:p>
          <a:p>
            <a:pPr marL="914400" lvl="0" indent="-342900" algn="l" rtl="0">
              <a:spcBef>
                <a:spcPts val="0"/>
              </a:spcBef>
              <a:spcAft>
                <a:spcPts val="0"/>
              </a:spcAft>
              <a:buSzPts val="1800"/>
              <a:buAutoNum type="arabicPeriod"/>
            </a:pPr>
            <a:r>
              <a:rPr lang="en"/>
              <a:t>Make an action plan for communicating with my student teacher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14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Learning Goal: </a:t>
            </a:r>
            <a:endParaRPr/>
          </a:p>
          <a:p>
            <a:pPr marL="0" lvl="0" indent="0" algn="ctr" rtl="0">
              <a:spcBef>
                <a:spcPts val="0"/>
              </a:spcBef>
              <a:spcAft>
                <a:spcPts val="0"/>
              </a:spcAft>
              <a:buNone/>
            </a:pPr>
            <a:endParaRPr/>
          </a:p>
          <a:p>
            <a:pPr marL="0" lvl="0" indent="0" algn="l" rtl="0">
              <a:spcBef>
                <a:spcPts val="0"/>
              </a:spcBef>
              <a:spcAft>
                <a:spcPts val="0"/>
              </a:spcAft>
              <a:buNone/>
            </a:pPr>
            <a:r>
              <a:rPr lang="en" sz="2700" b="1"/>
              <a:t>Summarize the expectations for supporting preservice teachers in building their own professional identity</a:t>
            </a:r>
            <a:endParaRPr sz="2700" b="1"/>
          </a:p>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11700" y="2743200"/>
            <a:ext cx="8766300" cy="22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Success Criteria:</a:t>
            </a:r>
            <a:r>
              <a:rPr lang="en"/>
              <a:t> (By the end of this session, I can...)</a:t>
            </a:r>
            <a:endParaRPr/>
          </a:p>
          <a:p>
            <a:pPr marL="914400" lvl="0" indent="-342900" algn="l" rtl="0">
              <a:spcBef>
                <a:spcPts val="1600"/>
              </a:spcBef>
              <a:spcAft>
                <a:spcPts val="0"/>
              </a:spcAft>
              <a:buSzPts val="1800"/>
              <a:buAutoNum type="arabicPeriod"/>
            </a:pPr>
            <a:r>
              <a:rPr lang="en"/>
              <a:t>Define the roles of the Teacher Candidate, Mentor, and Field Supervisor</a:t>
            </a:r>
            <a:endParaRPr/>
          </a:p>
          <a:p>
            <a:pPr marL="914400" lvl="0" indent="-342900" algn="l" rtl="0">
              <a:spcBef>
                <a:spcPts val="0"/>
              </a:spcBef>
              <a:spcAft>
                <a:spcPts val="0"/>
              </a:spcAft>
              <a:buSzPts val="1800"/>
              <a:buAutoNum type="arabicPeriod"/>
            </a:pPr>
            <a:r>
              <a:rPr lang="en"/>
              <a:t>Identify parts of the coaching cycle and explain how they apply to mentoring</a:t>
            </a:r>
            <a:endParaRPr/>
          </a:p>
          <a:p>
            <a:pPr marL="914400" lvl="0" indent="-342900" algn="l" rtl="0">
              <a:spcBef>
                <a:spcPts val="0"/>
              </a:spcBef>
              <a:spcAft>
                <a:spcPts val="0"/>
              </a:spcAft>
              <a:buSzPts val="1800"/>
              <a:buAutoNum type="arabicPeriod"/>
            </a:pPr>
            <a:r>
              <a:rPr lang="en"/>
              <a:t>Name at least 3 strategies for collaboration and feedback</a:t>
            </a:r>
            <a:endParaRPr/>
          </a:p>
          <a:p>
            <a:pPr marL="914400" lvl="0" indent="-342900" algn="l" rtl="0">
              <a:spcBef>
                <a:spcPts val="0"/>
              </a:spcBef>
              <a:spcAft>
                <a:spcPts val="0"/>
              </a:spcAft>
              <a:buSzPts val="1800"/>
              <a:buAutoNum type="arabicPeriod"/>
            </a:pPr>
            <a:r>
              <a:rPr lang="en"/>
              <a:t>Make an action plan for communicating with my student teacher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Call to Action</a:t>
            </a:r>
            <a:endParaRPr/>
          </a:p>
        </p:txBody>
      </p:sp>
      <p:sp>
        <p:nvSpPr>
          <p:cNvPr id="194" name="Google Shape;194;p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Establish Expectations</a:t>
            </a:r>
            <a:r>
              <a:rPr lang="en"/>
              <a:t> using the worksheet provided in the participants documents for this session. </a:t>
            </a:r>
            <a:endParaRPr/>
          </a:p>
          <a:p>
            <a:pPr marL="0" lvl="0" indent="0" algn="l" rtl="0">
              <a:spcBef>
                <a:spcPts val="1600"/>
              </a:spcBef>
              <a:spcAft>
                <a:spcPts val="0"/>
              </a:spcAft>
              <a:buNone/>
            </a:pPr>
            <a:r>
              <a:rPr lang="en"/>
              <a:t>Capture your initial thoughts and preferences around Goal Setting, Boundaries, Accountability, and Scheduling. </a:t>
            </a:r>
            <a:endParaRPr/>
          </a:p>
          <a:p>
            <a:pPr marL="0" lvl="0" indent="0" algn="l" rtl="0">
              <a:spcBef>
                <a:spcPts val="1600"/>
              </a:spcBef>
              <a:spcAft>
                <a:spcPts val="1600"/>
              </a:spcAft>
              <a:buNone/>
            </a:pPr>
            <a:r>
              <a:rPr lang="en"/>
              <a:t>**During your first or second meeting with the Candidate (Field Supervisors can be included here too), you can discuss each of the items on this document together to establish a plan that has everyone’s voice included in the partnership.**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ctrTitle"/>
          </p:nvPr>
        </p:nvSpPr>
        <p:spPr>
          <a:xfrm>
            <a:off x="512700" y="104895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Mentors!</a:t>
            </a:r>
            <a:endParaRPr/>
          </a:p>
        </p:txBody>
      </p:sp>
      <p:sp>
        <p:nvSpPr>
          <p:cNvPr id="200" name="Google Shape;200;p33"/>
          <p:cNvSpPr txBox="1">
            <a:spLocks noGrp="1"/>
          </p:cNvSpPr>
          <p:nvPr>
            <p:ph type="subTitle" idx="1"/>
          </p:nvPr>
        </p:nvSpPr>
        <p:spPr>
          <a:xfrm>
            <a:off x="512700" y="2716689"/>
            <a:ext cx="8118600" cy="7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Carey Kirkwood</a:t>
            </a:r>
            <a:endParaRPr/>
          </a:p>
          <a:p>
            <a:pPr marL="0" lvl="0" indent="0" algn="ctr" rtl="0">
              <a:spcBef>
                <a:spcPts val="0"/>
              </a:spcBef>
              <a:spcAft>
                <a:spcPts val="0"/>
              </a:spcAft>
              <a:buNone/>
            </a:pPr>
            <a:r>
              <a:rPr lang="en"/>
              <a:t>Director of Field Placements and Partnerships</a:t>
            </a:r>
            <a:endParaRPr/>
          </a:p>
          <a:p>
            <a:pPr marL="0" lvl="0" indent="0" algn="ctr" rtl="0">
              <a:spcBef>
                <a:spcPts val="0"/>
              </a:spcBef>
              <a:spcAft>
                <a:spcPts val="0"/>
              </a:spcAft>
              <a:buNone/>
            </a:pPr>
            <a:r>
              <a:rPr lang="en"/>
              <a:t>University of Washington-Tacoma </a:t>
            </a:r>
            <a:endParaRPr/>
          </a:p>
          <a:p>
            <a:pPr marL="0" lvl="0" indent="0" algn="ctr" rtl="0">
              <a:spcBef>
                <a:spcPts val="0"/>
              </a:spcBef>
              <a:spcAft>
                <a:spcPts val="0"/>
              </a:spcAft>
              <a:buNone/>
            </a:pPr>
            <a:r>
              <a:rPr lang="en"/>
              <a:t>CJKirk@uw.edu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Road Map</a:t>
            </a:r>
            <a:endParaRPr/>
          </a:p>
        </p:txBody>
      </p:sp>
      <p:sp>
        <p:nvSpPr>
          <p:cNvPr id="72" name="Google Shape;72;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is the role of a Teacher Candidate</a:t>
            </a:r>
            <a:endParaRPr/>
          </a:p>
          <a:p>
            <a:pPr marL="457200" lvl="0" indent="-342900" algn="l" rtl="0">
              <a:spcBef>
                <a:spcPts val="0"/>
              </a:spcBef>
              <a:spcAft>
                <a:spcPts val="0"/>
              </a:spcAft>
              <a:buSzPts val="1800"/>
              <a:buChar char="●"/>
            </a:pPr>
            <a:r>
              <a:rPr lang="en"/>
              <a:t>What is the role of a Mentor Teacher</a:t>
            </a:r>
            <a:endParaRPr/>
          </a:p>
          <a:p>
            <a:pPr marL="457200" lvl="0" indent="-342900" algn="l" rtl="0">
              <a:spcBef>
                <a:spcPts val="0"/>
              </a:spcBef>
              <a:spcAft>
                <a:spcPts val="0"/>
              </a:spcAft>
              <a:buSzPts val="1800"/>
              <a:buChar char="●"/>
            </a:pPr>
            <a:r>
              <a:rPr lang="en"/>
              <a:t>Long and Short Term Goals</a:t>
            </a:r>
            <a:endParaRPr/>
          </a:p>
          <a:p>
            <a:pPr marL="457200" lvl="0" indent="-342900" algn="l" rtl="0">
              <a:spcBef>
                <a:spcPts val="0"/>
              </a:spcBef>
              <a:spcAft>
                <a:spcPts val="0"/>
              </a:spcAft>
              <a:buSzPts val="1800"/>
              <a:buChar char="●"/>
            </a:pPr>
            <a:r>
              <a:rPr lang="en"/>
              <a:t>The Coaching Cycle</a:t>
            </a:r>
            <a:endParaRPr/>
          </a:p>
          <a:p>
            <a:pPr marL="457200" lvl="0" indent="-342900" algn="l" rtl="0">
              <a:spcBef>
                <a:spcPts val="0"/>
              </a:spcBef>
              <a:spcAft>
                <a:spcPts val="0"/>
              </a:spcAft>
              <a:buSzPts val="1800"/>
              <a:buChar char="●"/>
            </a:pPr>
            <a:r>
              <a:rPr lang="en"/>
              <a:t>Ways to Collaborate</a:t>
            </a:r>
            <a:endParaRPr/>
          </a:p>
          <a:p>
            <a:pPr marL="457200" lvl="0" indent="-342900" algn="l" rtl="0">
              <a:spcBef>
                <a:spcPts val="0"/>
              </a:spcBef>
              <a:spcAft>
                <a:spcPts val="0"/>
              </a:spcAft>
              <a:buSzPts val="1800"/>
              <a:buChar char="●"/>
            </a:pPr>
            <a:r>
              <a:rPr lang="en"/>
              <a:t>Ways to Give Feedback</a:t>
            </a:r>
            <a:endParaRPr/>
          </a:p>
          <a:p>
            <a:pPr marL="457200" lvl="0" indent="-342900" algn="l" rtl="0">
              <a:spcBef>
                <a:spcPts val="0"/>
              </a:spcBef>
              <a:spcAft>
                <a:spcPts val="0"/>
              </a:spcAft>
              <a:buSzPts val="1800"/>
              <a:buChar char="●"/>
            </a:pPr>
            <a:r>
              <a:rPr lang="en"/>
              <a:t>Cultural Responsiveness and Equitable Practices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Candidates</a:t>
            </a:r>
            <a:endParaRPr/>
          </a:p>
        </p:txBody>
      </p:sp>
      <p:sp>
        <p:nvSpPr>
          <p:cNvPr id="78" name="Google Shape;78;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Candidates are guests and learners in the school community to which they have been assigned. They collaborate with all members of the school team and their fellow Teacher Candidates in order to develop the essential skills and competencies required for Teacher Certification</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Candidates are expected to achieve increasingly higher levels of competence in a variety of teaching contexts, as they progress throughout the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Mentor Teachers</a:t>
            </a:r>
            <a:endParaRPr/>
          </a:p>
        </p:txBody>
      </p:sp>
      <p:sp>
        <p:nvSpPr>
          <p:cNvPr id="84" name="Google Shape;84;p17"/>
          <p:cNvSpPr txBox="1">
            <a:spLocks noGrp="1"/>
          </p:cNvSpPr>
          <p:nvPr>
            <p:ph type="body" idx="1"/>
          </p:nvPr>
        </p:nvSpPr>
        <p:spPr>
          <a:xfrm>
            <a:off x="186000" y="1171600"/>
            <a:ext cx="8646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Mentor Teacher fosters the development of the Teacher Candidate’s competence and self-confidence so that he or she may gradually assume full responsibility for planning and delivering whole class instruction. </a:t>
            </a:r>
            <a:endParaRPr/>
          </a:p>
          <a:p>
            <a:pPr marL="457200" lvl="0" indent="-342900" algn="l" rtl="0">
              <a:spcBef>
                <a:spcPts val="1600"/>
              </a:spcBef>
              <a:spcAft>
                <a:spcPts val="0"/>
              </a:spcAft>
              <a:buSzPts val="1800"/>
              <a:buChar char="●"/>
            </a:pPr>
            <a:r>
              <a:rPr lang="en"/>
              <a:t>Demonstrating and providing rationales around decision making</a:t>
            </a:r>
            <a:endParaRPr/>
          </a:p>
          <a:p>
            <a:pPr marL="457200" lvl="0" indent="-342900" algn="l" rtl="0">
              <a:spcBef>
                <a:spcPts val="0"/>
              </a:spcBef>
              <a:spcAft>
                <a:spcPts val="0"/>
              </a:spcAft>
              <a:buSzPts val="1800"/>
              <a:buChar char="●"/>
            </a:pPr>
            <a:r>
              <a:rPr lang="en"/>
              <a:t>Collaborating in planning, teaching, assessment, and analysis of student learning</a:t>
            </a:r>
            <a:endParaRPr/>
          </a:p>
          <a:p>
            <a:pPr marL="457200" lvl="0" indent="-342900" algn="l" rtl="0">
              <a:spcBef>
                <a:spcPts val="0"/>
              </a:spcBef>
              <a:spcAft>
                <a:spcPts val="0"/>
              </a:spcAft>
              <a:buSzPts val="1800"/>
              <a:buChar char="●"/>
            </a:pPr>
            <a:r>
              <a:rPr lang="en"/>
              <a:t>Conducting formal and informal lesson observations. </a:t>
            </a:r>
            <a:endParaRPr/>
          </a:p>
          <a:p>
            <a:pPr marL="457200" lvl="0" indent="-342900" algn="l" rtl="0">
              <a:spcBef>
                <a:spcPts val="0"/>
              </a:spcBef>
              <a:spcAft>
                <a:spcPts val="0"/>
              </a:spcAft>
              <a:buSzPts val="1800"/>
              <a:buChar char="●"/>
            </a:pPr>
            <a:r>
              <a:rPr lang="en"/>
              <a:t>Evaluate Candidates Professional Dispositions and Teaching Practices</a:t>
            </a:r>
            <a:endParaRPr/>
          </a:p>
          <a:p>
            <a:pPr marL="457200" lvl="0" indent="-342900" algn="l" rtl="0">
              <a:spcBef>
                <a:spcPts val="0"/>
              </a:spcBef>
              <a:spcAft>
                <a:spcPts val="0"/>
              </a:spcAft>
              <a:buSzPts val="1800"/>
              <a:buChar char="●"/>
            </a:pPr>
            <a:r>
              <a:rPr lang="en"/>
              <a:t>The classroom teacher also assists the candidate in working with the school community at large.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Field Supervisors</a:t>
            </a:r>
            <a:endParaRPr/>
          </a:p>
        </p:txBody>
      </p:sp>
      <p:sp>
        <p:nvSpPr>
          <p:cNvPr id="90" name="Google Shape;90;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Field Supervisors serve as a link between the Teacher Candidate’s field placement and UWT. </a:t>
            </a:r>
            <a:endParaRPr/>
          </a:p>
          <a:p>
            <a:pPr marL="457200" lvl="0" indent="-342900" algn="l" rtl="0">
              <a:spcBef>
                <a:spcPts val="1600"/>
              </a:spcBef>
              <a:spcAft>
                <a:spcPts val="0"/>
              </a:spcAft>
              <a:buSzPts val="1800"/>
              <a:buChar char="●"/>
            </a:pPr>
            <a:r>
              <a:rPr lang="en"/>
              <a:t>Respond to any concerns raised by either the Candidate or Mentor Teacher. </a:t>
            </a:r>
            <a:endParaRPr/>
          </a:p>
          <a:p>
            <a:pPr marL="457200" lvl="0" indent="-342900" algn="l" rtl="0">
              <a:spcBef>
                <a:spcPts val="0"/>
              </a:spcBef>
              <a:spcAft>
                <a:spcPts val="0"/>
              </a:spcAft>
              <a:buSzPts val="1800"/>
              <a:buChar char="●"/>
            </a:pPr>
            <a:r>
              <a:rPr lang="en"/>
              <a:t>Make frequent “check ins” to each Candidate in their field placements. </a:t>
            </a:r>
            <a:endParaRPr/>
          </a:p>
          <a:p>
            <a:pPr marL="457200" lvl="0" indent="-342900" algn="l" rtl="0">
              <a:spcBef>
                <a:spcPts val="0"/>
              </a:spcBef>
              <a:spcAft>
                <a:spcPts val="0"/>
              </a:spcAft>
              <a:buSzPts val="1800"/>
              <a:buChar char="●"/>
            </a:pPr>
            <a:r>
              <a:rPr lang="en"/>
              <a:t>Perform formal and informal lesson observations, and provide the candidate constructive feedback through mentoring and coaching.</a:t>
            </a:r>
            <a:endParaRPr/>
          </a:p>
          <a:p>
            <a:pPr marL="457200" lvl="0" indent="-342900" algn="l" rtl="0">
              <a:spcBef>
                <a:spcPts val="0"/>
              </a:spcBef>
              <a:spcAft>
                <a:spcPts val="0"/>
              </a:spcAft>
              <a:buSzPts val="1800"/>
              <a:buChar char="●"/>
            </a:pPr>
            <a:r>
              <a:rPr lang="en"/>
              <a:t>Evaluate Candidates Professional Dispositions and Teaching Practices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76400" y="145800"/>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Phases of Field Placement</a:t>
            </a:r>
            <a:endParaRPr/>
          </a:p>
        </p:txBody>
      </p:sp>
      <p:sp>
        <p:nvSpPr>
          <p:cNvPr id="96" name="Google Shape;96;p19"/>
          <p:cNvSpPr/>
          <p:nvPr/>
        </p:nvSpPr>
        <p:spPr>
          <a:xfrm>
            <a:off x="3297500" y="11657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19"/>
          <p:cNvGrpSpPr/>
          <p:nvPr/>
        </p:nvGrpSpPr>
        <p:grpSpPr>
          <a:xfrm>
            <a:off x="1680836" y="1315124"/>
            <a:ext cx="1931633" cy="669600"/>
            <a:chOff x="1680836" y="1315124"/>
            <a:chExt cx="1931633" cy="669600"/>
          </a:xfrm>
        </p:grpSpPr>
        <p:cxnSp>
          <p:nvCxnSpPr>
            <p:cNvPr id="98" name="Google Shape;98;p19"/>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99" name="Google Shape;99;p19"/>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a:latin typeface="Roboto"/>
                  <a:ea typeface="Roboto"/>
                  <a:cs typeface="Roboto"/>
                  <a:sym typeface="Roboto"/>
                </a:rPr>
                <a:t>Phase 1</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n" sz="800" b="1">
                  <a:latin typeface="Roboto"/>
                  <a:ea typeface="Roboto"/>
                  <a:cs typeface="Roboto"/>
                  <a:sym typeface="Roboto"/>
                </a:rPr>
                <a:t>Field Observation &amp; Relationship Building</a:t>
              </a:r>
              <a:endParaRPr sz="800" b="1">
                <a:latin typeface="Roboto"/>
                <a:ea typeface="Roboto"/>
                <a:cs typeface="Roboto"/>
                <a:sym typeface="Roboto"/>
              </a:endParaRPr>
            </a:p>
          </p:txBody>
        </p:sp>
      </p:grpSp>
      <p:grpSp>
        <p:nvGrpSpPr>
          <p:cNvPr id="100" name="Google Shape;100;p19"/>
          <p:cNvGrpSpPr/>
          <p:nvPr/>
        </p:nvGrpSpPr>
        <p:grpSpPr>
          <a:xfrm>
            <a:off x="5517319" y="1315124"/>
            <a:ext cx="1940006" cy="669600"/>
            <a:chOff x="5517319" y="1315124"/>
            <a:chExt cx="1940006" cy="669600"/>
          </a:xfrm>
        </p:grpSpPr>
        <p:cxnSp>
          <p:nvCxnSpPr>
            <p:cNvPr id="101" name="Google Shape;101;p19"/>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102" name="Google Shape;102;p19"/>
            <p:cNvSpPr txBox="1"/>
            <p:nvPr/>
          </p:nvSpPr>
          <p:spPr>
            <a:xfrm>
              <a:off x="5962125" y="131512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Phase 2</a:t>
              </a:r>
              <a:endParaRPr sz="800">
                <a:latin typeface="Roboto"/>
                <a:ea typeface="Roboto"/>
                <a:cs typeface="Roboto"/>
                <a:sym typeface="Roboto"/>
              </a:endParaRPr>
            </a:p>
            <a:p>
              <a:pPr marL="0" lvl="0" indent="0" algn="l" rtl="0">
                <a:lnSpc>
                  <a:spcPct val="115000"/>
                </a:lnSpc>
                <a:spcBef>
                  <a:spcPts val="0"/>
                </a:spcBef>
                <a:spcAft>
                  <a:spcPts val="0"/>
                </a:spcAft>
                <a:buNone/>
              </a:pPr>
              <a:endParaRPr sz="600">
                <a:latin typeface="Roboto"/>
                <a:ea typeface="Roboto"/>
                <a:cs typeface="Roboto"/>
                <a:sym typeface="Roboto"/>
              </a:endParaRPr>
            </a:p>
            <a:p>
              <a:pPr marL="0" lvl="0" indent="0" algn="l" rtl="0">
                <a:lnSpc>
                  <a:spcPct val="115000"/>
                </a:lnSpc>
                <a:spcBef>
                  <a:spcPts val="0"/>
                </a:spcBef>
                <a:spcAft>
                  <a:spcPts val="0"/>
                </a:spcAft>
                <a:buNone/>
              </a:pPr>
              <a:r>
                <a:rPr lang="en" sz="800" b="1">
                  <a:latin typeface="Roboto"/>
                  <a:ea typeface="Roboto"/>
                  <a:cs typeface="Roboto"/>
                  <a:sym typeface="Roboto"/>
                </a:rPr>
                <a:t>Beginning Clinical Practice</a:t>
              </a:r>
              <a:endParaRPr sz="800" b="1">
                <a:latin typeface="Roboto"/>
                <a:ea typeface="Roboto"/>
                <a:cs typeface="Roboto"/>
                <a:sym typeface="Roboto"/>
              </a:endParaRPr>
            </a:p>
          </p:txBody>
        </p:sp>
      </p:grpSp>
      <p:grpSp>
        <p:nvGrpSpPr>
          <p:cNvPr id="103" name="Google Shape;103;p19"/>
          <p:cNvGrpSpPr/>
          <p:nvPr/>
        </p:nvGrpSpPr>
        <p:grpSpPr>
          <a:xfrm>
            <a:off x="3808226" y="3535140"/>
            <a:ext cx="1495200" cy="1143796"/>
            <a:chOff x="3808226" y="3535140"/>
            <a:chExt cx="1495200" cy="1143796"/>
          </a:xfrm>
        </p:grpSpPr>
        <p:cxnSp>
          <p:nvCxnSpPr>
            <p:cNvPr id="104" name="Google Shape;104;p19"/>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105" name="Google Shape;105;p19"/>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latin typeface="Roboto"/>
                  <a:ea typeface="Roboto"/>
                  <a:cs typeface="Roboto"/>
                  <a:sym typeface="Roboto"/>
                </a:rPr>
                <a:t>Phase 3</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800" b="1">
                  <a:latin typeface="Roboto"/>
                  <a:ea typeface="Roboto"/>
                  <a:cs typeface="Roboto"/>
                  <a:sym typeface="Roboto"/>
                </a:rPr>
                <a:t>Independent Clinical Practice</a:t>
              </a:r>
              <a:endParaRPr sz="800" b="1">
                <a:latin typeface="Roboto"/>
                <a:ea typeface="Roboto"/>
                <a:cs typeface="Roboto"/>
                <a:sym typeface="Roboto"/>
              </a:endParaRPr>
            </a:p>
          </p:txBody>
        </p:sp>
      </p:grpSp>
      <p:sp>
        <p:nvSpPr>
          <p:cNvPr id="106" name="Google Shape;106;p19"/>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latin typeface="Roboto"/>
                <a:ea typeface="Roboto"/>
                <a:cs typeface="Roboto"/>
                <a:sym typeface="Roboto"/>
              </a:rPr>
              <a:t>Phases of Field Placement</a:t>
            </a:r>
            <a:endParaRPr sz="1200"/>
          </a:p>
        </p:txBody>
      </p:sp>
      <p:sp>
        <p:nvSpPr>
          <p:cNvPr id="107" name="Google Shape;107;p19"/>
          <p:cNvSpPr/>
          <p:nvPr/>
        </p:nvSpPr>
        <p:spPr>
          <a:xfrm rot="1800047">
            <a:off x="3219843" y="1086434"/>
            <a:ext cx="2690936" cy="2690936"/>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rot="-1800047" flipH="1">
            <a:off x="3221956" y="1086434"/>
            <a:ext cx="2690936" cy="2690936"/>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rot="-8100000">
            <a:off x="4382715" y="102739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rot="-9000757" flipH="1">
            <a:off x="3220953" y="1084808"/>
            <a:ext cx="2690226" cy="2690226"/>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rot="-1027861">
            <a:off x="5485874" y="2849832"/>
            <a:ext cx="312672" cy="312672"/>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rot="6359841">
            <a:off x="3315801" y="2847762"/>
            <a:ext cx="363580" cy="363580"/>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Coaching Cycle</a:t>
            </a:r>
            <a:endParaRPr/>
          </a:p>
        </p:txBody>
      </p:sp>
      <p:sp>
        <p:nvSpPr>
          <p:cNvPr id="118" name="Google Shape;118;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Successful mentoring uses a structured coaching cycle. The coaching cycle generally consists of four components: </a:t>
            </a:r>
            <a:endParaRPr dirty="0"/>
          </a:p>
          <a:p>
            <a:pPr marL="1828800" lvl="0" indent="-342900" algn="l" rtl="0">
              <a:spcBef>
                <a:spcPts val="1600"/>
              </a:spcBef>
              <a:spcAft>
                <a:spcPts val="0"/>
              </a:spcAft>
              <a:buSzPts val="1800"/>
              <a:buChar char="●"/>
            </a:pPr>
            <a:r>
              <a:rPr lang="en" dirty="0"/>
              <a:t>goal setting </a:t>
            </a:r>
            <a:endParaRPr dirty="0"/>
          </a:p>
          <a:p>
            <a:pPr marL="1828800" lvl="0" indent="-342900" algn="l" rtl="0">
              <a:spcBef>
                <a:spcPts val="0"/>
              </a:spcBef>
              <a:spcAft>
                <a:spcPts val="0"/>
              </a:spcAft>
              <a:buSzPts val="1800"/>
              <a:buChar char="●"/>
            </a:pPr>
            <a:r>
              <a:rPr lang="en" dirty="0"/>
              <a:t>planning</a:t>
            </a:r>
            <a:endParaRPr dirty="0"/>
          </a:p>
          <a:p>
            <a:pPr marL="1828800" lvl="0" indent="-342900" algn="l" rtl="0">
              <a:spcBef>
                <a:spcPts val="0"/>
              </a:spcBef>
              <a:spcAft>
                <a:spcPts val="0"/>
              </a:spcAft>
              <a:buSzPts val="1800"/>
              <a:buChar char="●"/>
            </a:pPr>
            <a:r>
              <a:rPr lang="en" dirty="0"/>
              <a:t>observation</a:t>
            </a:r>
            <a:endParaRPr dirty="0"/>
          </a:p>
          <a:p>
            <a:pPr marL="1828800" lvl="0" indent="-342900" algn="l" rtl="0">
              <a:spcBef>
                <a:spcPts val="0"/>
              </a:spcBef>
              <a:spcAft>
                <a:spcPts val="0"/>
              </a:spcAft>
              <a:buSzPts val="1800"/>
              <a:buChar char="●"/>
            </a:pPr>
            <a:r>
              <a:rPr lang="en" dirty="0"/>
              <a:t>reflection </a:t>
            </a:r>
            <a:endParaRPr dirty="0"/>
          </a:p>
          <a:p>
            <a:pPr marL="0" lvl="0" indent="0" algn="l" rtl="0">
              <a:spcBef>
                <a:spcPts val="1600"/>
              </a:spcBef>
              <a:spcAft>
                <a:spcPts val="1600"/>
              </a:spcAft>
              <a:buNone/>
            </a:pPr>
            <a:r>
              <a:rPr lang="en" dirty="0"/>
              <a:t>Each step is done collaboratively between the Mentor Teacher and Candidate.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Establish Goals</a:t>
            </a:r>
            <a:endParaRPr/>
          </a:p>
        </p:txBody>
      </p:sp>
      <p:sp>
        <p:nvSpPr>
          <p:cNvPr id="124" name="Google Shape;124;p21"/>
          <p:cNvSpPr txBox="1">
            <a:spLocks noGrp="1"/>
          </p:cNvSpPr>
          <p:nvPr>
            <p:ph type="body" idx="1"/>
          </p:nvPr>
        </p:nvSpPr>
        <p:spPr>
          <a:xfrm>
            <a:off x="311700" y="1171600"/>
            <a:ext cx="8520600" cy="11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to help people….	I want students to do well on their classwork and tests...</a:t>
            </a:r>
            <a:endParaRPr/>
          </a:p>
          <a:p>
            <a:pPr marL="0" lvl="0" indent="0" algn="l" rtl="0">
              <a:spcBef>
                <a:spcPts val="1600"/>
              </a:spcBef>
              <a:spcAft>
                <a:spcPts val="0"/>
              </a:spcAft>
              <a:buNone/>
            </a:pPr>
            <a:r>
              <a:rPr lang="en"/>
              <a:t>I want to teach on my own…	I want to connect with the students...</a:t>
            </a:r>
            <a:endParaRPr/>
          </a:p>
          <a:p>
            <a:pPr marL="0" lvl="0" indent="0" algn="l" rtl="0">
              <a:spcBef>
                <a:spcPts val="1600"/>
              </a:spcBef>
              <a:spcAft>
                <a:spcPts val="1600"/>
              </a:spcAft>
              <a:buNone/>
            </a:pPr>
            <a:endParaRPr/>
          </a:p>
        </p:txBody>
      </p:sp>
      <p:pic>
        <p:nvPicPr>
          <p:cNvPr id="125" name="Google Shape;125;p21"/>
          <p:cNvPicPr preferRelativeResize="0"/>
          <p:nvPr/>
        </p:nvPicPr>
        <p:blipFill>
          <a:blip r:embed="rId3">
            <a:alphaModFix/>
          </a:blip>
          <a:stretch>
            <a:fillRect/>
          </a:stretch>
        </p:blipFill>
        <p:spPr>
          <a:xfrm>
            <a:off x="3143250" y="2571750"/>
            <a:ext cx="2857500" cy="210502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2496</Words>
  <Application>Microsoft Office PowerPoint</Application>
  <PresentationFormat>On-screen Show (16:9)</PresentationFormat>
  <Paragraphs>184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Old Standard TT</vt:lpstr>
      <vt:lpstr>Roboto</vt:lpstr>
      <vt:lpstr>Arial</vt:lpstr>
      <vt:lpstr>Paperback</vt:lpstr>
      <vt:lpstr>Mentoring for Teacher Candidates</vt:lpstr>
      <vt:lpstr>The Learning Goal:   Summarize the expectations for supporting preservice teachers in building their own professional identity </vt:lpstr>
      <vt:lpstr>Road Map</vt:lpstr>
      <vt:lpstr>Teacher Candidates</vt:lpstr>
      <vt:lpstr>Mentor Teachers</vt:lpstr>
      <vt:lpstr>Field Supervisors</vt:lpstr>
      <vt:lpstr>3 Phases of Field Placement</vt:lpstr>
      <vt:lpstr>The Coaching Cycle</vt:lpstr>
      <vt:lpstr>Establish Goals</vt:lpstr>
      <vt:lpstr>Where to begin?</vt:lpstr>
      <vt:lpstr>Goal Setting</vt:lpstr>
      <vt:lpstr>Make a Plan</vt:lpstr>
      <vt:lpstr>Ways to Collaborate</vt:lpstr>
      <vt:lpstr>Feedback and Reflection</vt:lpstr>
      <vt:lpstr>Equitable Best Practices for Mentors</vt:lpstr>
      <vt:lpstr>Equitable and Responsive Approach</vt:lpstr>
      <vt:lpstr>Virtual Teaching and Mentoring Considerations</vt:lpstr>
      <vt:lpstr>PowerPoint Presentation</vt:lpstr>
      <vt:lpstr>Review of today’s session outcomes</vt:lpstr>
      <vt:lpstr>Call to Action</vt:lpstr>
      <vt:lpstr>Thank You Mentors!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for Teacher Candidates</dc:title>
  <cp:lastModifiedBy> cjkirk</cp:lastModifiedBy>
  <cp:revision>3</cp:revision>
  <dcterms:modified xsi:type="dcterms:W3CDTF">2020-08-12T00:33:12Z</dcterms:modified>
</cp:coreProperties>
</file>