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4.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1.xml" ContentType="application/vnd.openxmlformats-officedocument.drawingml.chart+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Lst>
  <p:notesMasterIdLst>
    <p:notesMasterId r:id="rId81"/>
  </p:notesMasterIdLst>
  <p:sldIdLst>
    <p:sldId id="256" r:id="rId2"/>
    <p:sldId id="1175" r:id="rId3"/>
    <p:sldId id="1215" r:id="rId4"/>
    <p:sldId id="458" r:id="rId5"/>
    <p:sldId id="459" r:id="rId6"/>
    <p:sldId id="460" r:id="rId7"/>
    <p:sldId id="462" r:id="rId8"/>
    <p:sldId id="465" r:id="rId9"/>
    <p:sldId id="464" r:id="rId10"/>
    <p:sldId id="1211" r:id="rId11"/>
    <p:sldId id="795" r:id="rId12"/>
    <p:sldId id="257" r:id="rId13"/>
    <p:sldId id="1131" r:id="rId14"/>
    <p:sldId id="1081" r:id="rId15"/>
    <p:sldId id="1114" r:id="rId16"/>
    <p:sldId id="1198" r:id="rId17"/>
    <p:sldId id="1082" r:id="rId18"/>
    <p:sldId id="1161" r:id="rId19"/>
    <p:sldId id="1201" r:id="rId20"/>
    <p:sldId id="1195" r:id="rId21"/>
    <p:sldId id="1150" r:id="rId22"/>
    <p:sldId id="1187" r:id="rId23"/>
    <p:sldId id="1203" r:id="rId24"/>
    <p:sldId id="1132" r:id="rId25"/>
    <p:sldId id="1133" r:id="rId26"/>
    <p:sldId id="1176" r:id="rId27"/>
    <p:sldId id="1177" r:id="rId28"/>
    <p:sldId id="1204" r:id="rId29"/>
    <p:sldId id="1197" r:id="rId30"/>
    <p:sldId id="1178" r:id="rId31"/>
    <p:sldId id="1156" r:id="rId32"/>
    <p:sldId id="1121" r:id="rId33"/>
    <p:sldId id="1119" r:id="rId34"/>
    <p:sldId id="1202" r:id="rId35"/>
    <p:sldId id="1084" r:id="rId36"/>
    <p:sldId id="1087" r:id="rId37"/>
    <p:sldId id="1088" r:id="rId38"/>
    <p:sldId id="1094" r:id="rId39"/>
    <p:sldId id="1096" r:id="rId40"/>
    <p:sldId id="1090" r:id="rId41"/>
    <p:sldId id="1091" r:id="rId42"/>
    <p:sldId id="1098" r:id="rId43"/>
    <p:sldId id="1205" r:id="rId44"/>
    <p:sldId id="1165" r:id="rId45"/>
    <p:sldId id="1206" r:id="rId46"/>
    <p:sldId id="1138" r:id="rId47"/>
    <p:sldId id="1210" r:id="rId48"/>
    <p:sldId id="1167" r:id="rId49"/>
    <p:sldId id="274" r:id="rId50"/>
    <p:sldId id="1209" r:id="rId51"/>
    <p:sldId id="543" r:id="rId52"/>
    <p:sldId id="1148" r:id="rId53"/>
    <p:sldId id="585" r:id="rId54"/>
    <p:sldId id="544" r:id="rId55"/>
    <p:sldId id="1117" r:id="rId56"/>
    <p:sldId id="559" r:id="rId57"/>
    <p:sldId id="1149" r:id="rId58"/>
    <p:sldId id="1212" r:id="rId59"/>
    <p:sldId id="551" r:id="rId60"/>
    <p:sldId id="563" r:id="rId61"/>
    <p:sldId id="455" r:id="rId62"/>
    <p:sldId id="456" r:id="rId63"/>
    <p:sldId id="779" r:id="rId64"/>
    <p:sldId id="601" r:id="rId65"/>
    <p:sldId id="1162" r:id="rId66"/>
    <p:sldId id="1160" r:id="rId67"/>
    <p:sldId id="289" r:id="rId68"/>
    <p:sldId id="1072" r:id="rId69"/>
    <p:sldId id="1073" r:id="rId70"/>
    <p:sldId id="290" r:id="rId71"/>
    <p:sldId id="291" r:id="rId72"/>
    <p:sldId id="1141" r:id="rId73"/>
    <p:sldId id="1168" r:id="rId74"/>
    <p:sldId id="1208" r:id="rId75"/>
    <p:sldId id="1207" r:id="rId76"/>
    <p:sldId id="1188" r:id="rId77"/>
    <p:sldId id="576" r:id="rId78"/>
    <p:sldId id="593" r:id="rId79"/>
    <p:sldId id="1116" r:id="rId80"/>
  </p:sldIdLst>
  <p:sldSz cx="12192000" cy="6858000"/>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http://customooxmlschemas.google.com/">
      <go:slidesCustomData xmlns:go="http://customooxmlschemas.google.com/"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116" roundtripDataSignature="AMtx7mg7fZNKINuzJVzT5KNdDndDTAdZ2w=="/>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6A679CC-15B0-458A-A120-3BFA76838EF3}">
  <a:tblStyle styleId="{56A679CC-15B0-458A-A120-3BFA76838EF3}" styleName="Table_0">
    <a:wholeTbl>
      <a:tcTxStyle b="off" i="off">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8EBF5"/>
          </a:solidFill>
        </a:fill>
      </a:tcStyle>
    </a:wholeTbl>
    <a:band1H>
      <a:tcTxStyle/>
      <a:tcStyle>
        <a:tcBdr/>
        <a:fill>
          <a:solidFill>
            <a:srgbClr val="CDD4EA"/>
          </a:solidFill>
        </a:fill>
      </a:tcStyle>
    </a:band1H>
    <a:band2H>
      <a:tcTxStyle/>
      <a:tcStyle>
        <a:tcBdr/>
      </a:tcStyle>
    </a:band2H>
    <a:band1V>
      <a:tcTxStyle/>
      <a:tcStyle>
        <a:tcBdr/>
        <a:fill>
          <a:solidFill>
            <a:srgbClr val="CDD4EA"/>
          </a:solidFill>
        </a:fill>
      </a:tcStyle>
    </a:band1V>
    <a:band2V>
      <a:tcTxStyle/>
      <a:tcStyle>
        <a:tcBdr/>
      </a:tcStyle>
    </a:band2V>
    <a:lastCol>
      <a:tcTxStyle b="on" i="off">
        <a:font>
          <a:latin typeface="Calibri"/>
          <a:ea typeface="Calibri"/>
          <a:cs typeface="Calibri"/>
        </a:font>
        <a:schemeClr val="lt1"/>
      </a:tcTxStyle>
      <a:tcStyle>
        <a:tcBdr/>
        <a:fill>
          <a:solidFill>
            <a:schemeClr val="accent1"/>
          </a:solidFill>
        </a:fill>
      </a:tcStyle>
    </a:lastCol>
    <a:firstCol>
      <a:tcTxStyle b="on" i="off">
        <a:font>
          <a:latin typeface="Calibri"/>
          <a:ea typeface="Calibri"/>
          <a:cs typeface="Calibri"/>
        </a:font>
        <a:schemeClr val="lt1"/>
      </a:tcTxStyle>
      <a:tcStyle>
        <a:tcBdr/>
        <a:fill>
          <a:solidFill>
            <a:schemeClr val="accent1"/>
          </a:solidFill>
        </a:fill>
      </a:tcStyle>
    </a:firstCol>
    <a:lastRow>
      <a:tcTxStyle b="on" i="off">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a:tcStyle>
        <a:tcBdr/>
      </a:tcStyle>
    </a:seCell>
    <a:swCell>
      <a:tcTxStyle/>
      <a:tcStyle>
        <a:tcBdr/>
      </a:tcStyle>
    </a:swCell>
    <a:firstRow>
      <a:tcTxStyle b="on" i="off">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a:tcStyle>
        <a:tcBdr/>
      </a:tcStyle>
    </a:neCell>
    <a:nwCell>
      <a:tcTxStyle/>
      <a:tcStyle>
        <a:tcBdr/>
      </a:tcStyle>
    </a:nwCell>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7755"/>
    <p:restoredTop sz="77914"/>
  </p:normalViewPr>
  <p:slideViewPr>
    <p:cSldViewPr snapToGrid="0" snapToObjects="1">
      <p:cViewPr varScale="1">
        <p:scale>
          <a:sx n="72" d="100"/>
          <a:sy n="72" d="100"/>
        </p:scale>
        <p:origin x="224" y="504"/>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presProps" Target="presProps.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18"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16" Type="http://customschemas.google.com/relationships/presentationmetadata" Target="meta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19"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120"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61" Type="http://schemas.openxmlformats.org/officeDocument/2006/relationships/slide" Target="slides/slide60.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pieChart>
        <c:varyColors val="1"/>
        <c:ser>
          <c:idx val="0"/>
          <c:order val="0"/>
          <c:tx>
            <c:strRef>
              <c:f>Sheet1!$B$1</c:f>
              <c:strCache>
                <c:ptCount val="1"/>
                <c:pt idx="0">
                  <c:v>Sales</c:v>
                </c:pt>
              </c:strCache>
            </c:strRef>
          </c:tx>
          <c:cat>
            <c:strRef>
              <c:f>Sheet1!$A$2:$A$4</c:f>
              <c:strCache>
                <c:ptCount val="3"/>
                <c:pt idx="0">
                  <c:v>Excited</c:v>
                </c:pt>
                <c:pt idx="1">
                  <c:v>Nervous</c:v>
                </c:pt>
                <c:pt idx="2">
                  <c:v>Happy</c:v>
                </c:pt>
              </c:strCache>
            </c:strRef>
          </c:cat>
          <c:val>
            <c:numRef>
              <c:f>Sheet1!$B$2:$B$4</c:f>
              <c:numCache>
                <c:formatCode>General</c:formatCode>
                <c:ptCount val="3"/>
                <c:pt idx="0">
                  <c:v>30</c:v>
                </c:pt>
                <c:pt idx="1">
                  <c:v>20</c:v>
                </c:pt>
                <c:pt idx="2">
                  <c:v>50</c:v>
                </c:pt>
              </c:numCache>
            </c:numRef>
          </c:val>
          <c:extLst>
            <c:ext xmlns:c16="http://schemas.microsoft.com/office/drawing/2014/chart" uri="{C3380CC4-5D6E-409C-BE32-E72D297353CC}">
              <c16:uniqueId val="{00000000-85E0-824F-ACFC-9D3906612320}"/>
            </c:ext>
          </c:extLst>
        </c:ser>
        <c:dLbls>
          <c:showLegendKey val="0"/>
          <c:showVal val="0"/>
          <c:showCatName val="0"/>
          <c:showSerName val="0"/>
          <c:showPercent val="0"/>
          <c:showBubbleSize val="0"/>
          <c:showLeaderLines val="1"/>
        </c:dLbls>
        <c:firstSliceAng val="0"/>
      </c:pieChart>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diagrams/_rels/data5.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9.svg"/><Relationship Id="rId1" Type="http://schemas.openxmlformats.org/officeDocument/2006/relationships/image" Target="../media/image28.png"/><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diagrams/_rels/drawing5.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9.svg"/><Relationship Id="rId1" Type="http://schemas.openxmlformats.org/officeDocument/2006/relationships/image" Target="../media/image28.png"/><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5_1">
  <dgm:title val=""/>
  <dgm:desc val=""/>
  <dgm:catLst>
    <dgm:cat type="accent5" pri="11100"/>
  </dgm:catLst>
  <dgm:styleLbl name="node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5">
        <a:shade val="80000"/>
      </a:schemeClr>
    </dgm:linClrLst>
    <dgm:effectClrLst/>
    <dgm:txLinClrLst/>
    <dgm:txFillClrLst/>
    <dgm:txEffectClrLst/>
  </dgm:styleLbl>
  <dgm:styleLbl name="node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f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align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b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dgm:txEffectClrLst/>
  </dgm:styleLbl>
  <dgm:styleLbl name="parChTrans2D2">
    <dgm:fillClrLst meth="repeat">
      <a:schemeClr val="accent5"/>
    </dgm:fillClrLst>
    <dgm:linClrLst meth="repeat">
      <a:schemeClr val="accent5"/>
    </dgm:linClrLst>
    <dgm:effectClrLst/>
    <dgm:txLinClrLst/>
    <dgm:txFillClrLst/>
    <dgm:txEffectClrLst/>
  </dgm:styleLbl>
  <dgm:styleLbl name="parChTrans2D3">
    <dgm:fillClrLst meth="repeat">
      <a:schemeClr val="accent5"/>
    </dgm:fillClrLst>
    <dgm:linClrLst meth="repeat">
      <a:schemeClr val="accent5"/>
    </dgm:linClrLst>
    <dgm:effectClrLst/>
    <dgm:txLinClrLst/>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con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align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trAlignAcc1">
    <dgm:fillClrLst meth="repeat">
      <a:schemeClr val="accent5">
        <a:alpha val="40000"/>
        <a:tint val="40000"/>
      </a:schemeClr>
    </dgm:fillClrLst>
    <dgm:linClrLst meth="repeat">
      <a:schemeClr val="accent5"/>
    </dgm:linClrLst>
    <dgm:effectClrLst/>
    <dgm:txLinClrLst/>
    <dgm:txFillClrLst meth="repeat">
      <a:schemeClr val="dk1"/>
    </dgm:txFillClrLst>
    <dgm:txEffectClrLst/>
  </dgm:styleLbl>
  <dgm:styleLbl name="b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fgAcc0">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2">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3">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4">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18/5/colors/Iconchunking_neutralbg_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a:alpha val="0"/>
      </a:schemeClr>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4154F89-EE58-4D92-903E-E64033501211}" type="doc">
      <dgm:prSet loTypeId="urn:microsoft.com/office/officeart/2005/8/layout/hierarchy3" loCatId="hierarchy" qsTypeId="urn:microsoft.com/office/officeart/2005/8/quickstyle/simple1" qsCatId="simple" csTypeId="urn:microsoft.com/office/officeart/2005/8/colors/colorful5" csCatId="colorful" phldr="1"/>
      <dgm:spPr/>
      <dgm:t>
        <a:bodyPr/>
        <a:lstStyle/>
        <a:p>
          <a:endParaRPr lang="en-US"/>
        </a:p>
      </dgm:t>
    </dgm:pt>
    <dgm:pt modelId="{75F90E25-43CA-4354-B5A7-4A4E1BB5F1E1}">
      <dgm:prSet/>
      <dgm:spPr/>
      <dgm:t>
        <a:bodyPr/>
        <a:lstStyle/>
        <a:p>
          <a:r>
            <a:rPr lang="en-US"/>
            <a:t>SEL reflections &amp; overview</a:t>
          </a:r>
        </a:p>
      </dgm:t>
    </dgm:pt>
    <dgm:pt modelId="{EA288682-028B-497A-B39F-A3265A282387}" type="parTrans" cxnId="{D11A34E7-743B-459A-8C18-4FA6251CFD0B}">
      <dgm:prSet/>
      <dgm:spPr/>
      <dgm:t>
        <a:bodyPr/>
        <a:lstStyle/>
        <a:p>
          <a:endParaRPr lang="en-US"/>
        </a:p>
      </dgm:t>
    </dgm:pt>
    <dgm:pt modelId="{1AD4046B-AAF4-4A7E-8A19-3B646F2920C8}" type="sibTrans" cxnId="{D11A34E7-743B-459A-8C18-4FA6251CFD0B}">
      <dgm:prSet/>
      <dgm:spPr/>
      <dgm:t>
        <a:bodyPr/>
        <a:lstStyle/>
        <a:p>
          <a:endParaRPr lang="en-US"/>
        </a:p>
      </dgm:t>
    </dgm:pt>
    <dgm:pt modelId="{07C1217E-1A8C-4E8E-9168-B04F4C0E2AC2}">
      <dgm:prSet/>
      <dgm:spPr/>
      <dgm:t>
        <a:bodyPr/>
        <a:lstStyle/>
        <a:p>
          <a:r>
            <a:rPr lang="en-US"/>
            <a:t>SEL programs &amp; adaption</a:t>
          </a:r>
        </a:p>
      </dgm:t>
    </dgm:pt>
    <dgm:pt modelId="{B2C10F4A-92C8-47D5-88D2-BE225D945777}" type="parTrans" cxnId="{B2670B0F-077D-408E-9C62-8D8CB2B8C499}">
      <dgm:prSet/>
      <dgm:spPr/>
      <dgm:t>
        <a:bodyPr/>
        <a:lstStyle/>
        <a:p>
          <a:endParaRPr lang="en-US"/>
        </a:p>
      </dgm:t>
    </dgm:pt>
    <dgm:pt modelId="{F3EDCFA3-E3EC-4083-B4BC-061F2CF3BFC2}" type="sibTrans" cxnId="{B2670B0F-077D-408E-9C62-8D8CB2B8C499}">
      <dgm:prSet/>
      <dgm:spPr/>
      <dgm:t>
        <a:bodyPr/>
        <a:lstStyle/>
        <a:p>
          <a:endParaRPr lang="en-US"/>
        </a:p>
      </dgm:t>
    </dgm:pt>
    <dgm:pt modelId="{4C9EC026-36EC-46BF-945D-B06A3226B15C}">
      <dgm:prSet/>
      <dgm:spPr/>
      <dgm:t>
        <a:bodyPr/>
        <a:lstStyle/>
        <a:p>
          <a:r>
            <a:rPr lang="en-US"/>
            <a:t>SELected strategies</a:t>
          </a:r>
        </a:p>
      </dgm:t>
    </dgm:pt>
    <dgm:pt modelId="{AEA38E35-A065-4B2E-B39D-9401B1056787}" type="parTrans" cxnId="{85793E22-A4B5-40ED-A9F4-AC17F16B91AB}">
      <dgm:prSet/>
      <dgm:spPr/>
      <dgm:t>
        <a:bodyPr/>
        <a:lstStyle/>
        <a:p>
          <a:endParaRPr lang="en-US"/>
        </a:p>
      </dgm:t>
    </dgm:pt>
    <dgm:pt modelId="{096A438A-30AC-467B-A6FB-70BDEEA5B70A}" type="sibTrans" cxnId="{85793E22-A4B5-40ED-A9F4-AC17F16B91AB}">
      <dgm:prSet/>
      <dgm:spPr/>
      <dgm:t>
        <a:bodyPr/>
        <a:lstStyle/>
        <a:p>
          <a:endParaRPr lang="en-US"/>
        </a:p>
      </dgm:t>
    </dgm:pt>
    <dgm:pt modelId="{F1F24892-FCD8-7A44-B575-95C5B4CE1329}" type="pres">
      <dgm:prSet presAssocID="{C4154F89-EE58-4D92-903E-E64033501211}" presName="diagram" presStyleCnt="0">
        <dgm:presLayoutVars>
          <dgm:chPref val="1"/>
          <dgm:dir/>
          <dgm:animOne val="branch"/>
          <dgm:animLvl val="lvl"/>
          <dgm:resizeHandles/>
        </dgm:presLayoutVars>
      </dgm:prSet>
      <dgm:spPr/>
    </dgm:pt>
    <dgm:pt modelId="{540F3F19-3E8E-D04A-B7F8-AFBA926F3532}" type="pres">
      <dgm:prSet presAssocID="{75F90E25-43CA-4354-B5A7-4A4E1BB5F1E1}" presName="root" presStyleCnt="0"/>
      <dgm:spPr/>
    </dgm:pt>
    <dgm:pt modelId="{08066426-4380-A948-AC4D-B97DD43E7CD3}" type="pres">
      <dgm:prSet presAssocID="{75F90E25-43CA-4354-B5A7-4A4E1BB5F1E1}" presName="rootComposite" presStyleCnt="0"/>
      <dgm:spPr/>
    </dgm:pt>
    <dgm:pt modelId="{E5EE9772-9116-0D45-AE84-16693B7E0B57}" type="pres">
      <dgm:prSet presAssocID="{75F90E25-43CA-4354-B5A7-4A4E1BB5F1E1}" presName="rootText" presStyleLbl="node1" presStyleIdx="0" presStyleCnt="3"/>
      <dgm:spPr/>
    </dgm:pt>
    <dgm:pt modelId="{ECBCE11F-8EAA-D849-A1AF-B21BFBB1806D}" type="pres">
      <dgm:prSet presAssocID="{75F90E25-43CA-4354-B5A7-4A4E1BB5F1E1}" presName="rootConnector" presStyleLbl="node1" presStyleIdx="0" presStyleCnt="3"/>
      <dgm:spPr/>
    </dgm:pt>
    <dgm:pt modelId="{4849FB8B-9CAD-BA46-8843-9F832D9A3E3A}" type="pres">
      <dgm:prSet presAssocID="{75F90E25-43CA-4354-B5A7-4A4E1BB5F1E1}" presName="childShape" presStyleCnt="0"/>
      <dgm:spPr/>
    </dgm:pt>
    <dgm:pt modelId="{8B4AB29D-B270-4843-B70E-04BADE69DD5F}" type="pres">
      <dgm:prSet presAssocID="{07C1217E-1A8C-4E8E-9168-B04F4C0E2AC2}" presName="root" presStyleCnt="0"/>
      <dgm:spPr/>
    </dgm:pt>
    <dgm:pt modelId="{809CE477-ED4A-7948-A52A-037FDB5E9178}" type="pres">
      <dgm:prSet presAssocID="{07C1217E-1A8C-4E8E-9168-B04F4C0E2AC2}" presName="rootComposite" presStyleCnt="0"/>
      <dgm:spPr/>
    </dgm:pt>
    <dgm:pt modelId="{01B69A0B-D2AB-0344-B72E-313D885A8E88}" type="pres">
      <dgm:prSet presAssocID="{07C1217E-1A8C-4E8E-9168-B04F4C0E2AC2}" presName="rootText" presStyleLbl="node1" presStyleIdx="1" presStyleCnt="3"/>
      <dgm:spPr/>
    </dgm:pt>
    <dgm:pt modelId="{5BED9364-FED3-AD47-AC73-D323CAAD8757}" type="pres">
      <dgm:prSet presAssocID="{07C1217E-1A8C-4E8E-9168-B04F4C0E2AC2}" presName="rootConnector" presStyleLbl="node1" presStyleIdx="1" presStyleCnt="3"/>
      <dgm:spPr/>
    </dgm:pt>
    <dgm:pt modelId="{C60FD7E8-1CD9-8146-A683-D8B344551005}" type="pres">
      <dgm:prSet presAssocID="{07C1217E-1A8C-4E8E-9168-B04F4C0E2AC2}" presName="childShape" presStyleCnt="0"/>
      <dgm:spPr/>
    </dgm:pt>
    <dgm:pt modelId="{856941E3-DFDF-D943-8533-718B85368577}" type="pres">
      <dgm:prSet presAssocID="{4C9EC026-36EC-46BF-945D-B06A3226B15C}" presName="root" presStyleCnt="0"/>
      <dgm:spPr/>
    </dgm:pt>
    <dgm:pt modelId="{EF7BA0B0-1B55-674A-802E-8424B6F45153}" type="pres">
      <dgm:prSet presAssocID="{4C9EC026-36EC-46BF-945D-B06A3226B15C}" presName="rootComposite" presStyleCnt="0"/>
      <dgm:spPr/>
    </dgm:pt>
    <dgm:pt modelId="{4F79578E-8B9E-4745-A783-2DDC9193ABE3}" type="pres">
      <dgm:prSet presAssocID="{4C9EC026-36EC-46BF-945D-B06A3226B15C}" presName="rootText" presStyleLbl="node1" presStyleIdx="2" presStyleCnt="3"/>
      <dgm:spPr/>
    </dgm:pt>
    <dgm:pt modelId="{0C348B80-8A7F-9F42-96D7-9E86EC2863AE}" type="pres">
      <dgm:prSet presAssocID="{4C9EC026-36EC-46BF-945D-B06A3226B15C}" presName="rootConnector" presStyleLbl="node1" presStyleIdx="2" presStyleCnt="3"/>
      <dgm:spPr/>
    </dgm:pt>
    <dgm:pt modelId="{D5B96DEF-64FD-804A-A428-AD8CD63420C5}" type="pres">
      <dgm:prSet presAssocID="{4C9EC026-36EC-46BF-945D-B06A3226B15C}" presName="childShape" presStyleCnt="0"/>
      <dgm:spPr/>
    </dgm:pt>
  </dgm:ptLst>
  <dgm:cxnLst>
    <dgm:cxn modelId="{CEFF9407-BF62-6043-AC0D-C50500DFEB2B}" type="presOf" srcId="{4C9EC026-36EC-46BF-945D-B06A3226B15C}" destId="{0C348B80-8A7F-9F42-96D7-9E86EC2863AE}" srcOrd="1" destOrd="0" presId="urn:microsoft.com/office/officeart/2005/8/layout/hierarchy3"/>
    <dgm:cxn modelId="{9319500D-D807-0340-95CB-802A99642C4D}" type="presOf" srcId="{07C1217E-1A8C-4E8E-9168-B04F4C0E2AC2}" destId="{01B69A0B-D2AB-0344-B72E-313D885A8E88}" srcOrd="0" destOrd="0" presId="urn:microsoft.com/office/officeart/2005/8/layout/hierarchy3"/>
    <dgm:cxn modelId="{B2670B0F-077D-408E-9C62-8D8CB2B8C499}" srcId="{C4154F89-EE58-4D92-903E-E64033501211}" destId="{07C1217E-1A8C-4E8E-9168-B04F4C0E2AC2}" srcOrd="1" destOrd="0" parTransId="{B2C10F4A-92C8-47D5-88D2-BE225D945777}" sibTransId="{F3EDCFA3-E3EC-4083-B4BC-061F2CF3BFC2}"/>
    <dgm:cxn modelId="{94FF9318-2DDA-E74B-9DC6-3AD05894FA72}" type="presOf" srcId="{C4154F89-EE58-4D92-903E-E64033501211}" destId="{F1F24892-FCD8-7A44-B575-95C5B4CE1329}" srcOrd="0" destOrd="0" presId="urn:microsoft.com/office/officeart/2005/8/layout/hierarchy3"/>
    <dgm:cxn modelId="{F1DBA518-9916-434D-B017-CA2B0EEE54B3}" type="presOf" srcId="{4C9EC026-36EC-46BF-945D-B06A3226B15C}" destId="{4F79578E-8B9E-4745-A783-2DDC9193ABE3}" srcOrd="0" destOrd="0" presId="urn:microsoft.com/office/officeart/2005/8/layout/hierarchy3"/>
    <dgm:cxn modelId="{85793E22-A4B5-40ED-A9F4-AC17F16B91AB}" srcId="{C4154F89-EE58-4D92-903E-E64033501211}" destId="{4C9EC026-36EC-46BF-945D-B06A3226B15C}" srcOrd="2" destOrd="0" parTransId="{AEA38E35-A065-4B2E-B39D-9401B1056787}" sibTransId="{096A438A-30AC-467B-A6FB-70BDEEA5B70A}"/>
    <dgm:cxn modelId="{D977744B-3984-494D-8F1B-C7937D66C1C5}" type="presOf" srcId="{75F90E25-43CA-4354-B5A7-4A4E1BB5F1E1}" destId="{E5EE9772-9116-0D45-AE84-16693B7E0B57}" srcOrd="0" destOrd="0" presId="urn:microsoft.com/office/officeart/2005/8/layout/hierarchy3"/>
    <dgm:cxn modelId="{74872C8B-736C-C84D-8FD3-D445287A8690}" type="presOf" srcId="{07C1217E-1A8C-4E8E-9168-B04F4C0E2AC2}" destId="{5BED9364-FED3-AD47-AC73-D323CAAD8757}" srcOrd="1" destOrd="0" presId="urn:microsoft.com/office/officeart/2005/8/layout/hierarchy3"/>
    <dgm:cxn modelId="{C0BAF2E0-09C2-224D-B8C8-F43A175DE7F5}" type="presOf" srcId="{75F90E25-43CA-4354-B5A7-4A4E1BB5F1E1}" destId="{ECBCE11F-8EAA-D849-A1AF-B21BFBB1806D}" srcOrd="1" destOrd="0" presId="urn:microsoft.com/office/officeart/2005/8/layout/hierarchy3"/>
    <dgm:cxn modelId="{D11A34E7-743B-459A-8C18-4FA6251CFD0B}" srcId="{C4154F89-EE58-4D92-903E-E64033501211}" destId="{75F90E25-43CA-4354-B5A7-4A4E1BB5F1E1}" srcOrd="0" destOrd="0" parTransId="{EA288682-028B-497A-B39F-A3265A282387}" sibTransId="{1AD4046B-AAF4-4A7E-8A19-3B646F2920C8}"/>
    <dgm:cxn modelId="{542F2571-C970-2E4E-BEEF-A15098536010}" type="presParOf" srcId="{F1F24892-FCD8-7A44-B575-95C5B4CE1329}" destId="{540F3F19-3E8E-D04A-B7F8-AFBA926F3532}" srcOrd="0" destOrd="0" presId="urn:microsoft.com/office/officeart/2005/8/layout/hierarchy3"/>
    <dgm:cxn modelId="{FEA418CE-1302-6047-8958-0A7D37E56653}" type="presParOf" srcId="{540F3F19-3E8E-D04A-B7F8-AFBA926F3532}" destId="{08066426-4380-A948-AC4D-B97DD43E7CD3}" srcOrd="0" destOrd="0" presId="urn:microsoft.com/office/officeart/2005/8/layout/hierarchy3"/>
    <dgm:cxn modelId="{B3180EE2-1996-AF46-8C5B-1FE106ECD896}" type="presParOf" srcId="{08066426-4380-A948-AC4D-B97DD43E7CD3}" destId="{E5EE9772-9116-0D45-AE84-16693B7E0B57}" srcOrd="0" destOrd="0" presId="urn:microsoft.com/office/officeart/2005/8/layout/hierarchy3"/>
    <dgm:cxn modelId="{D47491C4-887B-0C45-9423-467940FA67D3}" type="presParOf" srcId="{08066426-4380-A948-AC4D-B97DD43E7CD3}" destId="{ECBCE11F-8EAA-D849-A1AF-B21BFBB1806D}" srcOrd="1" destOrd="0" presId="urn:microsoft.com/office/officeart/2005/8/layout/hierarchy3"/>
    <dgm:cxn modelId="{DDD073FB-2A3B-3A42-B2AA-B07A57B9086B}" type="presParOf" srcId="{540F3F19-3E8E-D04A-B7F8-AFBA926F3532}" destId="{4849FB8B-9CAD-BA46-8843-9F832D9A3E3A}" srcOrd="1" destOrd="0" presId="urn:microsoft.com/office/officeart/2005/8/layout/hierarchy3"/>
    <dgm:cxn modelId="{C660FFD9-B741-E542-910B-51678AD84407}" type="presParOf" srcId="{F1F24892-FCD8-7A44-B575-95C5B4CE1329}" destId="{8B4AB29D-B270-4843-B70E-04BADE69DD5F}" srcOrd="1" destOrd="0" presId="urn:microsoft.com/office/officeart/2005/8/layout/hierarchy3"/>
    <dgm:cxn modelId="{80277A74-E6AB-4D4C-BADE-120B13A889DB}" type="presParOf" srcId="{8B4AB29D-B270-4843-B70E-04BADE69DD5F}" destId="{809CE477-ED4A-7948-A52A-037FDB5E9178}" srcOrd="0" destOrd="0" presId="urn:microsoft.com/office/officeart/2005/8/layout/hierarchy3"/>
    <dgm:cxn modelId="{C7DF10C4-169B-C54D-9D19-4D2CDBC12D26}" type="presParOf" srcId="{809CE477-ED4A-7948-A52A-037FDB5E9178}" destId="{01B69A0B-D2AB-0344-B72E-313D885A8E88}" srcOrd="0" destOrd="0" presId="urn:microsoft.com/office/officeart/2005/8/layout/hierarchy3"/>
    <dgm:cxn modelId="{51F32181-9FFB-5D47-8822-1D78EB4F39F6}" type="presParOf" srcId="{809CE477-ED4A-7948-A52A-037FDB5E9178}" destId="{5BED9364-FED3-AD47-AC73-D323CAAD8757}" srcOrd="1" destOrd="0" presId="urn:microsoft.com/office/officeart/2005/8/layout/hierarchy3"/>
    <dgm:cxn modelId="{F88D63F5-5674-6E4E-A09A-9379B13091D6}" type="presParOf" srcId="{8B4AB29D-B270-4843-B70E-04BADE69DD5F}" destId="{C60FD7E8-1CD9-8146-A683-D8B344551005}" srcOrd="1" destOrd="0" presId="urn:microsoft.com/office/officeart/2005/8/layout/hierarchy3"/>
    <dgm:cxn modelId="{AFA25128-EA52-4940-B695-98D049CFD618}" type="presParOf" srcId="{F1F24892-FCD8-7A44-B575-95C5B4CE1329}" destId="{856941E3-DFDF-D943-8533-718B85368577}" srcOrd="2" destOrd="0" presId="urn:microsoft.com/office/officeart/2005/8/layout/hierarchy3"/>
    <dgm:cxn modelId="{E8BA09EC-F8D4-E949-85D8-5D8573FC3DA4}" type="presParOf" srcId="{856941E3-DFDF-D943-8533-718B85368577}" destId="{EF7BA0B0-1B55-674A-802E-8424B6F45153}" srcOrd="0" destOrd="0" presId="urn:microsoft.com/office/officeart/2005/8/layout/hierarchy3"/>
    <dgm:cxn modelId="{E079DAFB-1BF5-6D40-B64B-F60D14216C5E}" type="presParOf" srcId="{EF7BA0B0-1B55-674A-802E-8424B6F45153}" destId="{4F79578E-8B9E-4745-A783-2DDC9193ABE3}" srcOrd="0" destOrd="0" presId="urn:microsoft.com/office/officeart/2005/8/layout/hierarchy3"/>
    <dgm:cxn modelId="{77CD9B23-8FD2-354F-AB16-D56552D36600}" type="presParOf" srcId="{EF7BA0B0-1B55-674A-802E-8424B6F45153}" destId="{0C348B80-8A7F-9F42-96D7-9E86EC2863AE}" srcOrd="1" destOrd="0" presId="urn:microsoft.com/office/officeart/2005/8/layout/hierarchy3"/>
    <dgm:cxn modelId="{EF5AE2E8-CE86-9241-B114-9BCEFCBFF484}" type="presParOf" srcId="{856941E3-DFDF-D943-8533-718B85368577}" destId="{D5B96DEF-64FD-804A-A428-AD8CD63420C5}" srcOrd="1"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313531C-71C9-364F-8738-9199CDE8975B}" type="doc">
      <dgm:prSet loTypeId="urn:microsoft.com/office/officeart/2005/8/layout/balance1" loCatId="relationship" qsTypeId="urn:microsoft.com/office/officeart/2005/8/quickstyle/simple3" qsCatId="simple" csTypeId="urn:microsoft.com/office/officeart/2005/8/colors/colorful5" csCatId="colorful" phldr="1"/>
      <dgm:spPr/>
      <dgm:t>
        <a:bodyPr/>
        <a:lstStyle/>
        <a:p>
          <a:endParaRPr lang="en-US"/>
        </a:p>
      </dgm:t>
    </dgm:pt>
    <dgm:pt modelId="{990407C9-DDE8-1E4F-B651-4A68D75145E5}">
      <dgm:prSet phldrT="[Text]"/>
      <dgm:spPr/>
      <dgm:t>
        <a:bodyPr/>
        <a:lstStyle/>
        <a:p>
          <a:r>
            <a:rPr lang="en-US" dirty="0"/>
            <a:t>introversion</a:t>
          </a:r>
        </a:p>
      </dgm:t>
    </dgm:pt>
    <dgm:pt modelId="{9AC08217-31E5-3440-BE7B-8024D9D14D12}" type="parTrans" cxnId="{0C2A86BA-A4B5-BD49-96D4-ED77ECB19572}">
      <dgm:prSet/>
      <dgm:spPr/>
      <dgm:t>
        <a:bodyPr/>
        <a:lstStyle/>
        <a:p>
          <a:endParaRPr lang="en-US"/>
        </a:p>
      </dgm:t>
    </dgm:pt>
    <dgm:pt modelId="{AA7DA864-7FFA-A148-A514-B3BD56083AE7}" type="sibTrans" cxnId="{0C2A86BA-A4B5-BD49-96D4-ED77ECB19572}">
      <dgm:prSet/>
      <dgm:spPr/>
      <dgm:t>
        <a:bodyPr/>
        <a:lstStyle/>
        <a:p>
          <a:endParaRPr lang="en-US"/>
        </a:p>
      </dgm:t>
    </dgm:pt>
    <dgm:pt modelId="{CB96D659-BE11-314D-9327-7A71DC436E45}">
      <dgm:prSet phldrT="[Text]"/>
      <dgm:spPr/>
      <dgm:t>
        <a:bodyPr/>
        <a:lstStyle/>
        <a:p>
          <a:r>
            <a:rPr lang="en-US" dirty="0"/>
            <a:t>cooperation &amp; harmony</a:t>
          </a:r>
        </a:p>
      </dgm:t>
    </dgm:pt>
    <dgm:pt modelId="{7DDB4574-A76C-C541-9CEA-28FB112439CF}" type="parTrans" cxnId="{72AF5DF8-BC26-C545-BD77-81451012CB6C}">
      <dgm:prSet/>
      <dgm:spPr/>
      <dgm:t>
        <a:bodyPr/>
        <a:lstStyle/>
        <a:p>
          <a:endParaRPr lang="en-US"/>
        </a:p>
      </dgm:t>
    </dgm:pt>
    <dgm:pt modelId="{74B85E3A-7698-E241-9A05-AA2E83BAC2AA}" type="sibTrans" cxnId="{72AF5DF8-BC26-C545-BD77-81451012CB6C}">
      <dgm:prSet/>
      <dgm:spPr/>
      <dgm:t>
        <a:bodyPr/>
        <a:lstStyle/>
        <a:p>
          <a:endParaRPr lang="en-US"/>
        </a:p>
      </dgm:t>
    </dgm:pt>
    <dgm:pt modelId="{C5FA47F3-D859-0248-8241-AD59C16536B1}">
      <dgm:prSet phldrT="[Text]"/>
      <dgm:spPr/>
      <dgm:t>
        <a:bodyPr/>
        <a:lstStyle/>
        <a:p>
          <a:r>
            <a:rPr lang="en-US" dirty="0"/>
            <a:t>regulation</a:t>
          </a:r>
        </a:p>
      </dgm:t>
    </dgm:pt>
    <dgm:pt modelId="{280E414C-9A63-7148-80F5-1419EF0CDF52}" type="parTrans" cxnId="{3DCD765A-2887-324B-9083-42CB7F52A69E}">
      <dgm:prSet/>
      <dgm:spPr/>
      <dgm:t>
        <a:bodyPr/>
        <a:lstStyle/>
        <a:p>
          <a:endParaRPr lang="en-US"/>
        </a:p>
      </dgm:t>
    </dgm:pt>
    <dgm:pt modelId="{EB467849-1077-5C40-B639-A5E7DC0FECCC}" type="sibTrans" cxnId="{3DCD765A-2887-324B-9083-42CB7F52A69E}">
      <dgm:prSet/>
      <dgm:spPr/>
      <dgm:t>
        <a:bodyPr/>
        <a:lstStyle/>
        <a:p>
          <a:endParaRPr lang="en-US"/>
        </a:p>
      </dgm:t>
    </dgm:pt>
    <dgm:pt modelId="{40F7D225-4C8B-7A42-99C2-E8A60C0A19A1}">
      <dgm:prSet phldrT="[Text]"/>
      <dgm:spPr/>
      <dgm:t>
        <a:bodyPr/>
        <a:lstStyle/>
        <a:p>
          <a:r>
            <a:rPr lang="en-US" dirty="0"/>
            <a:t>extroversion</a:t>
          </a:r>
        </a:p>
      </dgm:t>
    </dgm:pt>
    <dgm:pt modelId="{478F6127-AE52-0143-B799-D1C42A5AC5DD}" type="parTrans" cxnId="{2E1A53F8-C0F9-C040-9FE6-1A6EF04DD036}">
      <dgm:prSet/>
      <dgm:spPr/>
      <dgm:t>
        <a:bodyPr/>
        <a:lstStyle/>
        <a:p>
          <a:endParaRPr lang="en-US"/>
        </a:p>
      </dgm:t>
    </dgm:pt>
    <dgm:pt modelId="{79F36425-E087-C245-9EC7-B151DDD1E1D1}" type="sibTrans" cxnId="{2E1A53F8-C0F9-C040-9FE6-1A6EF04DD036}">
      <dgm:prSet/>
      <dgm:spPr/>
      <dgm:t>
        <a:bodyPr/>
        <a:lstStyle/>
        <a:p>
          <a:endParaRPr lang="en-US"/>
        </a:p>
      </dgm:t>
    </dgm:pt>
    <dgm:pt modelId="{4D6FE4CA-DBBC-8940-A593-27B5F98CC76A}">
      <dgm:prSet phldrT="[Text]"/>
      <dgm:spPr/>
      <dgm:t>
        <a:bodyPr/>
        <a:lstStyle/>
        <a:p>
          <a:r>
            <a:rPr lang="en-US" dirty="0"/>
            <a:t>competition</a:t>
          </a:r>
        </a:p>
      </dgm:t>
    </dgm:pt>
    <dgm:pt modelId="{8D699805-80E1-0D4F-8DC0-EAAC337B3D87}" type="parTrans" cxnId="{73C05E3C-0F14-3647-AAA2-E2A69229C5CC}">
      <dgm:prSet/>
      <dgm:spPr/>
      <dgm:t>
        <a:bodyPr/>
        <a:lstStyle/>
        <a:p>
          <a:endParaRPr lang="en-US"/>
        </a:p>
      </dgm:t>
    </dgm:pt>
    <dgm:pt modelId="{82F0F94F-0A7F-DB4D-85BB-410981354CB0}" type="sibTrans" cxnId="{73C05E3C-0F14-3647-AAA2-E2A69229C5CC}">
      <dgm:prSet/>
      <dgm:spPr/>
      <dgm:t>
        <a:bodyPr/>
        <a:lstStyle/>
        <a:p>
          <a:endParaRPr lang="en-US"/>
        </a:p>
      </dgm:t>
    </dgm:pt>
    <dgm:pt modelId="{054510E0-6A27-3E44-B05F-20565ACD0E28}">
      <dgm:prSet phldrT="[Text]"/>
      <dgm:spPr/>
      <dgm:t>
        <a:bodyPr/>
        <a:lstStyle/>
        <a:p>
          <a:r>
            <a:rPr lang="en-US" dirty="0"/>
            <a:t>expression</a:t>
          </a:r>
        </a:p>
      </dgm:t>
    </dgm:pt>
    <dgm:pt modelId="{F7B5F5D8-BA85-0140-B660-27313EB11EFA}" type="parTrans" cxnId="{32DF5CFD-D3C9-6545-93E5-7DBFEB702C82}">
      <dgm:prSet/>
      <dgm:spPr/>
      <dgm:t>
        <a:bodyPr/>
        <a:lstStyle/>
        <a:p>
          <a:endParaRPr lang="en-US"/>
        </a:p>
      </dgm:t>
    </dgm:pt>
    <dgm:pt modelId="{A85C63FB-66C2-4240-B14F-537993803387}" type="sibTrans" cxnId="{32DF5CFD-D3C9-6545-93E5-7DBFEB702C82}">
      <dgm:prSet/>
      <dgm:spPr/>
      <dgm:t>
        <a:bodyPr/>
        <a:lstStyle/>
        <a:p>
          <a:endParaRPr lang="en-US"/>
        </a:p>
      </dgm:t>
    </dgm:pt>
    <dgm:pt modelId="{BB7CC934-3E75-2F49-9C85-A3D581E716B1}">
      <dgm:prSet phldrT="[Text]"/>
      <dgm:spPr/>
      <dgm:t>
        <a:bodyPr/>
        <a:lstStyle/>
        <a:p>
          <a:r>
            <a:rPr lang="en-US" dirty="0"/>
            <a:t>individualism</a:t>
          </a:r>
        </a:p>
      </dgm:t>
    </dgm:pt>
    <dgm:pt modelId="{E4B76891-1433-224F-A70C-436544FA8325}" type="parTrans" cxnId="{1D4B36D9-8563-6E4A-A842-37C8E448D4F1}">
      <dgm:prSet/>
      <dgm:spPr/>
      <dgm:t>
        <a:bodyPr/>
        <a:lstStyle/>
        <a:p>
          <a:endParaRPr lang="en-US"/>
        </a:p>
      </dgm:t>
    </dgm:pt>
    <dgm:pt modelId="{54D6A3EF-6032-7440-AF47-FF8AC1E435C1}" type="sibTrans" cxnId="{1D4B36D9-8563-6E4A-A842-37C8E448D4F1}">
      <dgm:prSet/>
      <dgm:spPr/>
      <dgm:t>
        <a:bodyPr/>
        <a:lstStyle/>
        <a:p>
          <a:endParaRPr lang="en-US"/>
        </a:p>
      </dgm:t>
    </dgm:pt>
    <dgm:pt modelId="{E5182450-D73F-8947-BE7E-AA308EB8AC14}" type="pres">
      <dgm:prSet presAssocID="{8313531C-71C9-364F-8738-9199CDE8975B}" presName="outerComposite" presStyleCnt="0">
        <dgm:presLayoutVars>
          <dgm:chMax val="2"/>
          <dgm:animLvl val="lvl"/>
          <dgm:resizeHandles val="exact"/>
        </dgm:presLayoutVars>
      </dgm:prSet>
      <dgm:spPr/>
    </dgm:pt>
    <dgm:pt modelId="{F31AE4ED-F6D3-B94E-8078-00D43D1697A7}" type="pres">
      <dgm:prSet presAssocID="{8313531C-71C9-364F-8738-9199CDE8975B}" presName="dummyMaxCanvas" presStyleCnt="0"/>
      <dgm:spPr/>
    </dgm:pt>
    <dgm:pt modelId="{DBC8BACD-2044-1548-8352-E325D19F81DF}" type="pres">
      <dgm:prSet presAssocID="{8313531C-71C9-364F-8738-9199CDE8975B}" presName="parentComposite" presStyleCnt="0"/>
      <dgm:spPr/>
    </dgm:pt>
    <dgm:pt modelId="{5B06C181-3D43-824C-BD9F-4ADB343F0108}" type="pres">
      <dgm:prSet presAssocID="{8313531C-71C9-364F-8738-9199CDE8975B}" presName="parent1" presStyleLbl="alignAccFollowNode1" presStyleIdx="0" presStyleCnt="4">
        <dgm:presLayoutVars>
          <dgm:chMax val="4"/>
        </dgm:presLayoutVars>
      </dgm:prSet>
      <dgm:spPr/>
    </dgm:pt>
    <dgm:pt modelId="{3A7F8283-33A2-D74C-9207-14E46817DF39}" type="pres">
      <dgm:prSet presAssocID="{8313531C-71C9-364F-8738-9199CDE8975B}" presName="parent2" presStyleLbl="alignAccFollowNode1" presStyleIdx="1" presStyleCnt="4">
        <dgm:presLayoutVars>
          <dgm:chMax val="4"/>
        </dgm:presLayoutVars>
      </dgm:prSet>
      <dgm:spPr/>
    </dgm:pt>
    <dgm:pt modelId="{C2A69EBB-E390-CB4D-828F-01677FFCB2C0}" type="pres">
      <dgm:prSet presAssocID="{8313531C-71C9-364F-8738-9199CDE8975B}" presName="childrenComposite" presStyleCnt="0"/>
      <dgm:spPr/>
    </dgm:pt>
    <dgm:pt modelId="{47015CBC-EFB2-9C42-8388-8400A7412AD9}" type="pres">
      <dgm:prSet presAssocID="{8313531C-71C9-364F-8738-9199CDE8975B}" presName="dummyMaxCanvas_ChildArea" presStyleCnt="0"/>
      <dgm:spPr/>
    </dgm:pt>
    <dgm:pt modelId="{FF37270A-A8B6-8A43-A889-AFE557DD95D2}" type="pres">
      <dgm:prSet presAssocID="{8313531C-71C9-364F-8738-9199CDE8975B}" presName="fulcrum" presStyleLbl="alignAccFollowNode1" presStyleIdx="2" presStyleCnt="4"/>
      <dgm:spPr/>
    </dgm:pt>
    <dgm:pt modelId="{2A51F738-8DD7-9A47-B0B4-39904DA1B854}" type="pres">
      <dgm:prSet presAssocID="{8313531C-71C9-364F-8738-9199CDE8975B}" presName="balance_23" presStyleLbl="alignAccFollowNode1" presStyleIdx="3" presStyleCnt="4">
        <dgm:presLayoutVars>
          <dgm:bulletEnabled val="1"/>
        </dgm:presLayoutVars>
      </dgm:prSet>
      <dgm:spPr/>
    </dgm:pt>
    <dgm:pt modelId="{5908E456-2083-D24C-A58A-59D9DDE3C87B}" type="pres">
      <dgm:prSet presAssocID="{8313531C-71C9-364F-8738-9199CDE8975B}" presName="right_23_1" presStyleLbl="node1" presStyleIdx="0" presStyleCnt="5">
        <dgm:presLayoutVars>
          <dgm:bulletEnabled val="1"/>
        </dgm:presLayoutVars>
      </dgm:prSet>
      <dgm:spPr/>
    </dgm:pt>
    <dgm:pt modelId="{F04747BD-6181-D946-AF01-219424F05386}" type="pres">
      <dgm:prSet presAssocID="{8313531C-71C9-364F-8738-9199CDE8975B}" presName="right_23_2" presStyleLbl="node1" presStyleIdx="1" presStyleCnt="5">
        <dgm:presLayoutVars>
          <dgm:bulletEnabled val="1"/>
        </dgm:presLayoutVars>
      </dgm:prSet>
      <dgm:spPr/>
    </dgm:pt>
    <dgm:pt modelId="{CC812C5D-70F3-7340-8430-A35BBD2433B2}" type="pres">
      <dgm:prSet presAssocID="{8313531C-71C9-364F-8738-9199CDE8975B}" presName="right_23_3" presStyleLbl="node1" presStyleIdx="2" presStyleCnt="5">
        <dgm:presLayoutVars>
          <dgm:bulletEnabled val="1"/>
        </dgm:presLayoutVars>
      </dgm:prSet>
      <dgm:spPr/>
    </dgm:pt>
    <dgm:pt modelId="{45DAC814-E4D8-A646-A366-925D7B6C722B}" type="pres">
      <dgm:prSet presAssocID="{8313531C-71C9-364F-8738-9199CDE8975B}" presName="left_23_1" presStyleLbl="node1" presStyleIdx="3" presStyleCnt="5">
        <dgm:presLayoutVars>
          <dgm:bulletEnabled val="1"/>
        </dgm:presLayoutVars>
      </dgm:prSet>
      <dgm:spPr/>
    </dgm:pt>
    <dgm:pt modelId="{00A83BB1-6BAB-1441-8DC5-76AFD08CACF6}" type="pres">
      <dgm:prSet presAssocID="{8313531C-71C9-364F-8738-9199CDE8975B}" presName="left_23_2" presStyleLbl="node1" presStyleIdx="4" presStyleCnt="5">
        <dgm:presLayoutVars>
          <dgm:bulletEnabled val="1"/>
        </dgm:presLayoutVars>
      </dgm:prSet>
      <dgm:spPr/>
    </dgm:pt>
  </dgm:ptLst>
  <dgm:cxnLst>
    <dgm:cxn modelId="{0366ED0A-EE34-5B42-B57F-41B956D04EC9}" type="presOf" srcId="{40F7D225-4C8B-7A42-99C2-E8A60C0A19A1}" destId="{3A7F8283-33A2-D74C-9207-14E46817DF39}" srcOrd="0" destOrd="0" presId="urn:microsoft.com/office/officeart/2005/8/layout/balance1"/>
    <dgm:cxn modelId="{54C97338-3F3E-6442-A12F-3DE2C7EBF296}" type="presOf" srcId="{8313531C-71C9-364F-8738-9199CDE8975B}" destId="{E5182450-D73F-8947-BE7E-AA308EB8AC14}" srcOrd="0" destOrd="0" presId="urn:microsoft.com/office/officeart/2005/8/layout/balance1"/>
    <dgm:cxn modelId="{73C05E3C-0F14-3647-AAA2-E2A69229C5CC}" srcId="{40F7D225-4C8B-7A42-99C2-E8A60C0A19A1}" destId="{4D6FE4CA-DBBC-8940-A593-27B5F98CC76A}" srcOrd="0" destOrd="0" parTransId="{8D699805-80E1-0D4F-8DC0-EAAC337B3D87}" sibTransId="{82F0F94F-0A7F-DB4D-85BB-410981354CB0}"/>
    <dgm:cxn modelId="{C5F4AE4A-FB84-4445-B6F8-F10F94CF7F5B}" type="presOf" srcId="{054510E0-6A27-3E44-B05F-20565ACD0E28}" destId="{F04747BD-6181-D946-AF01-219424F05386}" srcOrd="0" destOrd="0" presId="urn:microsoft.com/office/officeart/2005/8/layout/balance1"/>
    <dgm:cxn modelId="{94F7F054-D9F4-0B4F-929B-BD1802DF884B}" type="presOf" srcId="{990407C9-DDE8-1E4F-B651-4A68D75145E5}" destId="{5B06C181-3D43-824C-BD9F-4ADB343F0108}" srcOrd="0" destOrd="0" presId="urn:microsoft.com/office/officeart/2005/8/layout/balance1"/>
    <dgm:cxn modelId="{3DCD765A-2887-324B-9083-42CB7F52A69E}" srcId="{990407C9-DDE8-1E4F-B651-4A68D75145E5}" destId="{C5FA47F3-D859-0248-8241-AD59C16536B1}" srcOrd="1" destOrd="0" parTransId="{280E414C-9A63-7148-80F5-1419EF0CDF52}" sibTransId="{EB467849-1077-5C40-B639-A5E7DC0FECCC}"/>
    <dgm:cxn modelId="{9C9DB887-4337-A244-8836-493A92EE98B7}" type="presOf" srcId="{CB96D659-BE11-314D-9327-7A71DC436E45}" destId="{45DAC814-E4D8-A646-A366-925D7B6C722B}" srcOrd="0" destOrd="0" presId="urn:microsoft.com/office/officeart/2005/8/layout/balance1"/>
    <dgm:cxn modelId="{7B277D9F-72D8-9E42-A9B9-07F3D3FE3A10}" type="presOf" srcId="{4D6FE4CA-DBBC-8940-A593-27B5F98CC76A}" destId="{5908E456-2083-D24C-A58A-59D9DDE3C87B}" srcOrd="0" destOrd="0" presId="urn:microsoft.com/office/officeart/2005/8/layout/balance1"/>
    <dgm:cxn modelId="{AA579EA7-5093-D04E-B995-450AD37BF0FD}" type="presOf" srcId="{BB7CC934-3E75-2F49-9C85-A3D581E716B1}" destId="{CC812C5D-70F3-7340-8430-A35BBD2433B2}" srcOrd="0" destOrd="0" presId="urn:microsoft.com/office/officeart/2005/8/layout/balance1"/>
    <dgm:cxn modelId="{9AC373AE-FB86-874A-BF9E-4237A6B9E3B7}" type="presOf" srcId="{C5FA47F3-D859-0248-8241-AD59C16536B1}" destId="{00A83BB1-6BAB-1441-8DC5-76AFD08CACF6}" srcOrd="0" destOrd="0" presId="urn:microsoft.com/office/officeart/2005/8/layout/balance1"/>
    <dgm:cxn modelId="{0C2A86BA-A4B5-BD49-96D4-ED77ECB19572}" srcId="{8313531C-71C9-364F-8738-9199CDE8975B}" destId="{990407C9-DDE8-1E4F-B651-4A68D75145E5}" srcOrd="0" destOrd="0" parTransId="{9AC08217-31E5-3440-BE7B-8024D9D14D12}" sibTransId="{AA7DA864-7FFA-A148-A514-B3BD56083AE7}"/>
    <dgm:cxn modelId="{1D4B36D9-8563-6E4A-A842-37C8E448D4F1}" srcId="{40F7D225-4C8B-7A42-99C2-E8A60C0A19A1}" destId="{BB7CC934-3E75-2F49-9C85-A3D581E716B1}" srcOrd="2" destOrd="0" parTransId="{E4B76891-1433-224F-A70C-436544FA8325}" sibTransId="{54D6A3EF-6032-7440-AF47-FF8AC1E435C1}"/>
    <dgm:cxn modelId="{2E1A53F8-C0F9-C040-9FE6-1A6EF04DD036}" srcId="{8313531C-71C9-364F-8738-9199CDE8975B}" destId="{40F7D225-4C8B-7A42-99C2-E8A60C0A19A1}" srcOrd="1" destOrd="0" parTransId="{478F6127-AE52-0143-B799-D1C42A5AC5DD}" sibTransId="{79F36425-E087-C245-9EC7-B151DDD1E1D1}"/>
    <dgm:cxn modelId="{72AF5DF8-BC26-C545-BD77-81451012CB6C}" srcId="{990407C9-DDE8-1E4F-B651-4A68D75145E5}" destId="{CB96D659-BE11-314D-9327-7A71DC436E45}" srcOrd="0" destOrd="0" parTransId="{7DDB4574-A76C-C541-9CEA-28FB112439CF}" sibTransId="{74B85E3A-7698-E241-9A05-AA2E83BAC2AA}"/>
    <dgm:cxn modelId="{32DF5CFD-D3C9-6545-93E5-7DBFEB702C82}" srcId="{40F7D225-4C8B-7A42-99C2-E8A60C0A19A1}" destId="{054510E0-6A27-3E44-B05F-20565ACD0E28}" srcOrd="1" destOrd="0" parTransId="{F7B5F5D8-BA85-0140-B660-27313EB11EFA}" sibTransId="{A85C63FB-66C2-4240-B14F-537993803387}"/>
    <dgm:cxn modelId="{6EF810AA-8F05-CB40-AA6E-FAD6385400BB}" type="presParOf" srcId="{E5182450-D73F-8947-BE7E-AA308EB8AC14}" destId="{F31AE4ED-F6D3-B94E-8078-00D43D1697A7}" srcOrd="0" destOrd="0" presId="urn:microsoft.com/office/officeart/2005/8/layout/balance1"/>
    <dgm:cxn modelId="{83070416-EC25-4144-89A9-27CA5A3B6646}" type="presParOf" srcId="{E5182450-D73F-8947-BE7E-AA308EB8AC14}" destId="{DBC8BACD-2044-1548-8352-E325D19F81DF}" srcOrd="1" destOrd="0" presId="urn:microsoft.com/office/officeart/2005/8/layout/balance1"/>
    <dgm:cxn modelId="{F223479C-A4B2-D24C-BADD-80BE2BD9CF2A}" type="presParOf" srcId="{DBC8BACD-2044-1548-8352-E325D19F81DF}" destId="{5B06C181-3D43-824C-BD9F-4ADB343F0108}" srcOrd="0" destOrd="0" presId="urn:microsoft.com/office/officeart/2005/8/layout/balance1"/>
    <dgm:cxn modelId="{57947169-8914-E74E-B09D-D8413F89C7BF}" type="presParOf" srcId="{DBC8BACD-2044-1548-8352-E325D19F81DF}" destId="{3A7F8283-33A2-D74C-9207-14E46817DF39}" srcOrd="1" destOrd="0" presId="urn:microsoft.com/office/officeart/2005/8/layout/balance1"/>
    <dgm:cxn modelId="{34047DBE-7BD8-D544-9BCF-C1C5CC68900D}" type="presParOf" srcId="{E5182450-D73F-8947-BE7E-AA308EB8AC14}" destId="{C2A69EBB-E390-CB4D-828F-01677FFCB2C0}" srcOrd="2" destOrd="0" presId="urn:microsoft.com/office/officeart/2005/8/layout/balance1"/>
    <dgm:cxn modelId="{49EF8A1F-5EDB-8E41-85DA-59517CD2AAD3}" type="presParOf" srcId="{C2A69EBB-E390-CB4D-828F-01677FFCB2C0}" destId="{47015CBC-EFB2-9C42-8388-8400A7412AD9}" srcOrd="0" destOrd="0" presId="urn:microsoft.com/office/officeart/2005/8/layout/balance1"/>
    <dgm:cxn modelId="{6FF002F4-7B78-F14C-B4CE-E7DED08E1D3F}" type="presParOf" srcId="{C2A69EBB-E390-CB4D-828F-01677FFCB2C0}" destId="{FF37270A-A8B6-8A43-A889-AFE557DD95D2}" srcOrd="1" destOrd="0" presId="urn:microsoft.com/office/officeart/2005/8/layout/balance1"/>
    <dgm:cxn modelId="{E3251740-E4A7-D14E-8F29-1059BAC3F2FE}" type="presParOf" srcId="{C2A69EBB-E390-CB4D-828F-01677FFCB2C0}" destId="{2A51F738-8DD7-9A47-B0B4-39904DA1B854}" srcOrd="2" destOrd="0" presId="urn:microsoft.com/office/officeart/2005/8/layout/balance1"/>
    <dgm:cxn modelId="{FF149848-5AC7-064A-A894-1D51344486B7}" type="presParOf" srcId="{C2A69EBB-E390-CB4D-828F-01677FFCB2C0}" destId="{5908E456-2083-D24C-A58A-59D9DDE3C87B}" srcOrd="3" destOrd="0" presId="urn:microsoft.com/office/officeart/2005/8/layout/balance1"/>
    <dgm:cxn modelId="{A674D730-620C-0347-8237-07880D88AD49}" type="presParOf" srcId="{C2A69EBB-E390-CB4D-828F-01677FFCB2C0}" destId="{F04747BD-6181-D946-AF01-219424F05386}" srcOrd="4" destOrd="0" presId="urn:microsoft.com/office/officeart/2005/8/layout/balance1"/>
    <dgm:cxn modelId="{DF75B939-1734-AB4C-AAD0-386D88E06CAE}" type="presParOf" srcId="{C2A69EBB-E390-CB4D-828F-01677FFCB2C0}" destId="{CC812C5D-70F3-7340-8430-A35BBD2433B2}" srcOrd="5" destOrd="0" presId="urn:microsoft.com/office/officeart/2005/8/layout/balance1"/>
    <dgm:cxn modelId="{17F39127-5F5D-B645-8676-520F96B05342}" type="presParOf" srcId="{C2A69EBB-E390-CB4D-828F-01677FFCB2C0}" destId="{45DAC814-E4D8-A646-A366-925D7B6C722B}" srcOrd="6" destOrd="0" presId="urn:microsoft.com/office/officeart/2005/8/layout/balance1"/>
    <dgm:cxn modelId="{4EB25093-DFE0-3E4D-8D14-DC2E3BF7BEF1}" type="presParOf" srcId="{C2A69EBB-E390-CB4D-828F-01677FFCB2C0}" destId="{00A83BB1-6BAB-1441-8DC5-76AFD08CACF6}" srcOrd="7" destOrd="0" presId="urn:microsoft.com/office/officeart/2005/8/layout/balanc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294370C-8CA5-9C45-A22A-AAA4CA5AA193}" type="doc">
      <dgm:prSet loTypeId="urn:microsoft.com/office/officeart/2009/3/layout/OpposingIdeas" loCatId="relationship" qsTypeId="urn:microsoft.com/office/officeart/2005/8/quickstyle/simple2" qsCatId="simple" csTypeId="urn:microsoft.com/office/officeart/2005/8/colors/accent5_1" csCatId="accent5" phldr="1"/>
      <dgm:spPr/>
      <dgm:t>
        <a:bodyPr/>
        <a:lstStyle/>
        <a:p>
          <a:endParaRPr lang="en-US"/>
        </a:p>
      </dgm:t>
    </dgm:pt>
    <dgm:pt modelId="{19734C2A-8120-B84E-B74F-DAA8208FEDAB}">
      <dgm:prSet phldrT="[Text]"/>
      <dgm:spPr/>
      <dgm:t>
        <a:bodyPr/>
        <a:lstStyle/>
        <a:p>
          <a:r>
            <a:rPr lang="en-US" dirty="0"/>
            <a:t>Increased positive....</a:t>
          </a:r>
        </a:p>
      </dgm:t>
    </dgm:pt>
    <dgm:pt modelId="{22D5547D-85C3-7F4E-9191-6BA7D1642B16}" type="parTrans" cxnId="{37B12EEE-6DC5-124E-92AD-DFB06EF9AA10}">
      <dgm:prSet/>
      <dgm:spPr/>
      <dgm:t>
        <a:bodyPr/>
        <a:lstStyle/>
        <a:p>
          <a:endParaRPr lang="en-US"/>
        </a:p>
      </dgm:t>
    </dgm:pt>
    <dgm:pt modelId="{FA811070-A6B8-5941-856C-D2F6041C9022}" type="sibTrans" cxnId="{37B12EEE-6DC5-124E-92AD-DFB06EF9AA10}">
      <dgm:prSet/>
      <dgm:spPr/>
      <dgm:t>
        <a:bodyPr/>
        <a:lstStyle/>
        <a:p>
          <a:endParaRPr lang="en-US"/>
        </a:p>
      </dgm:t>
    </dgm:pt>
    <dgm:pt modelId="{35AC55DF-175D-6C43-BD2A-29C127B081D2}">
      <dgm:prSet phldrT="[Text]" custT="1"/>
      <dgm:spPr/>
      <dgm:t>
        <a:bodyPr/>
        <a:lstStyle/>
        <a:p>
          <a:r>
            <a:rPr lang="en-US" sz="1200" dirty="0">
              <a:latin typeface="Arial" panose="020B0604020202020204" pitchFamily="34" charset="0"/>
              <a:cs typeface="Arial" panose="020B0604020202020204" pitchFamily="34" charset="0"/>
            </a:rPr>
            <a:t>Academic achievement</a:t>
          </a:r>
        </a:p>
        <a:p>
          <a:r>
            <a:rPr lang="en-US" sz="1200" dirty="0">
              <a:latin typeface="Arial" panose="020B0604020202020204" pitchFamily="34" charset="0"/>
              <a:cs typeface="Arial" panose="020B0604020202020204" pitchFamily="34" charset="0"/>
            </a:rPr>
            <a:t>Attitudes about self, others, &amp; school</a:t>
          </a:r>
        </a:p>
        <a:p>
          <a:r>
            <a:rPr lang="en-US" sz="1200" dirty="0">
              <a:latin typeface="Arial" panose="020B0604020202020204" pitchFamily="34" charset="0"/>
              <a:cs typeface="Arial" panose="020B0604020202020204" pitchFamily="34" charset="0"/>
            </a:rPr>
            <a:t>Behavioral, social, and emotional skills</a:t>
          </a:r>
        </a:p>
        <a:p>
          <a:r>
            <a:rPr lang="en-US" sz="1200" dirty="0">
              <a:latin typeface="Arial" panose="020B0604020202020204" pitchFamily="34" charset="0"/>
              <a:cs typeface="Arial" panose="020B0604020202020204" pitchFamily="34" charset="0"/>
            </a:rPr>
            <a:t>Connection to school &amp; sense of belonging</a:t>
          </a:r>
        </a:p>
        <a:p>
          <a:r>
            <a:rPr lang="en-US" sz="1200" dirty="0">
              <a:latin typeface="Arial" panose="020B0604020202020204" pitchFamily="34" charset="0"/>
              <a:cs typeface="Arial" panose="020B0604020202020204" pitchFamily="34" charset="0"/>
            </a:rPr>
            <a:t>Motivation &amp; self-advocacy</a:t>
          </a:r>
        </a:p>
        <a:p>
          <a:r>
            <a:rPr lang="en-US" sz="1200" dirty="0">
              <a:latin typeface="Arial" panose="020B0604020202020204" pitchFamily="34" charset="0"/>
              <a:cs typeface="Arial" panose="020B0604020202020204" pitchFamily="34" charset="0"/>
            </a:rPr>
            <a:t>Attendance &amp; graduation rates</a:t>
          </a:r>
        </a:p>
        <a:p>
          <a:r>
            <a:rPr lang="en-US" sz="1200" dirty="0">
              <a:latin typeface="Arial" panose="020B0604020202020204" pitchFamily="34" charset="0"/>
              <a:cs typeface="Arial" panose="020B0604020202020204" pitchFamily="34" charset="0"/>
            </a:rPr>
            <a:t>Focus, participation,  &amp; work completion</a:t>
          </a:r>
        </a:p>
        <a:p>
          <a:r>
            <a:rPr lang="en-US" sz="1200" dirty="0">
              <a:latin typeface="Arial" panose="020B0604020202020204" pitchFamily="34" charset="0"/>
              <a:cs typeface="Arial" panose="020B0604020202020204" pitchFamily="34" charset="0"/>
            </a:rPr>
            <a:t>Teacher job satisfaction and self-efficacy</a:t>
          </a:r>
        </a:p>
        <a:p>
          <a:r>
            <a:rPr lang="en-US" sz="1200" dirty="0">
              <a:latin typeface="Arial" panose="020B0604020202020204" pitchFamily="34" charset="0"/>
              <a:cs typeface="Arial" panose="020B0604020202020204" pitchFamily="34" charset="0"/>
            </a:rPr>
            <a:t>Enhanced student and family relationships</a:t>
          </a:r>
        </a:p>
        <a:p>
          <a:r>
            <a:rPr lang="en-US" sz="1200" dirty="0">
              <a:latin typeface="Arial" panose="020B0604020202020204" pitchFamily="34" charset="0"/>
              <a:cs typeface="Arial" panose="020B0604020202020204" pitchFamily="34" charset="0"/>
            </a:rPr>
            <a:t>School climate and reputation</a:t>
          </a:r>
        </a:p>
        <a:p>
          <a:r>
            <a:rPr lang="en-US" sz="1200" dirty="0">
              <a:latin typeface="Arial" panose="020B0604020202020204" pitchFamily="34" charset="0"/>
              <a:cs typeface="Arial" panose="020B0604020202020204" pitchFamily="34" charset="0"/>
            </a:rPr>
            <a:t>Credits, college &amp; career readiness</a:t>
          </a:r>
        </a:p>
      </dgm:t>
    </dgm:pt>
    <dgm:pt modelId="{BA39D69A-A2FC-E444-944D-88E62C8DCE24}" type="parTrans" cxnId="{9B3F2B5B-4DBC-A74A-B780-90C750B04D33}">
      <dgm:prSet/>
      <dgm:spPr/>
      <dgm:t>
        <a:bodyPr/>
        <a:lstStyle/>
        <a:p>
          <a:endParaRPr lang="en-US"/>
        </a:p>
      </dgm:t>
    </dgm:pt>
    <dgm:pt modelId="{2F1FD504-268B-F84D-81B5-313D74B51067}" type="sibTrans" cxnId="{9B3F2B5B-4DBC-A74A-B780-90C750B04D33}">
      <dgm:prSet/>
      <dgm:spPr/>
      <dgm:t>
        <a:bodyPr/>
        <a:lstStyle/>
        <a:p>
          <a:endParaRPr lang="en-US"/>
        </a:p>
      </dgm:t>
    </dgm:pt>
    <dgm:pt modelId="{6217ADAC-182E-7749-B711-7216F9807819}">
      <dgm:prSet phldrT="[Text]"/>
      <dgm:spPr/>
      <dgm:t>
        <a:bodyPr/>
        <a:lstStyle/>
        <a:p>
          <a:r>
            <a:rPr lang="en-US"/>
            <a:t>Reduced negative...</a:t>
          </a:r>
        </a:p>
      </dgm:t>
    </dgm:pt>
    <dgm:pt modelId="{50CAF17B-F626-A244-AF7C-4FD6C329B6BC}" type="parTrans" cxnId="{0014C1D8-3910-4141-BF90-59A172CE057B}">
      <dgm:prSet/>
      <dgm:spPr/>
      <dgm:t>
        <a:bodyPr/>
        <a:lstStyle/>
        <a:p>
          <a:endParaRPr lang="en-US"/>
        </a:p>
      </dgm:t>
    </dgm:pt>
    <dgm:pt modelId="{3291502A-37DC-7745-90B2-DD08E7E09952}" type="sibTrans" cxnId="{0014C1D8-3910-4141-BF90-59A172CE057B}">
      <dgm:prSet/>
      <dgm:spPr/>
      <dgm:t>
        <a:bodyPr/>
        <a:lstStyle/>
        <a:p>
          <a:endParaRPr lang="en-US"/>
        </a:p>
      </dgm:t>
    </dgm:pt>
    <dgm:pt modelId="{A8820DD8-9F7D-EE42-B355-F8A4339C838B}">
      <dgm:prSet phldrT="[Text]"/>
      <dgm:spPr/>
      <dgm:t>
        <a:bodyPr/>
        <a:lstStyle/>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Conduct problems</a:t>
          </a:r>
        </a:p>
        <a:p>
          <a:r>
            <a:rPr lang="en-US" dirty="0">
              <a:latin typeface="Arial" panose="020B0604020202020204" pitchFamily="34" charset="0"/>
              <a:cs typeface="Arial" panose="020B0604020202020204" pitchFamily="34" charset="0"/>
            </a:rPr>
            <a:t>Aggression</a:t>
          </a:r>
        </a:p>
        <a:p>
          <a:r>
            <a:rPr lang="en-US" dirty="0">
              <a:latin typeface="Arial" panose="020B0604020202020204" pitchFamily="34" charset="0"/>
              <a:cs typeface="Arial" panose="020B0604020202020204" pitchFamily="34" charset="0"/>
            </a:rPr>
            <a:t>Emotional distress</a:t>
          </a:r>
        </a:p>
        <a:p>
          <a:r>
            <a:rPr lang="en-US" dirty="0">
              <a:latin typeface="Arial" panose="020B0604020202020204" pitchFamily="34" charset="0"/>
              <a:cs typeface="Arial" panose="020B0604020202020204" pitchFamily="34" charset="0"/>
            </a:rPr>
            <a:t>Disengagement</a:t>
          </a:r>
        </a:p>
        <a:p>
          <a:r>
            <a:rPr lang="en-US" dirty="0">
              <a:latin typeface="Arial" panose="020B0604020202020204" pitchFamily="34" charset="0"/>
              <a:cs typeface="Arial" panose="020B0604020202020204" pitchFamily="34" charset="0"/>
            </a:rPr>
            <a:t>Drop out</a:t>
          </a:r>
        </a:p>
        <a:p>
          <a:r>
            <a:rPr lang="en-US" dirty="0">
              <a:latin typeface="Arial" panose="020B0604020202020204" pitchFamily="34" charset="0"/>
              <a:cs typeface="Arial" panose="020B0604020202020204" pitchFamily="34" charset="0"/>
            </a:rPr>
            <a:t>Educator stress</a:t>
          </a:r>
        </a:p>
        <a:p>
          <a:r>
            <a:rPr lang="en-US" dirty="0">
              <a:latin typeface="Arial" panose="020B0604020202020204" pitchFamily="34" charset="0"/>
              <a:cs typeface="Arial" panose="020B0604020202020204" pitchFamily="34" charset="0"/>
            </a:rPr>
            <a:t>Suspensions</a:t>
          </a:r>
        </a:p>
        <a:p>
          <a:r>
            <a:rPr lang="en-US" dirty="0">
              <a:latin typeface="Arial" panose="020B0604020202020204" pitchFamily="34" charset="0"/>
              <a:cs typeface="Arial" panose="020B0604020202020204" pitchFamily="34" charset="0"/>
            </a:rPr>
            <a:t>Expulsions</a:t>
          </a:r>
        </a:p>
        <a:p>
          <a:r>
            <a:rPr lang="en-US" dirty="0">
              <a:latin typeface="Arial" panose="020B0604020202020204" pitchFamily="34" charset="0"/>
              <a:cs typeface="Arial" panose="020B0604020202020204" pitchFamily="34" charset="0"/>
            </a:rPr>
            <a:t>Instructional time spent dealing with classroom disruptions</a:t>
          </a:r>
        </a:p>
      </dgm:t>
    </dgm:pt>
    <dgm:pt modelId="{FFBE02CE-F1FD-5747-A065-3F93E99AC888}" type="parTrans" cxnId="{BC644041-BB85-8A47-A557-E53C2BF5125C}">
      <dgm:prSet/>
      <dgm:spPr/>
      <dgm:t>
        <a:bodyPr/>
        <a:lstStyle/>
        <a:p>
          <a:endParaRPr lang="en-US"/>
        </a:p>
      </dgm:t>
    </dgm:pt>
    <dgm:pt modelId="{3EDB271E-42E3-5F4A-9556-AECCE0C5B152}" type="sibTrans" cxnId="{BC644041-BB85-8A47-A557-E53C2BF5125C}">
      <dgm:prSet/>
      <dgm:spPr/>
      <dgm:t>
        <a:bodyPr/>
        <a:lstStyle/>
        <a:p>
          <a:endParaRPr lang="en-US"/>
        </a:p>
      </dgm:t>
    </dgm:pt>
    <dgm:pt modelId="{3EA2BDF2-9131-B64F-B53A-5D6846385A34}" type="pres">
      <dgm:prSet presAssocID="{6294370C-8CA5-9C45-A22A-AAA4CA5AA193}" presName="Name0" presStyleCnt="0">
        <dgm:presLayoutVars>
          <dgm:chMax val="2"/>
          <dgm:dir/>
          <dgm:animOne val="branch"/>
          <dgm:animLvl val="lvl"/>
          <dgm:resizeHandles val="exact"/>
        </dgm:presLayoutVars>
      </dgm:prSet>
      <dgm:spPr/>
    </dgm:pt>
    <dgm:pt modelId="{5DB817F2-C863-204A-871A-EC17183574E8}" type="pres">
      <dgm:prSet presAssocID="{6294370C-8CA5-9C45-A22A-AAA4CA5AA193}" presName="Background" presStyleLbl="node1" presStyleIdx="0" presStyleCnt="1" custScaleX="192148" custScaleY="142351" custLinFactNeighborX="-3736" custLinFactNeighborY="-2215"/>
      <dgm:spPr/>
    </dgm:pt>
    <dgm:pt modelId="{89381730-C63C-074F-A64F-BA9201ADB8FB}" type="pres">
      <dgm:prSet presAssocID="{6294370C-8CA5-9C45-A22A-AAA4CA5AA193}" presName="Divider" presStyleLbl="callout" presStyleIdx="0" presStyleCnt="1" custLinFactX="-4600000" custLinFactNeighborX="-4635730" custLinFactNeighborY="-27611"/>
      <dgm:spPr/>
    </dgm:pt>
    <dgm:pt modelId="{5A5CE7D8-D243-3F4C-A1FC-179C4AC9AF98}" type="pres">
      <dgm:prSet presAssocID="{6294370C-8CA5-9C45-A22A-AAA4CA5AA193}" presName="ChildText1" presStyleLbl="revTx" presStyleIdx="0" presStyleCnt="0" custScaleX="214736" custLinFactNeighborX="-474" custLinFactNeighborY="-28787">
        <dgm:presLayoutVars>
          <dgm:chMax val="0"/>
          <dgm:chPref val="0"/>
          <dgm:bulletEnabled val="1"/>
        </dgm:presLayoutVars>
      </dgm:prSet>
      <dgm:spPr/>
    </dgm:pt>
    <dgm:pt modelId="{0471B248-2ED3-1241-8C6D-5DF652B80171}" type="pres">
      <dgm:prSet presAssocID="{6294370C-8CA5-9C45-A22A-AAA4CA5AA193}" presName="ChildText2" presStyleLbl="revTx" presStyleIdx="0" presStyleCnt="0" custScaleX="172895" custScaleY="173279" custLinFactNeighborX="57030" custLinFactNeighborY="-3384">
        <dgm:presLayoutVars>
          <dgm:chMax val="0"/>
          <dgm:chPref val="0"/>
          <dgm:bulletEnabled val="1"/>
        </dgm:presLayoutVars>
      </dgm:prSet>
      <dgm:spPr/>
    </dgm:pt>
    <dgm:pt modelId="{F395B5FB-123B-4D42-B185-2A9E80D29544}" type="pres">
      <dgm:prSet presAssocID="{6294370C-8CA5-9C45-A22A-AAA4CA5AA193}" presName="ParentText1" presStyleLbl="revTx" presStyleIdx="0" presStyleCnt="0">
        <dgm:presLayoutVars>
          <dgm:chMax val="1"/>
          <dgm:chPref val="1"/>
        </dgm:presLayoutVars>
      </dgm:prSet>
      <dgm:spPr/>
    </dgm:pt>
    <dgm:pt modelId="{EB21B753-A86F-A947-B853-D281204FCEBE}" type="pres">
      <dgm:prSet presAssocID="{6294370C-8CA5-9C45-A22A-AAA4CA5AA193}" presName="ParentShape1" presStyleLbl="alignImgPlace1" presStyleIdx="0" presStyleCnt="2" custScaleX="91191" custScaleY="100900" custLinFactX="-73709" custLinFactNeighborX="-100000" custLinFactNeighborY="8181">
        <dgm:presLayoutVars/>
      </dgm:prSet>
      <dgm:spPr/>
    </dgm:pt>
    <dgm:pt modelId="{87D8579C-33A9-054A-9F75-0E8197DFE874}" type="pres">
      <dgm:prSet presAssocID="{6294370C-8CA5-9C45-A22A-AAA4CA5AA193}" presName="ParentText2" presStyleLbl="revTx" presStyleIdx="0" presStyleCnt="0">
        <dgm:presLayoutVars>
          <dgm:chMax val="1"/>
          <dgm:chPref val="1"/>
        </dgm:presLayoutVars>
      </dgm:prSet>
      <dgm:spPr/>
    </dgm:pt>
    <dgm:pt modelId="{A37A64C6-BA5D-DD4F-B858-E816D7B9B21F}" type="pres">
      <dgm:prSet presAssocID="{6294370C-8CA5-9C45-A22A-AAA4CA5AA193}" presName="ParentShape2" presStyleLbl="alignImgPlace1" presStyleIdx="1" presStyleCnt="2" custScaleX="93892" custScaleY="85634" custLinFactX="62826" custLinFactNeighborX="100000" custLinFactNeighborY="-35204">
        <dgm:presLayoutVars/>
      </dgm:prSet>
      <dgm:spPr/>
    </dgm:pt>
  </dgm:ptLst>
  <dgm:cxnLst>
    <dgm:cxn modelId="{7140691F-CE2F-F846-A717-8BEBF8135005}" type="presOf" srcId="{6217ADAC-182E-7749-B711-7216F9807819}" destId="{87D8579C-33A9-054A-9F75-0E8197DFE874}" srcOrd="0" destOrd="0" presId="urn:microsoft.com/office/officeart/2009/3/layout/OpposingIdeas"/>
    <dgm:cxn modelId="{BC644041-BB85-8A47-A557-E53C2BF5125C}" srcId="{6217ADAC-182E-7749-B711-7216F9807819}" destId="{A8820DD8-9F7D-EE42-B355-F8A4339C838B}" srcOrd="0" destOrd="0" parTransId="{FFBE02CE-F1FD-5747-A065-3F93E99AC888}" sibTransId="{3EDB271E-42E3-5F4A-9556-AECCE0C5B152}"/>
    <dgm:cxn modelId="{B12F3D53-F022-7442-A802-9CF3D054AE65}" type="presOf" srcId="{35AC55DF-175D-6C43-BD2A-29C127B081D2}" destId="{5A5CE7D8-D243-3F4C-A1FC-179C4AC9AF98}" srcOrd="0" destOrd="0" presId="urn:microsoft.com/office/officeart/2009/3/layout/OpposingIdeas"/>
    <dgm:cxn modelId="{6982CC54-0493-5A4C-8BC6-31DE6C26730C}" type="presOf" srcId="{19734C2A-8120-B84E-B74F-DAA8208FEDAB}" destId="{EB21B753-A86F-A947-B853-D281204FCEBE}" srcOrd="1" destOrd="0" presId="urn:microsoft.com/office/officeart/2009/3/layout/OpposingIdeas"/>
    <dgm:cxn modelId="{9B3F2B5B-4DBC-A74A-B780-90C750B04D33}" srcId="{19734C2A-8120-B84E-B74F-DAA8208FEDAB}" destId="{35AC55DF-175D-6C43-BD2A-29C127B081D2}" srcOrd="0" destOrd="0" parTransId="{BA39D69A-A2FC-E444-944D-88E62C8DCE24}" sibTransId="{2F1FD504-268B-F84D-81B5-313D74B51067}"/>
    <dgm:cxn modelId="{E21B336C-2D2E-EE4F-9662-147594A6B910}" type="presOf" srcId="{6217ADAC-182E-7749-B711-7216F9807819}" destId="{A37A64C6-BA5D-DD4F-B858-E816D7B9B21F}" srcOrd="1" destOrd="0" presId="urn:microsoft.com/office/officeart/2009/3/layout/OpposingIdeas"/>
    <dgm:cxn modelId="{EC281B85-1F2E-6946-A35E-8C5277BC7AF8}" type="presOf" srcId="{19734C2A-8120-B84E-B74F-DAA8208FEDAB}" destId="{F395B5FB-123B-4D42-B185-2A9E80D29544}" srcOrd="0" destOrd="0" presId="urn:microsoft.com/office/officeart/2009/3/layout/OpposingIdeas"/>
    <dgm:cxn modelId="{EF581E98-8FF8-2045-8833-1B8F34D730F1}" type="presOf" srcId="{A8820DD8-9F7D-EE42-B355-F8A4339C838B}" destId="{0471B248-2ED3-1241-8C6D-5DF652B80171}" srcOrd="0" destOrd="0" presId="urn:microsoft.com/office/officeart/2009/3/layout/OpposingIdeas"/>
    <dgm:cxn modelId="{0494ECB2-A08E-174C-B1D1-BD4FD8127581}" type="presOf" srcId="{6294370C-8CA5-9C45-A22A-AAA4CA5AA193}" destId="{3EA2BDF2-9131-B64F-B53A-5D6846385A34}" srcOrd="0" destOrd="0" presId="urn:microsoft.com/office/officeart/2009/3/layout/OpposingIdeas"/>
    <dgm:cxn modelId="{0014C1D8-3910-4141-BF90-59A172CE057B}" srcId="{6294370C-8CA5-9C45-A22A-AAA4CA5AA193}" destId="{6217ADAC-182E-7749-B711-7216F9807819}" srcOrd="1" destOrd="0" parTransId="{50CAF17B-F626-A244-AF7C-4FD6C329B6BC}" sibTransId="{3291502A-37DC-7745-90B2-DD08E7E09952}"/>
    <dgm:cxn modelId="{37B12EEE-6DC5-124E-92AD-DFB06EF9AA10}" srcId="{6294370C-8CA5-9C45-A22A-AAA4CA5AA193}" destId="{19734C2A-8120-B84E-B74F-DAA8208FEDAB}" srcOrd="0" destOrd="0" parTransId="{22D5547D-85C3-7F4E-9191-6BA7D1642B16}" sibTransId="{FA811070-A6B8-5941-856C-D2F6041C9022}"/>
    <dgm:cxn modelId="{0D9A9D30-BA39-CF48-98F0-23505ADD1F2E}" type="presParOf" srcId="{3EA2BDF2-9131-B64F-B53A-5D6846385A34}" destId="{5DB817F2-C863-204A-871A-EC17183574E8}" srcOrd="0" destOrd="0" presId="urn:microsoft.com/office/officeart/2009/3/layout/OpposingIdeas"/>
    <dgm:cxn modelId="{EE5CE3BA-5091-2848-A43B-4D62274C44F0}" type="presParOf" srcId="{3EA2BDF2-9131-B64F-B53A-5D6846385A34}" destId="{89381730-C63C-074F-A64F-BA9201ADB8FB}" srcOrd="1" destOrd="0" presId="urn:microsoft.com/office/officeart/2009/3/layout/OpposingIdeas"/>
    <dgm:cxn modelId="{B865DFFD-DC55-2344-81D8-BB358C708C9D}" type="presParOf" srcId="{3EA2BDF2-9131-B64F-B53A-5D6846385A34}" destId="{5A5CE7D8-D243-3F4C-A1FC-179C4AC9AF98}" srcOrd="2" destOrd="0" presId="urn:microsoft.com/office/officeart/2009/3/layout/OpposingIdeas"/>
    <dgm:cxn modelId="{F8B1ECED-673F-F64A-8DF0-ABA623AE4A5A}" type="presParOf" srcId="{3EA2BDF2-9131-B64F-B53A-5D6846385A34}" destId="{0471B248-2ED3-1241-8C6D-5DF652B80171}" srcOrd="3" destOrd="0" presId="urn:microsoft.com/office/officeart/2009/3/layout/OpposingIdeas"/>
    <dgm:cxn modelId="{A51E8413-4654-9F42-8411-63648F01E66C}" type="presParOf" srcId="{3EA2BDF2-9131-B64F-B53A-5D6846385A34}" destId="{F395B5FB-123B-4D42-B185-2A9E80D29544}" srcOrd="4" destOrd="0" presId="urn:microsoft.com/office/officeart/2009/3/layout/OpposingIdeas"/>
    <dgm:cxn modelId="{0E64242A-D91E-574E-873A-FA4352F7B234}" type="presParOf" srcId="{3EA2BDF2-9131-B64F-B53A-5D6846385A34}" destId="{EB21B753-A86F-A947-B853-D281204FCEBE}" srcOrd="5" destOrd="0" presId="urn:microsoft.com/office/officeart/2009/3/layout/OpposingIdeas"/>
    <dgm:cxn modelId="{FF5F13A9-1972-DF47-BA54-5CD455E8A677}" type="presParOf" srcId="{3EA2BDF2-9131-B64F-B53A-5D6846385A34}" destId="{87D8579C-33A9-054A-9F75-0E8197DFE874}" srcOrd="6" destOrd="0" presId="urn:microsoft.com/office/officeart/2009/3/layout/OpposingIdeas"/>
    <dgm:cxn modelId="{81C325E3-A110-8244-9869-90AAC1059664}" type="presParOf" srcId="{3EA2BDF2-9131-B64F-B53A-5D6846385A34}" destId="{A37A64C6-BA5D-DD4F-B858-E816D7B9B21F}" srcOrd="7" destOrd="0" presId="urn:microsoft.com/office/officeart/2009/3/layout/OpposingIdea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45E42717-1EE7-4B1D-BDB0-F3EB6F6B3250}" type="doc">
      <dgm:prSet loTypeId="urn:microsoft.com/office/officeart/2005/8/layout/hierarchy1" loCatId="hierarchy" qsTypeId="urn:microsoft.com/office/officeart/2005/8/quickstyle/simple1" qsCatId="simple" csTypeId="urn:microsoft.com/office/officeart/2005/8/colors/accent0_3" csCatId="mainScheme" phldr="1"/>
      <dgm:spPr/>
      <dgm:t>
        <a:bodyPr/>
        <a:lstStyle/>
        <a:p>
          <a:endParaRPr lang="en-US"/>
        </a:p>
      </dgm:t>
    </dgm:pt>
    <dgm:pt modelId="{12437056-F82B-44C9-8392-ABFFC41652F3}">
      <dgm:prSet/>
      <dgm:spPr/>
      <dgm:t>
        <a:bodyPr/>
        <a:lstStyle/>
        <a:p>
          <a:r>
            <a:rPr lang="en-US" dirty="0"/>
            <a:t>Many SEL programs adopt Westernized views of SEL and may be in conflict with families and communities.</a:t>
          </a:r>
        </a:p>
      </dgm:t>
    </dgm:pt>
    <dgm:pt modelId="{76EA6FDB-5966-43EB-B6CA-D3D6CBE634AC}" type="parTrans" cxnId="{F3BF0FE3-F493-4DCF-A7BE-D45E29C052DC}">
      <dgm:prSet/>
      <dgm:spPr/>
      <dgm:t>
        <a:bodyPr/>
        <a:lstStyle/>
        <a:p>
          <a:endParaRPr lang="en-US"/>
        </a:p>
      </dgm:t>
    </dgm:pt>
    <dgm:pt modelId="{C0FF41CA-8B50-4554-BEC7-9D7146DE96E4}" type="sibTrans" cxnId="{F3BF0FE3-F493-4DCF-A7BE-D45E29C052DC}">
      <dgm:prSet/>
      <dgm:spPr/>
      <dgm:t>
        <a:bodyPr/>
        <a:lstStyle/>
        <a:p>
          <a:endParaRPr lang="en-US"/>
        </a:p>
      </dgm:t>
    </dgm:pt>
    <dgm:pt modelId="{3E707194-51D3-43CA-8F44-CD3D717F40EC}">
      <dgm:prSet custT="1"/>
      <dgm:spPr/>
      <dgm:t>
        <a:bodyPr/>
        <a:lstStyle/>
        <a:p>
          <a:r>
            <a:rPr lang="en-US" sz="2100" dirty="0"/>
            <a:t>Studies have found differential effects of SEL programs by student characteristics (disability status, gender identity, race), home and neighborhood factors, and school factors (climate and geographic location). </a:t>
          </a:r>
        </a:p>
        <a:p>
          <a:r>
            <a:rPr lang="en-US" sz="1600" dirty="0"/>
            <a:t>(See Garner et al., 2014)</a:t>
          </a:r>
        </a:p>
      </dgm:t>
    </dgm:pt>
    <dgm:pt modelId="{5F43E008-7E9C-42E3-984F-1F5D4787CBAC}" type="parTrans" cxnId="{1B229FE9-E6C0-40C5-8121-242B1641D09B}">
      <dgm:prSet/>
      <dgm:spPr/>
      <dgm:t>
        <a:bodyPr/>
        <a:lstStyle/>
        <a:p>
          <a:endParaRPr lang="en-US"/>
        </a:p>
      </dgm:t>
    </dgm:pt>
    <dgm:pt modelId="{C8851FAB-B9EF-4B38-AEFD-4103CEEDA6E0}" type="sibTrans" cxnId="{1B229FE9-E6C0-40C5-8121-242B1641D09B}">
      <dgm:prSet/>
      <dgm:spPr/>
      <dgm:t>
        <a:bodyPr/>
        <a:lstStyle/>
        <a:p>
          <a:endParaRPr lang="en-US"/>
        </a:p>
      </dgm:t>
    </dgm:pt>
    <dgm:pt modelId="{24C6CC3F-8ADE-9B42-9AF2-8D6293C71802}" type="pres">
      <dgm:prSet presAssocID="{45E42717-1EE7-4B1D-BDB0-F3EB6F6B3250}" presName="hierChild1" presStyleCnt="0">
        <dgm:presLayoutVars>
          <dgm:chPref val="1"/>
          <dgm:dir/>
          <dgm:animOne val="branch"/>
          <dgm:animLvl val="lvl"/>
          <dgm:resizeHandles/>
        </dgm:presLayoutVars>
      </dgm:prSet>
      <dgm:spPr/>
    </dgm:pt>
    <dgm:pt modelId="{2CD820D1-4123-164F-B5A7-12E3DA96199D}" type="pres">
      <dgm:prSet presAssocID="{12437056-F82B-44C9-8392-ABFFC41652F3}" presName="hierRoot1" presStyleCnt="0"/>
      <dgm:spPr/>
    </dgm:pt>
    <dgm:pt modelId="{41E4EFEB-F6E1-504C-B974-CB460DB4960B}" type="pres">
      <dgm:prSet presAssocID="{12437056-F82B-44C9-8392-ABFFC41652F3}" presName="composite" presStyleCnt="0"/>
      <dgm:spPr/>
    </dgm:pt>
    <dgm:pt modelId="{1FD3D50E-BED9-324F-9FDB-717497F9F89A}" type="pres">
      <dgm:prSet presAssocID="{12437056-F82B-44C9-8392-ABFFC41652F3}" presName="background" presStyleLbl="node0" presStyleIdx="0" presStyleCnt="2"/>
      <dgm:spPr/>
    </dgm:pt>
    <dgm:pt modelId="{7FCB4170-7D8F-7A42-B393-EB6CEDA93B90}" type="pres">
      <dgm:prSet presAssocID="{12437056-F82B-44C9-8392-ABFFC41652F3}" presName="text" presStyleLbl="fgAcc0" presStyleIdx="0" presStyleCnt="2">
        <dgm:presLayoutVars>
          <dgm:chPref val="3"/>
        </dgm:presLayoutVars>
      </dgm:prSet>
      <dgm:spPr/>
    </dgm:pt>
    <dgm:pt modelId="{239E2C20-57FC-924E-B0DE-D09CEAE5FB61}" type="pres">
      <dgm:prSet presAssocID="{12437056-F82B-44C9-8392-ABFFC41652F3}" presName="hierChild2" presStyleCnt="0"/>
      <dgm:spPr/>
    </dgm:pt>
    <dgm:pt modelId="{E08A54B7-FB93-804C-A15A-931F4439C770}" type="pres">
      <dgm:prSet presAssocID="{3E707194-51D3-43CA-8F44-CD3D717F40EC}" presName="hierRoot1" presStyleCnt="0"/>
      <dgm:spPr/>
    </dgm:pt>
    <dgm:pt modelId="{9FCC87B6-BB2D-444C-82D8-0AEE82D958E2}" type="pres">
      <dgm:prSet presAssocID="{3E707194-51D3-43CA-8F44-CD3D717F40EC}" presName="composite" presStyleCnt="0"/>
      <dgm:spPr/>
    </dgm:pt>
    <dgm:pt modelId="{03E5D301-6AEA-B84D-AE53-07A42460B6E1}" type="pres">
      <dgm:prSet presAssocID="{3E707194-51D3-43CA-8F44-CD3D717F40EC}" presName="background" presStyleLbl="node0" presStyleIdx="1" presStyleCnt="2"/>
      <dgm:spPr/>
    </dgm:pt>
    <dgm:pt modelId="{DA231E6D-F6CB-5749-B0FD-6BA81B688D9B}" type="pres">
      <dgm:prSet presAssocID="{3E707194-51D3-43CA-8F44-CD3D717F40EC}" presName="text" presStyleLbl="fgAcc0" presStyleIdx="1" presStyleCnt="2">
        <dgm:presLayoutVars>
          <dgm:chPref val="3"/>
        </dgm:presLayoutVars>
      </dgm:prSet>
      <dgm:spPr/>
    </dgm:pt>
    <dgm:pt modelId="{4BE1AD08-FDCB-B940-8371-78E024F04D8F}" type="pres">
      <dgm:prSet presAssocID="{3E707194-51D3-43CA-8F44-CD3D717F40EC}" presName="hierChild2" presStyleCnt="0"/>
      <dgm:spPr/>
    </dgm:pt>
  </dgm:ptLst>
  <dgm:cxnLst>
    <dgm:cxn modelId="{41FBB327-6A76-FB4A-AEB7-46FD7383FC62}" type="presOf" srcId="{45E42717-1EE7-4B1D-BDB0-F3EB6F6B3250}" destId="{24C6CC3F-8ADE-9B42-9AF2-8D6293C71802}" srcOrd="0" destOrd="0" presId="urn:microsoft.com/office/officeart/2005/8/layout/hierarchy1"/>
    <dgm:cxn modelId="{52FCFE72-C936-BF4B-B356-847C13060C15}" type="presOf" srcId="{3E707194-51D3-43CA-8F44-CD3D717F40EC}" destId="{DA231E6D-F6CB-5749-B0FD-6BA81B688D9B}" srcOrd="0" destOrd="0" presId="urn:microsoft.com/office/officeart/2005/8/layout/hierarchy1"/>
    <dgm:cxn modelId="{04BAD696-DA39-E947-8F00-E854F31190A8}" type="presOf" srcId="{12437056-F82B-44C9-8392-ABFFC41652F3}" destId="{7FCB4170-7D8F-7A42-B393-EB6CEDA93B90}" srcOrd="0" destOrd="0" presId="urn:microsoft.com/office/officeart/2005/8/layout/hierarchy1"/>
    <dgm:cxn modelId="{F3BF0FE3-F493-4DCF-A7BE-D45E29C052DC}" srcId="{45E42717-1EE7-4B1D-BDB0-F3EB6F6B3250}" destId="{12437056-F82B-44C9-8392-ABFFC41652F3}" srcOrd="0" destOrd="0" parTransId="{76EA6FDB-5966-43EB-B6CA-D3D6CBE634AC}" sibTransId="{C0FF41CA-8B50-4554-BEC7-9D7146DE96E4}"/>
    <dgm:cxn modelId="{1B229FE9-E6C0-40C5-8121-242B1641D09B}" srcId="{45E42717-1EE7-4B1D-BDB0-F3EB6F6B3250}" destId="{3E707194-51D3-43CA-8F44-CD3D717F40EC}" srcOrd="1" destOrd="0" parTransId="{5F43E008-7E9C-42E3-984F-1F5D4787CBAC}" sibTransId="{C8851FAB-B9EF-4B38-AEFD-4103CEEDA6E0}"/>
    <dgm:cxn modelId="{20FEAE92-0CCB-E443-B5DD-4338B6711DD1}" type="presParOf" srcId="{24C6CC3F-8ADE-9B42-9AF2-8D6293C71802}" destId="{2CD820D1-4123-164F-B5A7-12E3DA96199D}" srcOrd="0" destOrd="0" presId="urn:microsoft.com/office/officeart/2005/8/layout/hierarchy1"/>
    <dgm:cxn modelId="{06DE551A-857B-1941-BD81-D9046D7CCD73}" type="presParOf" srcId="{2CD820D1-4123-164F-B5A7-12E3DA96199D}" destId="{41E4EFEB-F6E1-504C-B974-CB460DB4960B}" srcOrd="0" destOrd="0" presId="urn:microsoft.com/office/officeart/2005/8/layout/hierarchy1"/>
    <dgm:cxn modelId="{01F83632-72EA-6341-A070-61E2E1535A4E}" type="presParOf" srcId="{41E4EFEB-F6E1-504C-B974-CB460DB4960B}" destId="{1FD3D50E-BED9-324F-9FDB-717497F9F89A}" srcOrd="0" destOrd="0" presId="urn:microsoft.com/office/officeart/2005/8/layout/hierarchy1"/>
    <dgm:cxn modelId="{F391B94F-DC48-3649-9F1C-DD84477D836D}" type="presParOf" srcId="{41E4EFEB-F6E1-504C-B974-CB460DB4960B}" destId="{7FCB4170-7D8F-7A42-B393-EB6CEDA93B90}" srcOrd="1" destOrd="0" presId="urn:microsoft.com/office/officeart/2005/8/layout/hierarchy1"/>
    <dgm:cxn modelId="{4BBC6467-8FB2-B947-9ED7-62834ABE7031}" type="presParOf" srcId="{2CD820D1-4123-164F-B5A7-12E3DA96199D}" destId="{239E2C20-57FC-924E-B0DE-D09CEAE5FB61}" srcOrd="1" destOrd="0" presId="urn:microsoft.com/office/officeart/2005/8/layout/hierarchy1"/>
    <dgm:cxn modelId="{6974C3E7-A6E2-F04E-A85F-1C54EC6B080C}" type="presParOf" srcId="{24C6CC3F-8ADE-9B42-9AF2-8D6293C71802}" destId="{E08A54B7-FB93-804C-A15A-931F4439C770}" srcOrd="1" destOrd="0" presId="urn:microsoft.com/office/officeart/2005/8/layout/hierarchy1"/>
    <dgm:cxn modelId="{47CD3BBD-020F-A04D-8609-EDD6AD086979}" type="presParOf" srcId="{E08A54B7-FB93-804C-A15A-931F4439C770}" destId="{9FCC87B6-BB2D-444C-82D8-0AEE82D958E2}" srcOrd="0" destOrd="0" presId="urn:microsoft.com/office/officeart/2005/8/layout/hierarchy1"/>
    <dgm:cxn modelId="{D02ED414-562F-E24D-B019-9333E3E14432}" type="presParOf" srcId="{9FCC87B6-BB2D-444C-82D8-0AEE82D958E2}" destId="{03E5D301-6AEA-B84D-AE53-07A42460B6E1}" srcOrd="0" destOrd="0" presId="urn:microsoft.com/office/officeart/2005/8/layout/hierarchy1"/>
    <dgm:cxn modelId="{CE19A369-AC0F-5742-836C-139DAFF3BBDD}" type="presParOf" srcId="{9FCC87B6-BB2D-444C-82D8-0AEE82D958E2}" destId="{DA231E6D-F6CB-5749-B0FD-6BA81B688D9B}" srcOrd="1" destOrd="0" presId="urn:microsoft.com/office/officeart/2005/8/layout/hierarchy1"/>
    <dgm:cxn modelId="{FAACB8E8-55B8-4A4A-9763-22DC7C1F2D7D}" type="presParOf" srcId="{E08A54B7-FB93-804C-A15A-931F4439C770}" destId="{4BE1AD08-FDCB-B940-8371-78E024F04D8F}"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5228D522-DA73-40F5-B55F-1281D8048C3C}" type="doc">
      <dgm:prSet loTypeId="urn:microsoft.com/office/officeart/2018/2/layout/IconVerticalSolidList" loCatId="icon" qsTypeId="urn:microsoft.com/office/officeart/2005/8/quickstyle/simple1" qsCatId="simple" csTypeId="urn:microsoft.com/office/officeart/2018/5/colors/Iconchunking_neutralbg_colorful5" csCatId="colorful" phldr="1"/>
      <dgm:spPr/>
      <dgm:t>
        <a:bodyPr/>
        <a:lstStyle/>
        <a:p>
          <a:endParaRPr lang="en-US"/>
        </a:p>
      </dgm:t>
    </dgm:pt>
    <dgm:pt modelId="{8B6C9D4B-4067-49B1-AFCE-F769B4CAFD5E}">
      <dgm:prSet/>
      <dgm:spPr/>
      <dgm:t>
        <a:bodyPr/>
        <a:lstStyle/>
        <a:p>
          <a:r>
            <a:rPr lang="en-US"/>
            <a:t>Achieve</a:t>
          </a:r>
        </a:p>
      </dgm:t>
    </dgm:pt>
    <dgm:pt modelId="{EA4EC213-67AF-4272-994A-B095A8B43BE7}" type="parTrans" cxnId="{D315CAD6-1025-40B1-AAC1-53D95673850D}">
      <dgm:prSet/>
      <dgm:spPr/>
      <dgm:t>
        <a:bodyPr/>
        <a:lstStyle/>
        <a:p>
          <a:endParaRPr lang="en-US"/>
        </a:p>
      </dgm:t>
    </dgm:pt>
    <dgm:pt modelId="{922A3CC2-0802-4784-BF25-EF7054257513}" type="sibTrans" cxnId="{D315CAD6-1025-40B1-AAC1-53D95673850D}">
      <dgm:prSet/>
      <dgm:spPr/>
      <dgm:t>
        <a:bodyPr/>
        <a:lstStyle/>
        <a:p>
          <a:endParaRPr lang="en-US"/>
        </a:p>
      </dgm:t>
    </dgm:pt>
    <dgm:pt modelId="{3610A67F-0CBD-45A7-9362-31A7AF54FF2D}">
      <dgm:prSet/>
      <dgm:spPr/>
      <dgm:t>
        <a:bodyPr/>
        <a:lstStyle/>
        <a:p>
          <a:r>
            <a:rPr lang="en-US" dirty="0"/>
            <a:t>An understanding of your communities and what they value</a:t>
          </a:r>
        </a:p>
      </dgm:t>
    </dgm:pt>
    <dgm:pt modelId="{D56D57F2-5D1E-4023-99C5-6C271F81C8EF}" type="parTrans" cxnId="{B1DD6A03-1810-4604-A2A7-C7463548287C}">
      <dgm:prSet/>
      <dgm:spPr/>
      <dgm:t>
        <a:bodyPr/>
        <a:lstStyle/>
        <a:p>
          <a:endParaRPr lang="en-US"/>
        </a:p>
      </dgm:t>
    </dgm:pt>
    <dgm:pt modelId="{E2160E95-1B4A-45AF-9F89-4E43EA8C7150}" type="sibTrans" cxnId="{B1DD6A03-1810-4604-A2A7-C7463548287C}">
      <dgm:prSet/>
      <dgm:spPr/>
      <dgm:t>
        <a:bodyPr/>
        <a:lstStyle/>
        <a:p>
          <a:endParaRPr lang="en-US"/>
        </a:p>
      </dgm:t>
    </dgm:pt>
    <dgm:pt modelId="{607D4236-DA8A-481F-A3E6-44E48A3EB08B}">
      <dgm:prSet/>
      <dgm:spPr/>
      <dgm:t>
        <a:bodyPr/>
        <a:lstStyle/>
        <a:p>
          <a:r>
            <a:rPr lang="en-US"/>
            <a:t>Ask</a:t>
          </a:r>
        </a:p>
      </dgm:t>
    </dgm:pt>
    <dgm:pt modelId="{EF26AC77-E543-4D61-BD8B-7EF60FC3E7C3}" type="parTrans" cxnId="{4EE24475-45E5-4183-8333-E088F2D21198}">
      <dgm:prSet/>
      <dgm:spPr/>
      <dgm:t>
        <a:bodyPr/>
        <a:lstStyle/>
        <a:p>
          <a:endParaRPr lang="en-US"/>
        </a:p>
      </dgm:t>
    </dgm:pt>
    <dgm:pt modelId="{D56A932B-FE31-4CC8-8DF6-9FB2D53E2099}" type="sibTrans" cxnId="{4EE24475-45E5-4183-8333-E088F2D21198}">
      <dgm:prSet/>
      <dgm:spPr/>
      <dgm:t>
        <a:bodyPr/>
        <a:lstStyle/>
        <a:p>
          <a:endParaRPr lang="en-US"/>
        </a:p>
      </dgm:t>
    </dgm:pt>
    <dgm:pt modelId="{7E459D57-D168-4502-9811-FF4CA23BC845}">
      <dgm:prSet/>
      <dgm:spPr/>
      <dgm:t>
        <a:bodyPr/>
        <a:lstStyle/>
        <a:p>
          <a:r>
            <a:rPr lang="en-US" dirty="0"/>
            <a:t>Members of these communities about cultural fit Focus groups and pilot studies to guide this process (</a:t>
          </a:r>
          <a:r>
            <a:rPr lang="en-US" dirty="0" err="1"/>
            <a:t>Arvidson</a:t>
          </a:r>
          <a:r>
            <a:rPr lang="en-US" dirty="0"/>
            <a:t> et al. 2011)</a:t>
          </a:r>
        </a:p>
      </dgm:t>
    </dgm:pt>
    <dgm:pt modelId="{ED311978-1FF4-443C-969C-0E8464BF3A93}" type="parTrans" cxnId="{130B4D7C-7CDE-491E-8960-31D3686FF651}">
      <dgm:prSet/>
      <dgm:spPr/>
      <dgm:t>
        <a:bodyPr/>
        <a:lstStyle/>
        <a:p>
          <a:endParaRPr lang="en-US"/>
        </a:p>
      </dgm:t>
    </dgm:pt>
    <dgm:pt modelId="{3AADEF67-1FA0-4446-BEA5-A52517C16DB4}" type="sibTrans" cxnId="{130B4D7C-7CDE-491E-8960-31D3686FF651}">
      <dgm:prSet/>
      <dgm:spPr/>
      <dgm:t>
        <a:bodyPr/>
        <a:lstStyle/>
        <a:p>
          <a:endParaRPr lang="en-US"/>
        </a:p>
      </dgm:t>
    </dgm:pt>
    <dgm:pt modelId="{A0872615-3138-43E6-882E-64EF98C9DD20}">
      <dgm:prSet/>
      <dgm:spPr/>
      <dgm:t>
        <a:bodyPr/>
        <a:lstStyle/>
        <a:p>
          <a:r>
            <a:rPr lang="en-US"/>
            <a:t>Incorporate</a:t>
          </a:r>
        </a:p>
      </dgm:t>
    </dgm:pt>
    <dgm:pt modelId="{D7BCE868-9A3B-42F8-9810-33F61A4F481B}" type="parTrans" cxnId="{FA6CDD7F-7851-492E-8EDB-DACB7BA41590}">
      <dgm:prSet/>
      <dgm:spPr/>
      <dgm:t>
        <a:bodyPr/>
        <a:lstStyle/>
        <a:p>
          <a:endParaRPr lang="en-US"/>
        </a:p>
      </dgm:t>
    </dgm:pt>
    <dgm:pt modelId="{A2AEDAA2-B5A9-4CE0-9F38-1D6D3579457D}" type="sibTrans" cxnId="{FA6CDD7F-7851-492E-8EDB-DACB7BA41590}">
      <dgm:prSet/>
      <dgm:spPr/>
      <dgm:t>
        <a:bodyPr/>
        <a:lstStyle/>
        <a:p>
          <a:endParaRPr lang="en-US"/>
        </a:p>
      </dgm:t>
    </dgm:pt>
    <dgm:pt modelId="{3B75D0EC-F23D-4270-AB38-CEF3845771EE}">
      <dgm:prSet/>
      <dgm:spPr/>
      <dgm:t>
        <a:bodyPr/>
        <a:lstStyle/>
        <a:p>
          <a:r>
            <a:rPr lang="en-US" dirty="0"/>
            <a:t>The sociocultural experiences of students (Garner, </a:t>
          </a:r>
          <a:r>
            <a:rPr lang="en-US" dirty="0" err="1"/>
            <a:t>Mahatmya</a:t>
          </a:r>
          <a:r>
            <a:rPr lang="en-US" dirty="0"/>
            <a:t>, Brown, &amp; </a:t>
          </a:r>
          <a:r>
            <a:rPr lang="en-US" dirty="0" err="1"/>
            <a:t>Vesely</a:t>
          </a:r>
          <a:r>
            <a:rPr lang="en-US" dirty="0"/>
            <a:t>, 2014)</a:t>
          </a:r>
        </a:p>
      </dgm:t>
    </dgm:pt>
    <dgm:pt modelId="{CD96DC44-FCF2-4EB6-BBA3-653BC129D02D}" type="parTrans" cxnId="{D78AA262-166E-4097-84EB-86D611B4222D}">
      <dgm:prSet/>
      <dgm:spPr/>
      <dgm:t>
        <a:bodyPr/>
        <a:lstStyle/>
        <a:p>
          <a:endParaRPr lang="en-US"/>
        </a:p>
      </dgm:t>
    </dgm:pt>
    <dgm:pt modelId="{45EF25E0-5FB6-4F43-834F-51FC4AED3BA6}" type="sibTrans" cxnId="{D78AA262-166E-4097-84EB-86D611B4222D}">
      <dgm:prSet/>
      <dgm:spPr/>
      <dgm:t>
        <a:bodyPr/>
        <a:lstStyle/>
        <a:p>
          <a:endParaRPr lang="en-US"/>
        </a:p>
      </dgm:t>
    </dgm:pt>
    <dgm:pt modelId="{D1D2CAA5-E2C3-4D4D-8D28-F1C62CA96E56}">
      <dgm:prSet/>
      <dgm:spPr/>
      <dgm:t>
        <a:bodyPr/>
        <a:lstStyle/>
        <a:p>
          <a:r>
            <a:rPr lang="en-US" dirty="0"/>
            <a:t>Expand </a:t>
          </a:r>
        </a:p>
      </dgm:t>
    </dgm:pt>
    <dgm:pt modelId="{41FADD9F-871E-4C11-A53F-88F9E39D05C5}" type="parTrans" cxnId="{BFF43043-17CD-4F6C-837A-AC55E49D74AF}">
      <dgm:prSet/>
      <dgm:spPr/>
      <dgm:t>
        <a:bodyPr/>
        <a:lstStyle/>
        <a:p>
          <a:endParaRPr lang="en-US"/>
        </a:p>
      </dgm:t>
    </dgm:pt>
    <dgm:pt modelId="{164497B9-63D5-49C5-A4A1-C54EA1D82477}" type="sibTrans" cxnId="{BFF43043-17CD-4F6C-837A-AC55E49D74AF}">
      <dgm:prSet/>
      <dgm:spPr/>
      <dgm:t>
        <a:bodyPr/>
        <a:lstStyle/>
        <a:p>
          <a:endParaRPr lang="en-US"/>
        </a:p>
      </dgm:t>
    </dgm:pt>
    <dgm:pt modelId="{52DD823F-89DA-4613-90F3-940D2A5A9086}">
      <dgm:prSet/>
      <dgm:spPr/>
      <dgm:t>
        <a:bodyPr/>
        <a:lstStyle/>
        <a:p>
          <a:r>
            <a:rPr lang="en-US" dirty="0"/>
            <a:t>Our orientations to SEL; expect different values e.g., collective vs individual, regulation vs expression (Hecht &amp; Shin, 2015)</a:t>
          </a:r>
        </a:p>
      </dgm:t>
    </dgm:pt>
    <dgm:pt modelId="{6552462A-7711-4F8A-8C95-DF21DB2A9690}" type="parTrans" cxnId="{0EB3006F-D6E4-4266-9C8B-F85CABD2B134}">
      <dgm:prSet/>
      <dgm:spPr/>
      <dgm:t>
        <a:bodyPr/>
        <a:lstStyle/>
        <a:p>
          <a:endParaRPr lang="en-US"/>
        </a:p>
      </dgm:t>
    </dgm:pt>
    <dgm:pt modelId="{AD299DB2-A368-4808-9046-A9DD289F841F}" type="sibTrans" cxnId="{0EB3006F-D6E4-4266-9C8B-F85CABD2B134}">
      <dgm:prSet/>
      <dgm:spPr/>
      <dgm:t>
        <a:bodyPr/>
        <a:lstStyle/>
        <a:p>
          <a:endParaRPr lang="en-US"/>
        </a:p>
      </dgm:t>
    </dgm:pt>
    <dgm:pt modelId="{30D90930-549D-42FA-9249-929E856E49BF}">
      <dgm:prSet/>
      <dgm:spPr/>
      <dgm:t>
        <a:bodyPr/>
        <a:lstStyle/>
        <a:p>
          <a:r>
            <a:rPr lang="en-US"/>
            <a:t>Maintain</a:t>
          </a:r>
        </a:p>
      </dgm:t>
    </dgm:pt>
    <dgm:pt modelId="{6B3EC90F-A269-4262-A0E4-BB24F1BB8AE3}" type="parTrans" cxnId="{3AA71682-6BA1-4BE5-ADB4-ECB0A6075DE8}">
      <dgm:prSet/>
      <dgm:spPr/>
      <dgm:t>
        <a:bodyPr/>
        <a:lstStyle/>
        <a:p>
          <a:endParaRPr lang="en-US"/>
        </a:p>
      </dgm:t>
    </dgm:pt>
    <dgm:pt modelId="{73427A0C-C225-484B-B592-E951D5F951A8}" type="sibTrans" cxnId="{3AA71682-6BA1-4BE5-ADB4-ECB0A6075DE8}">
      <dgm:prSet/>
      <dgm:spPr/>
      <dgm:t>
        <a:bodyPr/>
        <a:lstStyle/>
        <a:p>
          <a:endParaRPr lang="en-US"/>
        </a:p>
      </dgm:t>
    </dgm:pt>
    <dgm:pt modelId="{A20C3C1B-3684-4613-98E5-8A48D6A52363}">
      <dgm:prSet/>
      <dgm:spPr/>
      <dgm:t>
        <a:bodyPr/>
        <a:lstStyle/>
        <a:p>
          <a:r>
            <a:rPr lang="en-US" dirty="0"/>
            <a:t>The essential purpose of the program and components of the lessons</a:t>
          </a:r>
        </a:p>
      </dgm:t>
    </dgm:pt>
    <dgm:pt modelId="{A0D4C7D8-797C-4875-8CF1-3082C4F58D05}" type="parTrans" cxnId="{1ACD500E-EF8E-403D-85E6-E627ABCDB4B8}">
      <dgm:prSet/>
      <dgm:spPr/>
      <dgm:t>
        <a:bodyPr/>
        <a:lstStyle/>
        <a:p>
          <a:endParaRPr lang="en-US"/>
        </a:p>
      </dgm:t>
    </dgm:pt>
    <dgm:pt modelId="{9C927B6C-AC69-4C76-937A-D4C1F41B17C5}" type="sibTrans" cxnId="{1ACD500E-EF8E-403D-85E6-E627ABCDB4B8}">
      <dgm:prSet/>
      <dgm:spPr/>
      <dgm:t>
        <a:bodyPr/>
        <a:lstStyle/>
        <a:p>
          <a:endParaRPr lang="en-US"/>
        </a:p>
      </dgm:t>
    </dgm:pt>
    <dgm:pt modelId="{2736E700-E1B5-405C-B0F0-4257B843C304}" type="pres">
      <dgm:prSet presAssocID="{5228D522-DA73-40F5-B55F-1281D8048C3C}" presName="root" presStyleCnt="0">
        <dgm:presLayoutVars>
          <dgm:dir/>
          <dgm:resizeHandles val="exact"/>
        </dgm:presLayoutVars>
      </dgm:prSet>
      <dgm:spPr/>
    </dgm:pt>
    <dgm:pt modelId="{E817FEF7-C373-42F1-B3AB-1E6C0F7A6D31}" type="pres">
      <dgm:prSet presAssocID="{8B6C9D4B-4067-49B1-AFCE-F769B4CAFD5E}" presName="compNode" presStyleCnt="0"/>
      <dgm:spPr/>
    </dgm:pt>
    <dgm:pt modelId="{9BCCBF1F-5020-451B-9908-32681A8E7E1F}" type="pres">
      <dgm:prSet presAssocID="{8B6C9D4B-4067-49B1-AFCE-F769B4CAFD5E}" presName="bgRect" presStyleLbl="bgShp" presStyleIdx="0" presStyleCnt="5"/>
      <dgm:spPr/>
    </dgm:pt>
    <dgm:pt modelId="{0B386CBF-D594-4894-9FF6-0755F71003C6}" type="pres">
      <dgm:prSet presAssocID="{8B6C9D4B-4067-49B1-AFCE-F769B4CAFD5E}"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Education"/>
        </a:ext>
      </dgm:extLst>
    </dgm:pt>
    <dgm:pt modelId="{32196717-9750-4C43-A55A-CBFFF2CEDC75}" type="pres">
      <dgm:prSet presAssocID="{8B6C9D4B-4067-49B1-AFCE-F769B4CAFD5E}" presName="spaceRect" presStyleCnt="0"/>
      <dgm:spPr/>
    </dgm:pt>
    <dgm:pt modelId="{8854B75C-F864-42D2-8533-EEFDF2A35123}" type="pres">
      <dgm:prSet presAssocID="{8B6C9D4B-4067-49B1-AFCE-F769B4CAFD5E}" presName="parTx" presStyleLbl="revTx" presStyleIdx="0" presStyleCnt="10">
        <dgm:presLayoutVars>
          <dgm:chMax val="0"/>
          <dgm:chPref val="0"/>
        </dgm:presLayoutVars>
      </dgm:prSet>
      <dgm:spPr/>
    </dgm:pt>
    <dgm:pt modelId="{AE45A177-E87A-47F2-B067-0FFAC2D4B497}" type="pres">
      <dgm:prSet presAssocID="{8B6C9D4B-4067-49B1-AFCE-F769B4CAFD5E}" presName="desTx" presStyleLbl="revTx" presStyleIdx="1" presStyleCnt="10">
        <dgm:presLayoutVars/>
      </dgm:prSet>
      <dgm:spPr/>
    </dgm:pt>
    <dgm:pt modelId="{77D82D23-562C-47FD-85DC-E6CC65AABA3C}" type="pres">
      <dgm:prSet presAssocID="{922A3CC2-0802-4784-BF25-EF7054257513}" presName="sibTrans" presStyleCnt="0"/>
      <dgm:spPr/>
    </dgm:pt>
    <dgm:pt modelId="{30ACF067-655F-4A9F-A7CE-2254890D8619}" type="pres">
      <dgm:prSet presAssocID="{607D4236-DA8A-481F-A3E6-44E48A3EB08B}" presName="compNode" presStyleCnt="0"/>
      <dgm:spPr/>
    </dgm:pt>
    <dgm:pt modelId="{BF8B4FCD-95DC-4F1D-8746-9D7D045B4B77}" type="pres">
      <dgm:prSet presAssocID="{607D4236-DA8A-481F-A3E6-44E48A3EB08B}" presName="bgRect" presStyleLbl="bgShp" presStyleIdx="1" presStyleCnt="5"/>
      <dgm:spPr/>
    </dgm:pt>
    <dgm:pt modelId="{7B435BBB-C894-4347-96AF-2148B800C6DA}" type="pres">
      <dgm:prSet presAssocID="{607D4236-DA8A-481F-A3E6-44E48A3EB08B}"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Onboarding"/>
        </a:ext>
      </dgm:extLst>
    </dgm:pt>
    <dgm:pt modelId="{04BDA49D-B78B-45A5-A564-A282B2C31E9C}" type="pres">
      <dgm:prSet presAssocID="{607D4236-DA8A-481F-A3E6-44E48A3EB08B}" presName="spaceRect" presStyleCnt="0"/>
      <dgm:spPr/>
    </dgm:pt>
    <dgm:pt modelId="{6A62AD86-B15B-4505-94AE-343BAADB85D0}" type="pres">
      <dgm:prSet presAssocID="{607D4236-DA8A-481F-A3E6-44E48A3EB08B}" presName="parTx" presStyleLbl="revTx" presStyleIdx="2" presStyleCnt="10">
        <dgm:presLayoutVars>
          <dgm:chMax val="0"/>
          <dgm:chPref val="0"/>
        </dgm:presLayoutVars>
      </dgm:prSet>
      <dgm:spPr/>
    </dgm:pt>
    <dgm:pt modelId="{B7CBF31E-B5BC-4CC3-BEF6-9F46922A2101}" type="pres">
      <dgm:prSet presAssocID="{607D4236-DA8A-481F-A3E6-44E48A3EB08B}" presName="desTx" presStyleLbl="revTx" presStyleIdx="3" presStyleCnt="10">
        <dgm:presLayoutVars/>
      </dgm:prSet>
      <dgm:spPr/>
    </dgm:pt>
    <dgm:pt modelId="{3A31D672-8FAD-42B1-981B-2A608D259700}" type="pres">
      <dgm:prSet presAssocID="{D56A932B-FE31-4CC8-8DF6-9FB2D53E2099}" presName="sibTrans" presStyleCnt="0"/>
      <dgm:spPr/>
    </dgm:pt>
    <dgm:pt modelId="{1159313E-F33F-4BC3-AD2C-31F02EC6953D}" type="pres">
      <dgm:prSet presAssocID="{A0872615-3138-43E6-882E-64EF98C9DD20}" presName="compNode" presStyleCnt="0"/>
      <dgm:spPr/>
    </dgm:pt>
    <dgm:pt modelId="{6B52CB7A-5CA5-40C8-AD43-2FA9AC79DD10}" type="pres">
      <dgm:prSet presAssocID="{A0872615-3138-43E6-882E-64EF98C9DD20}" presName="bgRect" presStyleLbl="bgShp" presStyleIdx="2" presStyleCnt="5"/>
      <dgm:spPr/>
    </dgm:pt>
    <dgm:pt modelId="{D7DD2162-FF32-44AA-9B19-4D58E1C503CB}" type="pres">
      <dgm:prSet presAssocID="{A0872615-3138-43E6-882E-64EF98C9DD20}"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Play"/>
        </a:ext>
      </dgm:extLst>
    </dgm:pt>
    <dgm:pt modelId="{5C6536F3-FE80-4D5A-B87F-89D9293C2B6B}" type="pres">
      <dgm:prSet presAssocID="{A0872615-3138-43E6-882E-64EF98C9DD20}" presName="spaceRect" presStyleCnt="0"/>
      <dgm:spPr/>
    </dgm:pt>
    <dgm:pt modelId="{D5421AFF-4294-4C27-A5FD-029FC4959DC2}" type="pres">
      <dgm:prSet presAssocID="{A0872615-3138-43E6-882E-64EF98C9DD20}" presName="parTx" presStyleLbl="revTx" presStyleIdx="4" presStyleCnt="10">
        <dgm:presLayoutVars>
          <dgm:chMax val="0"/>
          <dgm:chPref val="0"/>
        </dgm:presLayoutVars>
      </dgm:prSet>
      <dgm:spPr/>
    </dgm:pt>
    <dgm:pt modelId="{621CCD7A-0ECB-4255-A52C-F6872C377C38}" type="pres">
      <dgm:prSet presAssocID="{A0872615-3138-43E6-882E-64EF98C9DD20}" presName="desTx" presStyleLbl="revTx" presStyleIdx="5" presStyleCnt="10">
        <dgm:presLayoutVars/>
      </dgm:prSet>
      <dgm:spPr/>
    </dgm:pt>
    <dgm:pt modelId="{5A486A53-28AF-4DF6-B3D8-DC5250EB05F1}" type="pres">
      <dgm:prSet presAssocID="{A2AEDAA2-B5A9-4CE0-9F38-1D6D3579457D}" presName="sibTrans" presStyleCnt="0"/>
      <dgm:spPr/>
    </dgm:pt>
    <dgm:pt modelId="{F9A3FCE3-378C-4812-9A9B-91EAB701F6D0}" type="pres">
      <dgm:prSet presAssocID="{D1D2CAA5-E2C3-4D4D-8D28-F1C62CA96E56}" presName="compNode" presStyleCnt="0"/>
      <dgm:spPr/>
    </dgm:pt>
    <dgm:pt modelId="{C6BF2F44-7661-4400-93B6-1F4C24EF72F0}" type="pres">
      <dgm:prSet presAssocID="{D1D2CAA5-E2C3-4D4D-8D28-F1C62CA96E56}" presName="bgRect" presStyleLbl="bgShp" presStyleIdx="3" presStyleCnt="5"/>
      <dgm:spPr/>
    </dgm:pt>
    <dgm:pt modelId="{4E78955F-F5BB-41C0-B1B4-E457367519DF}" type="pres">
      <dgm:prSet presAssocID="{D1D2CAA5-E2C3-4D4D-8D28-F1C62CA96E56}"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Health"/>
        </a:ext>
      </dgm:extLst>
    </dgm:pt>
    <dgm:pt modelId="{1C284FD3-6837-41B6-B5C1-B6464A8FC7A8}" type="pres">
      <dgm:prSet presAssocID="{D1D2CAA5-E2C3-4D4D-8D28-F1C62CA96E56}" presName="spaceRect" presStyleCnt="0"/>
      <dgm:spPr/>
    </dgm:pt>
    <dgm:pt modelId="{962954D4-D601-49D1-AE90-6BDE246E9E4B}" type="pres">
      <dgm:prSet presAssocID="{D1D2CAA5-E2C3-4D4D-8D28-F1C62CA96E56}" presName="parTx" presStyleLbl="revTx" presStyleIdx="6" presStyleCnt="10">
        <dgm:presLayoutVars>
          <dgm:chMax val="0"/>
          <dgm:chPref val="0"/>
        </dgm:presLayoutVars>
      </dgm:prSet>
      <dgm:spPr/>
    </dgm:pt>
    <dgm:pt modelId="{DBF38839-E8FA-4925-8361-5E275421D694}" type="pres">
      <dgm:prSet presAssocID="{D1D2CAA5-E2C3-4D4D-8D28-F1C62CA96E56}" presName="desTx" presStyleLbl="revTx" presStyleIdx="7" presStyleCnt="10">
        <dgm:presLayoutVars/>
      </dgm:prSet>
      <dgm:spPr/>
    </dgm:pt>
    <dgm:pt modelId="{0FF1B987-09B2-4B07-AB9F-EA5746E9B7CE}" type="pres">
      <dgm:prSet presAssocID="{164497B9-63D5-49C5-A4A1-C54EA1D82477}" presName="sibTrans" presStyleCnt="0"/>
      <dgm:spPr/>
    </dgm:pt>
    <dgm:pt modelId="{C9DC6F4C-29F2-4609-8EA9-B566BF4C4DEC}" type="pres">
      <dgm:prSet presAssocID="{30D90930-549D-42FA-9249-929E856E49BF}" presName="compNode" presStyleCnt="0"/>
      <dgm:spPr/>
    </dgm:pt>
    <dgm:pt modelId="{32272900-7CCE-4A99-A726-11ED71FB6A0E}" type="pres">
      <dgm:prSet presAssocID="{30D90930-549D-42FA-9249-929E856E49BF}" presName="bgRect" presStyleLbl="bgShp" presStyleIdx="4" presStyleCnt="5"/>
      <dgm:spPr/>
    </dgm:pt>
    <dgm:pt modelId="{561A50F0-DE57-46DD-AE63-E67D9EDC4BBB}" type="pres">
      <dgm:prSet presAssocID="{30D90930-549D-42FA-9249-929E856E49BF}"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Robot"/>
        </a:ext>
      </dgm:extLst>
    </dgm:pt>
    <dgm:pt modelId="{B571B837-B7C5-463F-8835-5E5F5E6CB7C6}" type="pres">
      <dgm:prSet presAssocID="{30D90930-549D-42FA-9249-929E856E49BF}" presName="spaceRect" presStyleCnt="0"/>
      <dgm:spPr/>
    </dgm:pt>
    <dgm:pt modelId="{6D93E9B4-61C4-4E8D-953D-51249CC29D4C}" type="pres">
      <dgm:prSet presAssocID="{30D90930-549D-42FA-9249-929E856E49BF}" presName="parTx" presStyleLbl="revTx" presStyleIdx="8" presStyleCnt="10">
        <dgm:presLayoutVars>
          <dgm:chMax val="0"/>
          <dgm:chPref val="0"/>
        </dgm:presLayoutVars>
      </dgm:prSet>
      <dgm:spPr/>
    </dgm:pt>
    <dgm:pt modelId="{56F327EB-2C6D-4712-BEAE-399F39E58438}" type="pres">
      <dgm:prSet presAssocID="{30D90930-549D-42FA-9249-929E856E49BF}" presName="desTx" presStyleLbl="revTx" presStyleIdx="9" presStyleCnt="10">
        <dgm:presLayoutVars/>
      </dgm:prSet>
      <dgm:spPr/>
    </dgm:pt>
  </dgm:ptLst>
  <dgm:cxnLst>
    <dgm:cxn modelId="{B1DD6A03-1810-4604-A2A7-C7463548287C}" srcId="{8B6C9D4B-4067-49B1-AFCE-F769B4CAFD5E}" destId="{3610A67F-0CBD-45A7-9362-31A7AF54FF2D}" srcOrd="0" destOrd="0" parTransId="{D56D57F2-5D1E-4023-99C5-6C271F81C8EF}" sibTransId="{E2160E95-1B4A-45AF-9F89-4E43EA8C7150}"/>
    <dgm:cxn modelId="{C68BF80D-3019-9248-BCA9-65720B66ED69}" type="presOf" srcId="{3610A67F-0CBD-45A7-9362-31A7AF54FF2D}" destId="{AE45A177-E87A-47F2-B067-0FFAC2D4B497}" srcOrd="0" destOrd="0" presId="urn:microsoft.com/office/officeart/2018/2/layout/IconVerticalSolidList"/>
    <dgm:cxn modelId="{1ACD500E-EF8E-403D-85E6-E627ABCDB4B8}" srcId="{30D90930-549D-42FA-9249-929E856E49BF}" destId="{A20C3C1B-3684-4613-98E5-8A48D6A52363}" srcOrd="0" destOrd="0" parTransId="{A0D4C7D8-797C-4875-8CF1-3082C4F58D05}" sibTransId="{9C927B6C-AC69-4C76-937A-D4C1F41B17C5}"/>
    <dgm:cxn modelId="{BFF43043-17CD-4F6C-837A-AC55E49D74AF}" srcId="{5228D522-DA73-40F5-B55F-1281D8048C3C}" destId="{D1D2CAA5-E2C3-4D4D-8D28-F1C62CA96E56}" srcOrd="3" destOrd="0" parTransId="{41FADD9F-871E-4C11-A53F-88F9E39D05C5}" sibTransId="{164497B9-63D5-49C5-A4A1-C54EA1D82477}"/>
    <dgm:cxn modelId="{6CEB6C5F-58B8-DB40-9A5F-D02A681DA803}" type="presOf" srcId="{607D4236-DA8A-481F-A3E6-44E48A3EB08B}" destId="{6A62AD86-B15B-4505-94AE-343BAADB85D0}" srcOrd="0" destOrd="0" presId="urn:microsoft.com/office/officeart/2018/2/layout/IconVerticalSolidList"/>
    <dgm:cxn modelId="{D78AA262-166E-4097-84EB-86D611B4222D}" srcId="{A0872615-3138-43E6-882E-64EF98C9DD20}" destId="{3B75D0EC-F23D-4270-AB38-CEF3845771EE}" srcOrd="0" destOrd="0" parTransId="{CD96DC44-FCF2-4EB6-BBA3-653BC129D02D}" sibTransId="{45EF25E0-5FB6-4F43-834F-51FC4AED3BA6}"/>
    <dgm:cxn modelId="{B7F76663-501C-A946-B45B-03E04616537B}" type="presOf" srcId="{D1D2CAA5-E2C3-4D4D-8D28-F1C62CA96E56}" destId="{962954D4-D601-49D1-AE90-6BDE246E9E4B}" srcOrd="0" destOrd="0" presId="urn:microsoft.com/office/officeart/2018/2/layout/IconVerticalSolidList"/>
    <dgm:cxn modelId="{441BD265-A355-B74E-8686-20C156EDBB6F}" type="presOf" srcId="{3B75D0EC-F23D-4270-AB38-CEF3845771EE}" destId="{621CCD7A-0ECB-4255-A52C-F6872C377C38}" srcOrd="0" destOrd="0" presId="urn:microsoft.com/office/officeart/2018/2/layout/IconVerticalSolidList"/>
    <dgm:cxn modelId="{0EB3006F-D6E4-4266-9C8B-F85CABD2B134}" srcId="{D1D2CAA5-E2C3-4D4D-8D28-F1C62CA96E56}" destId="{52DD823F-89DA-4613-90F3-940D2A5A9086}" srcOrd="0" destOrd="0" parTransId="{6552462A-7711-4F8A-8C95-DF21DB2A9690}" sibTransId="{AD299DB2-A368-4808-9046-A9DD289F841F}"/>
    <dgm:cxn modelId="{4EE24475-45E5-4183-8333-E088F2D21198}" srcId="{5228D522-DA73-40F5-B55F-1281D8048C3C}" destId="{607D4236-DA8A-481F-A3E6-44E48A3EB08B}" srcOrd="1" destOrd="0" parTransId="{EF26AC77-E543-4D61-BD8B-7EF60FC3E7C3}" sibTransId="{D56A932B-FE31-4CC8-8DF6-9FB2D53E2099}"/>
    <dgm:cxn modelId="{130B4D7C-7CDE-491E-8960-31D3686FF651}" srcId="{607D4236-DA8A-481F-A3E6-44E48A3EB08B}" destId="{7E459D57-D168-4502-9811-FF4CA23BC845}" srcOrd="0" destOrd="0" parTransId="{ED311978-1FF4-443C-969C-0E8464BF3A93}" sibTransId="{3AADEF67-1FA0-4446-BEA5-A52517C16DB4}"/>
    <dgm:cxn modelId="{FA6CDD7F-7851-492E-8EDB-DACB7BA41590}" srcId="{5228D522-DA73-40F5-B55F-1281D8048C3C}" destId="{A0872615-3138-43E6-882E-64EF98C9DD20}" srcOrd="2" destOrd="0" parTransId="{D7BCE868-9A3B-42F8-9810-33F61A4F481B}" sibTransId="{A2AEDAA2-B5A9-4CE0-9F38-1D6D3579457D}"/>
    <dgm:cxn modelId="{3AA71682-6BA1-4BE5-ADB4-ECB0A6075DE8}" srcId="{5228D522-DA73-40F5-B55F-1281D8048C3C}" destId="{30D90930-549D-42FA-9249-929E856E49BF}" srcOrd="4" destOrd="0" parTransId="{6B3EC90F-A269-4262-A0E4-BB24F1BB8AE3}" sibTransId="{73427A0C-C225-484B-B592-E951D5F951A8}"/>
    <dgm:cxn modelId="{EBD9A392-728C-2248-8566-98C4F3D2A201}" type="presOf" srcId="{A20C3C1B-3684-4613-98E5-8A48D6A52363}" destId="{56F327EB-2C6D-4712-BEAE-399F39E58438}" srcOrd="0" destOrd="0" presId="urn:microsoft.com/office/officeart/2018/2/layout/IconVerticalSolidList"/>
    <dgm:cxn modelId="{C98F7E9B-0D5E-854C-875D-1CF44012E16E}" type="presOf" srcId="{52DD823F-89DA-4613-90F3-940D2A5A9086}" destId="{DBF38839-E8FA-4925-8361-5E275421D694}" srcOrd="0" destOrd="0" presId="urn:microsoft.com/office/officeart/2018/2/layout/IconVerticalSolidList"/>
    <dgm:cxn modelId="{BD0680A9-EA03-C549-9D01-B5D32FC55ED8}" type="presOf" srcId="{5228D522-DA73-40F5-B55F-1281D8048C3C}" destId="{2736E700-E1B5-405C-B0F0-4257B843C304}" srcOrd="0" destOrd="0" presId="urn:microsoft.com/office/officeart/2018/2/layout/IconVerticalSolidList"/>
    <dgm:cxn modelId="{6489C1BC-3D6D-7D48-8C67-CC74E406C85E}" type="presOf" srcId="{8B6C9D4B-4067-49B1-AFCE-F769B4CAFD5E}" destId="{8854B75C-F864-42D2-8533-EEFDF2A35123}" srcOrd="0" destOrd="0" presId="urn:microsoft.com/office/officeart/2018/2/layout/IconVerticalSolidList"/>
    <dgm:cxn modelId="{274937C5-36F6-5448-8155-454CA93B97FB}" type="presOf" srcId="{30D90930-549D-42FA-9249-929E856E49BF}" destId="{6D93E9B4-61C4-4E8D-953D-51249CC29D4C}" srcOrd="0" destOrd="0" presId="urn:microsoft.com/office/officeart/2018/2/layout/IconVerticalSolidList"/>
    <dgm:cxn modelId="{D315CAD6-1025-40B1-AAC1-53D95673850D}" srcId="{5228D522-DA73-40F5-B55F-1281D8048C3C}" destId="{8B6C9D4B-4067-49B1-AFCE-F769B4CAFD5E}" srcOrd="0" destOrd="0" parTransId="{EA4EC213-67AF-4272-994A-B095A8B43BE7}" sibTransId="{922A3CC2-0802-4784-BF25-EF7054257513}"/>
    <dgm:cxn modelId="{12B375DC-67B1-244E-8F5D-E716B08EE64C}" type="presOf" srcId="{7E459D57-D168-4502-9811-FF4CA23BC845}" destId="{B7CBF31E-B5BC-4CC3-BEF6-9F46922A2101}" srcOrd="0" destOrd="0" presId="urn:microsoft.com/office/officeart/2018/2/layout/IconVerticalSolidList"/>
    <dgm:cxn modelId="{9F094CF8-6D73-3548-A505-02DA61B2BBE2}" type="presOf" srcId="{A0872615-3138-43E6-882E-64EF98C9DD20}" destId="{D5421AFF-4294-4C27-A5FD-029FC4959DC2}" srcOrd="0" destOrd="0" presId="urn:microsoft.com/office/officeart/2018/2/layout/IconVerticalSolidList"/>
    <dgm:cxn modelId="{47B1BCAD-4F7A-D046-BDD7-B9C44C70653C}" type="presParOf" srcId="{2736E700-E1B5-405C-B0F0-4257B843C304}" destId="{E817FEF7-C373-42F1-B3AB-1E6C0F7A6D31}" srcOrd="0" destOrd="0" presId="urn:microsoft.com/office/officeart/2018/2/layout/IconVerticalSolidList"/>
    <dgm:cxn modelId="{EADB7796-BAE5-A547-A501-962B35F790F1}" type="presParOf" srcId="{E817FEF7-C373-42F1-B3AB-1E6C0F7A6D31}" destId="{9BCCBF1F-5020-451B-9908-32681A8E7E1F}" srcOrd="0" destOrd="0" presId="urn:microsoft.com/office/officeart/2018/2/layout/IconVerticalSolidList"/>
    <dgm:cxn modelId="{8C82353C-4D16-7B44-8215-D8EBD1728FB9}" type="presParOf" srcId="{E817FEF7-C373-42F1-B3AB-1E6C0F7A6D31}" destId="{0B386CBF-D594-4894-9FF6-0755F71003C6}" srcOrd="1" destOrd="0" presId="urn:microsoft.com/office/officeart/2018/2/layout/IconVerticalSolidList"/>
    <dgm:cxn modelId="{20E36B0A-53D0-EA4B-B4FC-27D6C8FD1EE0}" type="presParOf" srcId="{E817FEF7-C373-42F1-B3AB-1E6C0F7A6D31}" destId="{32196717-9750-4C43-A55A-CBFFF2CEDC75}" srcOrd="2" destOrd="0" presId="urn:microsoft.com/office/officeart/2018/2/layout/IconVerticalSolidList"/>
    <dgm:cxn modelId="{63252B85-82DD-F942-B7EF-CBEFC934B7A8}" type="presParOf" srcId="{E817FEF7-C373-42F1-B3AB-1E6C0F7A6D31}" destId="{8854B75C-F864-42D2-8533-EEFDF2A35123}" srcOrd="3" destOrd="0" presId="urn:microsoft.com/office/officeart/2018/2/layout/IconVerticalSolidList"/>
    <dgm:cxn modelId="{718B79F6-E826-8645-9B68-644B1D417BA1}" type="presParOf" srcId="{E817FEF7-C373-42F1-B3AB-1E6C0F7A6D31}" destId="{AE45A177-E87A-47F2-B067-0FFAC2D4B497}" srcOrd="4" destOrd="0" presId="urn:microsoft.com/office/officeart/2018/2/layout/IconVerticalSolidList"/>
    <dgm:cxn modelId="{5FE1AA7D-8CA6-554D-BF44-B4F607A9263A}" type="presParOf" srcId="{2736E700-E1B5-405C-B0F0-4257B843C304}" destId="{77D82D23-562C-47FD-85DC-E6CC65AABA3C}" srcOrd="1" destOrd="0" presId="urn:microsoft.com/office/officeart/2018/2/layout/IconVerticalSolidList"/>
    <dgm:cxn modelId="{51DBE8C3-9802-F148-8E3E-860C19842115}" type="presParOf" srcId="{2736E700-E1B5-405C-B0F0-4257B843C304}" destId="{30ACF067-655F-4A9F-A7CE-2254890D8619}" srcOrd="2" destOrd="0" presId="urn:microsoft.com/office/officeart/2018/2/layout/IconVerticalSolidList"/>
    <dgm:cxn modelId="{50AE66F0-D395-644C-8BCB-E000B41D115E}" type="presParOf" srcId="{30ACF067-655F-4A9F-A7CE-2254890D8619}" destId="{BF8B4FCD-95DC-4F1D-8746-9D7D045B4B77}" srcOrd="0" destOrd="0" presId="urn:microsoft.com/office/officeart/2018/2/layout/IconVerticalSolidList"/>
    <dgm:cxn modelId="{F6A48916-6FB7-1F46-BE94-63747E37B495}" type="presParOf" srcId="{30ACF067-655F-4A9F-A7CE-2254890D8619}" destId="{7B435BBB-C894-4347-96AF-2148B800C6DA}" srcOrd="1" destOrd="0" presId="urn:microsoft.com/office/officeart/2018/2/layout/IconVerticalSolidList"/>
    <dgm:cxn modelId="{2E402E25-7CB3-5B45-8788-C0FDFF6C55A2}" type="presParOf" srcId="{30ACF067-655F-4A9F-A7CE-2254890D8619}" destId="{04BDA49D-B78B-45A5-A564-A282B2C31E9C}" srcOrd="2" destOrd="0" presId="urn:microsoft.com/office/officeart/2018/2/layout/IconVerticalSolidList"/>
    <dgm:cxn modelId="{BF647EDE-9B70-E644-BFF0-6181AAFF3F67}" type="presParOf" srcId="{30ACF067-655F-4A9F-A7CE-2254890D8619}" destId="{6A62AD86-B15B-4505-94AE-343BAADB85D0}" srcOrd="3" destOrd="0" presId="urn:microsoft.com/office/officeart/2018/2/layout/IconVerticalSolidList"/>
    <dgm:cxn modelId="{BDD4631B-94E9-814E-AE57-8BD25547BA94}" type="presParOf" srcId="{30ACF067-655F-4A9F-A7CE-2254890D8619}" destId="{B7CBF31E-B5BC-4CC3-BEF6-9F46922A2101}" srcOrd="4" destOrd="0" presId="urn:microsoft.com/office/officeart/2018/2/layout/IconVerticalSolidList"/>
    <dgm:cxn modelId="{D95B7B3C-04D3-A44A-AEDF-5580E1A79A9F}" type="presParOf" srcId="{2736E700-E1B5-405C-B0F0-4257B843C304}" destId="{3A31D672-8FAD-42B1-981B-2A608D259700}" srcOrd="3" destOrd="0" presId="urn:microsoft.com/office/officeart/2018/2/layout/IconVerticalSolidList"/>
    <dgm:cxn modelId="{82F05822-0FEB-224A-A0D6-6DE4E24E04BF}" type="presParOf" srcId="{2736E700-E1B5-405C-B0F0-4257B843C304}" destId="{1159313E-F33F-4BC3-AD2C-31F02EC6953D}" srcOrd="4" destOrd="0" presId="urn:microsoft.com/office/officeart/2018/2/layout/IconVerticalSolidList"/>
    <dgm:cxn modelId="{830351FA-93B8-824E-92D4-F278F5D5D887}" type="presParOf" srcId="{1159313E-F33F-4BC3-AD2C-31F02EC6953D}" destId="{6B52CB7A-5CA5-40C8-AD43-2FA9AC79DD10}" srcOrd="0" destOrd="0" presId="urn:microsoft.com/office/officeart/2018/2/layout/IconVerticalSolidList"/>
    <dgm:cxn modelId="{5E5529F7-D869-C141-89A0-9E3E6D4E5941}" type="presParOf" srcId="{1159313E-F33F-4BC3-AD2C-31F02EC6953D}" destId="{D7DD2162-FF32-44AA-9B19-4D58E1C503CB}" srcOrd="1" destOrd="0" presId="urn:microsoft.com/office/officeart/2018/2/layout/IconVerticalSolidList"/>
    <dgm:cxn modelId="{BC41F1B3-97DC-9F47-9C84-9F9281DFA361}" type="presParOf" srcId="{1159313E-F33F-4BC3-AD2C-31F02EC6953D}" destId="{5C6536F3-FE80-4D5A-B87F-89D9293C2B6B}" srcOrd="2" destOrd="0" presId="urn:microsoft.com/office/officeart/2018/2/layout/IconVerticalSolidList"/>
    <dgm:cxn modelId="{831CD4E2-4982-054B-85EF-36BC0C7C1B34}" type="presParOf" srcId="{1159313E-F33F-4BC3-AD2C-31F02EC6953D}" destId="{D5421AFF-4294-4C27-A5FD-029FC4959DC2}" srcOrd="3" destOrd="0" presId="urn:microsoft.com/office/officeart/2018/2/layout/IconVerticalSolidList"/>
    <dgm:cxn modelId="{B2D0ED43-771D-4144-86EA-FA550D9D8DB1}" type="presParOf" srcId="{1159313E-F33F-4BC3-AD2C-31F02EC6953D}" destId="{621CCD7A-0ECB-4255-A52C-F6872C377C38}" srcOrd="4" destOrd="0" presId="urn:microsoft.com/office/officeart/2018/2/layout/IconVerticalSolidList"/>
    <dgm:cxn modelId="{D6B050A1-225B-2E40-BD36-6630D891C6A0}" type="presParOf" srcId="{2736E700-E1B5-405C-B0F0-4257B843C304}" destId="{5A486A53-28AF-4DF6-B3D8-DC5250EB05F1}" srcOrd="5" destOrd="0" presId="urn:microsoft.com/office/officeart/2018/2/layout/IconVerticalSolidList"/>
    <dgm:cxn modelId="{BBE84D22-2DFD-C642-97A9-A8533758F097}" type="presParOf" srcId="{2736E700-E1B5-405C-B0F0-4257B843C304}" destId="{F9A3FCE3-378C-4812-9A9B-91EAB701F6D0}" srcOrd="6" destOrd="0" presId="urn:microsoft.com/office/officeart/2018/2/layout/IconVerticalSolidList"/>
    <dgm:cxn modelId="{F3432482-554E-3C4A-A4C2-0A67E96E1189}" type="presParOf" srcId="{F9A3FCE3-378C-4812-9A9B-91EAB701F6D0}" destId="{C6BF2F44-7661-4400-93B6-1F4C24EF72F0}" srcOrd="0" destOrd="0" presId="urn:microsoft.com/office/officeart/2018/2/layout/IconVerticalSolidList"/>
    <dgm:cxn modelId="{960BAD4C-B96C-6841-B600-0F77FF9D95AB}" type="presParOf" srcId="{F9A3FCE3-378C-4812-9A9B-91EAB701F6D0}" destId="{4E78955F-F5BB-41C0-B1B4-E457367519DF}" srcOrd="1" destOrd="0" presId="urn:microsoft.com/office/officeart/2018/2/layout/IconVerticalSolidList"/>
    <dgm:cxn modelId="{71171316-4FC6-6D4B-B177-08589BAC5A06}" type="presParOf" srcId="{F9A3FCE3-378C-4812-9A9B-91EAB701F6D0}" destId="{1C284FD3-6837-41B6-B5C1-B6464A8FC7A8}" srcOrd="2" destOrd="0" presId="urn:microsoft.com/office/officeart/2018/2/layout/IconVerticalSolidList"/>
    <dgm:cxn modelId="{2E795871-801A-1D44-A79F-0D2AE5A9936C}" type="presParOf" srcId="{F9A3FCE3-378C-4812-9A9B-91EAB701F6D0}" destId="{962954D4-D601-49D1-AE90-6BDE246E9E4B}" srcOrd="3" destOrd="0" presId="urn:microsoft.com/office/officeart/2018/2/layout/IconVerticalSolidList"/>
    <dgm:cxn modelId="{F5449A7C-ADB2-2C4A-8B81-1D980CD3DD99}" type="presParOf" srcId="{F9A3FCE3-378C-4812-9A9B-91EAB701F6D0}" destId="{DBF38839-E8FA-4925-8361-5E275421D694}" srcOrd="4" destOrd="0" presId="urn:microsoft.com/office/officeart/2018/2/layout/IconVerticalSolidList"/>
    <dgm:cxn modelId="{609C7668-3233-E440-ADC2-6C6E4B0AE5E6}" type="presParOf" srcId="{2736E700-E1B5-405C-B0F0-4257B843C304}" destId="{0FF1B987-09B2-4B07-AB9F-EA5746E9B7CE}" srcOrd="7" destOrd="0" presId="urn:microsoft.com/office/officeart/2018/2/layout/IconVerticalSolidList"/>
    <dgm:cxn modelId="{FC0D795E-CD20-E34F-AE34-7D23E55E2B8A}" type="presParOf" srcId="{2736E700-E1B5-405C-B0F0-4257B843C304}" destId="{C9DC6F4C-29F2-4609-8EA9-B566BF4C4DEC}" srcOrd="8" destOrd="0" presId="urn:microsoft.com/office/officeart/2018/2/layout/IconVerticalSolidList"/>
    <dgm:cxn modelId="{D73A2A8B-90FE-2743-A0E6-48F93EFCEE4B}" type="presParOf" srcId="{C9DC6F4C-29F2-4609-8EA9-B566BF4C4DEC}" destId="{32272900-7CCE-4A99-A726-11ED71FB6A0E}" srcOrd="0" destOrd="0" presId="urn:microsoft.com/office/officeart/2018/2/layout/IconVerticalSolidList"/>
    <dgm:cxn modelId="{7F207DC0-A5A1-DC44-9B04-D4B796533A16}" type="presParOf" srcId="{C9DC6F4C-29F2-4609-8EA9-B566BF4C4DEC}" destId="{561A50F0-DE57-46DD-AE63-E67D9EDC4BBB}" srcOrd="1" destOrd="0" presId="urn:microsoft.com/office/officeart/2018/2/layout/IconVerticalSolidList"/>
    <dgm:cxn modelId="{01059489-D07F-1641-8EF9-8E186C8B7CFC}" type="presParOf" srcId="{C9DC6F4C-29F2-4609-8EA9-B566BF4C4DEC}" destId="{B571B837-B7C5-463F-8835-5E5F5E6CB7C6}" srcOrd="2" destOrd="0" presId="urn:microsoft.com/office/officeart/2018/2/layout/IconVerticalSolidList"/>
    <dgm:cxn modelId="{8CF85466-11ED-0440-B475-241459B70040}" type="presParOf" srcId="{C9DC6F4C-29F2-4609-8EA9-B566BF4C4DEC}" destId="{6D93E9B4-61C4-4E8D-953D-51249CC29D4C}" srcOrd="3" destOrd="0" presId="urn:microsoft.com/office/officeart/2018/2/layout/IconVerticalSolidList"/>
    <dgm:cxn modelId="{D4463BAD-7F96-4645-889F-FBCCCA4D39DD}" type="presParOf" srcId="{C9DC6F4C-29F2-4609-8EA9-B566BF4C4DEC}" destId="{56F327EB-2C6D-4712-BEAE-399F39E58438}" srcOrd="4"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D63197C0-C466-42C9-8BD1-B74A184731B2}"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6580490B-4D42-4CDE-8721-CF80350B90E7}">
      <dgm:prSet/>
      <dgm:spPr/>
      <dgm:t>
        <a:bodyPr/>
        <a:lstStyle/>
        <a:p>
          <a:r>
            <a:rPr lang="en-US" b="0" i="0" dirty="0"/>
            <a:t>Cultural resources: </a:t>
          </a:r>
        </a:p>
        <a:p>
          <a:r>
            <a:rPr lang="en-US" b="0" i="0" dirty="0"/>
            <a:t>Funds of Knowledge</a:t>
          </a:r>
          <a:endParaRPr lang="en-US" dirty="0"/>
        </a:p>
      </dgm:t>
    </dgm:pt>
    <dgm:pt modelId="{7DDA5E57-A352-486E-BC64-DB87B5FB6537}" type="parTrans" cxnId="{75EB2626-3B3C-4B92-9BC2-0EA9304BB48F}">
      <dgm:prSet/>
      <dgm:spPr/>
      <dgm:t>
        <a:bodyPr/>
        <a:lstStyle/>
        <a:p>
          <a:endParaRPr lang="en-US"/>
        </a:p>
      </dgm:t>
    </dgm:pt>
    <dgm:pt modelId="{C89C71EF-3054-4082-BDB3-D8FE4D750270}" type="sibTrans" cxnId="{75EB2626-3B3C-4B92-9BC2-0EA9304BB48F}">
      <dgm:prSet/>
      <dgm:spPr/>
      <dgm:t>
        <a:bodyPr/>
        <a:lstStyle/>
        <a:p>
          <a:endParaRPr lang="en-US"/>
        </a:p>
      </dgm:t>
    </dgm:pt>
    <dgm:pt modelId="{E0A58C95-83AE-4EC7-AA45-676C5DE6B1BA}">
      <dgm:prSet custT="1"/>
      <dgm:spPr/>
      <dgm:t>
        <a:bodyPr/>
        <a:lstStyle/>
        <a:p>
          <a:r>
            <a:rPr lang="en-US" sz="2000" b="0" i="0" dirty="0"/>
            <a:t>Cultural pride and resilience: Historical figures, pop culture, poetry, art, music, sports, community leaders</a:t>
          </a:r>
          <a:endParaRPr lang="en-US" sz="2000" dirty="0"/>
        </a:p>
      </dgm:t>
    </dgm:pt>
    <dgm:pt modelId="{C993AC9C-B3A9-4AC9-9C66-66AD30397C19}" type="parTrans" cxnId="{9693EFE6-79C7-451E-A958-45E31395AC54}">
      <dgm:prSet/>
      <dgm:spPr/>
      <dgm:t>
        <a:bodyPr/>
        <a:lstStyle/>
        <a:p>
          <a:endParaRPr lang="en-US"/>
        </a:p>
      </dgm:t>
    </dgm:pt>
    <dgm:pt modelId="{99DEBD75-3714-4EF3-BD20-E266EFEA286E}" type="sibTrans" cxnId="{9693EFE6-79C7-451E-A958-45E31395AC54}">
      <dgm:prSet/>
      <dgm:spPr/>
      <dgm:t>
        <a:bodyPr/>
        <a:lstStyle/>
        <a:p>
          <a:endParaRPr lang="en-US"/>
        </a:p>
      </dgm:t>
    </dgm:pt>
    <dgm:pt modelId="{27EB2AAB-83C0-4B74-8387-AC2A1712F336}">
      <dgm:prSet custT="1"/>
      <dgm:spPr/>
      <dgm:t>
        <a:bodyPr/>
        <a:lstStyle/>
        <a:p>
          <a:r>
            <a:rPr lang="en-US" sz="2000" b="0" i="0" dirty="0"/>
            <a:t>Intergenerational beliefs, customs, values, and traditions: examples &amp; stories</a:t>
          </a:r>
          <a:endParaRPr lang="en-US" sz="2000" dirty="0"/>
        </a:p>
      </dgm:t>
    </dgm:pt>
    <dgm:pt modelId="{2AD07651-73E5-4878-ADE6-BAC32B71F1DA}" type="parTrans" cxnId="{78D8E247-E9F9-4F99-B13D-1891C2635839}">
      <dgm:prSet/>
      <dgm:spPr/>
      <dgm:t>
        <a:bodyPr/>
        <a:lstStyle/>
        <a:p>
          <a:endParaRPr lang="en-US"/>
        </a:p>
      </dgm:t>
    </dgm:pt>
    <dgm:pt modelId="{F004340C-99B3-4311-A1AB-B25BE80A4B09}" type="sibTrans" cxnId="{78D8E247-E9F9-4F99-B13D-1891C2635839}">
      <dgm:prSet/>
      <dgm:spPr/>
      <dgm:t>
        <a:bodyPr/>
        <a:lstStyle/>
        <a:p>
          <a:endParaRPr lang="en-US"/>
        </a:p>
      </dgm:t>
    </dgm:pt>
    <dgm:pt modelId="{51718AF3-BCB0-40C4-8BD3-1F0C3DC9B9EF}">
      <dgm:prSet custT="1"/>
      <dgm:spPr/>
      <dgm:t>
        <a:bodyPr/>
        <a:lstStyle/>
        <a:p>
          <a:r>
            <a:rPr lang="en-US" sz="2000" b="0" i="0" dirty="0"/>
            <a:t>Culturally relevant and socialized aspects of emotional expression</a:t>
          </a:r>
          <a:endParaRPr lang="en-US" sz="2000" dirty="0"/>
        </a:p>
      </dgm:t>
    </dgm:pt>
    <dgm:pt modelId="{DCC8DE6B-6EB2-47A9-B3B1-E2E5651ACD68}" type="parTrans" cxnId="{5C150174-9AA9-400F-9E6E-189F8184CEFA}">
      <dgm:prSet/>
      <dgm:spPr/>
      <dgm:t>
        <a:bodyPr/>
        <a:lstStyle/>
        <a:p>
          <a:endParaRPr lang="en-US"/>
        </a:p>
      </dgm:t>
    </dgm:pt>
    <dgm:pt modelId="{222A16DA-D80C-4BE4-9244-6C96566B9FDC}" type="sibTrans" cxnId="{5C150174-9AA9-400F-9E6E-189F8184CEFA}">
      <dgm:prSet/>
      <dgm:spPr/>
      <dgm:t>
        <a:bodyPr/>
        <a:lstStyle/>
        <a:p>
          <a:endParaRPr lang="en-US"/>
        </a:p>
      </dgm:t>
    </dgm:pt>
    <dgm:pt modelId="{317D3B8E-4FB8-4000-BC65-60586AF079E7}">
      <dgm:prSet/>
      <dgm:spPr/>
      <dgm:t>
        <a:bodyPr/>
        <a:lstStyle/>
        <a:p>
          <a:r>
            <a:rPr lang="en-US" b="0" i="0" dirty="0"/>
            <a:t>Challenges: </a:t>
          </a:r>
        </a:p>
        <a:p>
          <a:r>
            <a:rPr lang="en-US" b="0" i="0" dirty="0"/>
            <a:t>Injustice, exclusion, &amp; oppression</a:t>
          </a:r>
          <a:endParaRPr lang="en-US" dirty="0"/>
        </a:p>
      </dgm:t>
    </dgm:pt>
    <dgm:pt modelId="{9A43661E-9972-4C35-B31E-964E5066E52F}" type="parTrans" cxnId="{40D29827-E16F-4055-AB31-10F74D001F5E}">
      <dgm:prSet/>
      <dgm:spPr/>
      <dgm:t>
        <a:bodyPr/>
        <a:lstStyle/>
        <a:p>
          <a:endParaRPr lang="en-US"/>
        </a:p>
      </dgm:t>
    </dgm:pt>
    <dgm:pt modelId="{08D037B4-224C-4A11-853B-AB2A98716B34}" type="sibTrans" cxnId="{40D29827-E16F-4055-AB31-10F74D001F5E}">
      <dgm:prSet/>
      <dgm:spPr/>
      <dgm:t>
        <a:bodyPr/>
        <a:lstStyle/>
        <a:p>
          <a:endParaRPr lang="en-US"/>
        </a:p>
      </dgm:t>
    </dgm:pt>
    <dgm:pt modelId="{B70B47CC-3101-44D9-9806-CA5792380A05}">
      <dgm:prSet custT="1"/>
      <dgm:spPr/>
      <dgm:t>
        <a:bodyPr/>
        <a:lstStyle/>
        <a:p>
          <a:r>
            <a:rPr lang="en-US" sz="2000" b="0" i="0" dirty="0"/>
            <a:t>Infuse into relevant lessons: e.g., Letting Go of Stress, Anger, Clear Thinking</a:t>
          </a:r>
          <a:endParaRPr lang="en-US" sz="2000" dirty="0"/>
        </a:p>
      </dgm:t>
    </dgm:pt>
    <dgm:pt modelId="{15136271-0963-4787-A606-88DAF5C7C16F}" type="parTrans" cxnId="{FB16735F-FB01-43F7-AF62-40E9E9DAB2B9}">
      <dgm:prSet/>
      <dgm:spPr/>
      <dgm:t>
        <a:bodyPr/>
        <a:lstStyle/>
        <a:p>
          <a:endParaRPr lang="en-US"/>
        </a:p>
      </dgm:t>
    </dgm:pt>
    <dgm:pt modelId="{BFFDC83F-F63F-4AA5-99CB-CDA65803C3A9}" type="sibTrans" cxnId="{FB16735F-FB01-43F7-AF62-40E9E9DAB2B9}">
      <dgm:prSet/>
      <dgm:spPr/>
      <dgm:t>
        <a:bodyPr/>
        <a:lstStyle/>
        <a:p>
          <a:endParaRPr lang="en-US"/>
        </a:p>
      </dgm:t>
    </dgm:pt>
    <dgm:pt modelId="{082C6AE2-3134-4429-B2CA-BDEF82591989}">
      <dgm:prSet custT="1"/>
      <dgm:spPr/>
      <dgm:t>
        <a:bodyPr/>
        <a:lstStyle/>
        <a:p>
          <a:r>
            <a:rPr lang="en-US" sz="2000" b="0" i="0" dirty="0"/>
            <a:t>Culturally relevant and socialized aspects of emotional expression</a:t>
          </a:r>
          <a:endParaRPr lang="en-US" sz="2000" dirty="0"/>
        </a:p>
      </dgm:t>
    </dgm:pt>
    <dgm:pt modelId="{31BB73BB-A624-4131-98DA-1A2D3C34EE58}" type="parTrans" cxnId="{724E65CC-2251-4805-ABE5-50F760F0D8B2}">
      <dgm:prSet/>
      <dgm:spPr/>
      <dgm:t>
        <a:bodyPr/>
        <a:lstStyle/>
        <a:p>
          <a:endParaRPr lang="en-US"/>
        </a:p>
      </dgm:t>
    </dgm:pt>
    <dgm:pt modelId="{CB905EEE-3C19-4E9E-BA17-DD5B33111810}" type="sibTrans" cxnId="{724E65CC-2251-4805-ABE5-50F760F0D8B2}">
      <dgm:prSet/>
      <dgm:spPr/>
      <dgm:t>
        <a:bodyPr/>
        <a:lstStyle/>
        <a:p>
          <a:endParaRPr lang="en-US"/>
        </a:p>
      </dgm:t>
    </dgm:pt>
    <dgm:pt modelId="{1E011C5E-D50A-CF4B-9972-42D8F44A962C}" type="pres">
      <dgm:prSet presAssocID="{D63197C0-C466-42C9-8BD1-B74A184731B2}" presName="linear" presStyleCnt="0">
        <dgm:presLayoutVars>
          <dgm:animLvl val="lvl"/>
          <dgm:resizeHandles val="exact"/>
        </dgm:presLayoutVars>
      </dgm:prSet>
      <dgm:spPr/>
    </dgm:pt>
    <dgm:pt modelId="{3D70B68B-E094-0040-8F15-A166E179FD06}" type="pres">
      <dgm:prSet presAssocID="{6580490B-4D42-4CDE-8721-CF80350B90E7}" presName="parentText" presStyleLbl="node1" presStyleIdx="0" presStyleCnt="2">
        <dgm:presLayoutVars>
          <dgm:chMax val="0"/>
          <dgm:bulletEnabled val="1"/>
        </dgm:presLayoutVars>
      </dgm:prSet>
      <dgm:spPr/>
    </dgm:pt>
    <dgm:pt modelId="{05C21A10-248A-A14C-B2CC-E9E131875440}" type="pres">
      <dgm:prSet presAssocID="{6580490B-4D42-4CDE-8721-CF80350B90E7}" presName="childText" presStyleLbl="revTx" presStyleIdx="0" presStyleCnt="2">
        <dgm:presLayoutVars>
          <dgm:bulletEnabled val="1"/>
        </dgm:presLayoutVars>
      </dgm:prSet>
      <dgm:spPr/>
    </dgm:pt>
    <dgm:pt modelId="{46FA123C-E71F-BC4D-9B9D-5C3C9DAC90CC}" type="pres">
      <dgm:prSet presAssocID="{317D3B8E-4FB8-4000-BC65-60586AF079E7}" presName="parentText" presStyleLbl="node1" presStyleIdx="1" presStyleCnt="2">
        <dgm:presLayoutVars>
          <dgm:chMax val="0"/>
          <dgm:bulletEnabled val="1"/>
        </dgm:presLayoutVars>
      </dgm:prSet>
      <dgm:spPr/>
    </dgm:pt>
    <dgm:pt modelId="{F365C89E-41F4-7944-99C8-8C6734D73527}" type="pres">
      <dgm:prSet presAssocID="{317D3B8E-4FB8-4000-BC65-60586AF079E7}" presName="childText" presStyleLbl="revTx" presStyleIdx="1" presStyleCnt="2">
        <dgm:presLayoutVars>
          <dgm:bulletEnabled val="1"/>
        </dgm:presLayoutVars>
      </dgm:prSet>
      <dgm:spPr/>
    </dgm:pt>
  </dgm:ptLst>
  <dgm:cxnLst>
    <dgm:cxn modelId="{75EB2626-3B3C-4B92-9BC2-0EA9304BB48F}" srcId="{D63197C0-C466-42C9-8BD1-B74A184731B2}" destId="{6580490B-4D42-4CDE-8721-CF80350B90E7}" srcOrd="0" destOrd="0" parTransId="{7DDA5E57-A352-486E-BC64-DB87B5FB6537}" sibTransId="{C89C71EF-3054-4082-BDB3-D8FE4D750270}"/>
    <dgm:cxn modelId="{40D29827-E16F-4055-AB31-10F74D001F5E}" srcId="{D63197C0-C466-42C9-8BD1-B74A184731B2}" destId="{317D3B8E-4FB8-4000-BC65-60586AF079E7}" srcOrd="1" destOrd="0" parTransId="{9A43661E-9972-4C35-B31E-964E5066E52F}" sibTransId="{08D037B4-224C-4A11-853B-AB2A98716B34}"/>
    <dgm:cxn modelId="{78D8E247-E9F9-4F99-B13D-1891C2635839}" srcId="{6580490B-4D42-4CDE-8721-CF80350B90E7}" destId="{27EB2AAB-83C0-4B74-8387-AC2A1712F336}" srcOrd="1" destOrd="0" parTransId="{2AD07651-73E5-4878-ADE6-BAC32B71F1DA}" sibTransId="{F004340C-99B3-4311-A1AB-B25BE80A4B09}"/>
    <dgm:cxn modelId="{D222F24F-B197-FE4E-A116-C979E00D5CC1}" type="presOf" srcId="{E0A58C95-83AE-4EC7-AA45-676C5DE6B1BA}" destId="{05C21A10-248A-A14C-B2CC-E9E131875440}" srcOrd="0" destOrd="0" presId="urn:microsoft.com/office/officeart/2005/8/layout/vList2"/>
    <dgm:cxn modelId="{FB16735F-FB01-43F7-AF62-40E9E9DAB2B9}" srcId="{317D3B8E-4FB8-4000-BC65-60586AF079E7}" destId="{B70B47CC-3101-44D9-9806-CA5792380A05}" srcOrd="0" destOrd="0" parTransId="{15136271-0963-4787-A606-88DAF5C7C16F}" sibTransId="{BFFDC83F-F63F-4AA5-99CB-CDA65803C3A9}"/>
    <dgm:cxn modelId="{5D81376E-4F3A-9342-881F-E5198386BC51}" type="presOf" srcId="{D63197C0-C466-42C9-8BD1-B74A184731B2}" destId="{1E011C5E-D50A-CF4B-9972-42D8F44A962C}" srcOrd="0" destOrd="0" presId="urn:microsoft.com/office/officeart/2005/8/layout/vList2"/>
    <dgm:cxn modelId="{F19ABB70-980D-D940-A3DD-89DD31DDB7C2}" type="presOf" srcId="{317D3B8E-4FB8-4000-BC65-60586AF079E7}" destId="{46FA123C-E71F-BC4D-9B9D-5C3C9DAC90CC}" srcOrd="0" destOrd="0" presId="urn:microsoft.com/office/officeart/2005/8/layout/vList2"/>
    <dgm:cxn modelId="{5C150174-9AA9-400F-9E6E-189F8184CEFA}" srcId="{6580490B-4D42-4CDE-8721-CF80350B90E7}" destId="{51718AF3-BCB0-40C4-8BD3-1F0C3DC9B9EF}" srcOrd="2" destOrd="0" parTransId="{DCC8DE6B-6EB2-47A9-B3B1-E2E5651ACD68}" sibTransId="{222A16DA-D80C-4BE4-9244-6C96566B9FDC}"/>
    <dgm:cxn modelId="{A2119A74-190B-6D49-9140-F69C59FC2BB8}" type="presOf" srcId="{082C6AE2-3134-4429-B2CA-BDEF82591989}" destId="{F365C89E-41F4-7944-99C8-8C6734D73527}" srcOrd="0" destOrd="1" presId="urn:microsoft.com/office/officeart/2005/8/layout/vList2"/>
    <dgm:cxn modelId="{245CFC74-3BD5-DD4C-9861-87EFED3E88EE}" type="presOf" srcId="{B70B47CC-3101-44D9-9806-CA5792380A05}" destId="{F365C89E-41F4-7944-99C8-8C6734D73527}" srcOrd="0" destOrd="0" presId="urn:microsoft.com/office/officeart/2005/8/layout/vList2"/>
    <dgm:cxn modelId="{4C3DBF84-1DBB-3A4D-96D6-C9E57812004A}" type="presOf" srcId="{6580490B-4D42-4CDE-8721-CF80350B90E7}" destId="{3D70B68B-E094-0040-8F15-A166E179FD06}" srcOrd="0" destOrd="0" presId="urn:microsoft.com/office/officeart/2005/8/layout/vList2"/>
    <dgm:cxn modelId="{698F9785-0C2D-C145-B405-526A58F550B2}" type="presOf" srcId="{27EB2AAB-83C0-4B74-8387-AC2A1712F336}" destId="{05C21A10-248A-A14C-B2CC-E9E131875440}" srcOrd="0" destOrd="1" presId="urn:microsoft.com/office/officeart/2005/8/layout/vList2"/>
    <dgm:cxn modelId="{305AD2BE-2538-EB4E-9ED9-6734A8FCF6E4}" type="presOf" srcId="{51718AF3-BCB0-40C4-8BD3-1F0C3DC9B9EF}" destId="{05C21A10-248A-A14C-B2CC-E9E131875440}" srcOrd="0" destOrd="2" presId="urn:microsoft.com/office/officeart/2005/8/layout/vList2"/>
    <dgm:cxn modelId="{724E65CC-2251-4805-ABE5-50F760F0D8B2}" srcId="{317D3B8E-4FB8-4000-BC65-60586AF079E7}" destId="{082C6AE2-3134-4429-B2CA-BDEF82591989}" srcOrd="1" destOrd="0" parTransId="{31BB73BB-A624-4131-98DA-1A2D3C34EE58}" sibTransId="{CB905EEE-3C19-4E9E-BA17-DD5B33111810}"/>
    <dgm:cxn modelId="{9693EFE6-79C7-451E-A958-45E31395AC54}" srcId="{6580490B-4D42-4CDE-8721-CF80350B90E7}" destId="{E0A58C95-83AE-4EC7-AA45-676C5DE6B1BA}" srcOrd="0" destOrd="0" parTransId="{C993AC9C-B3A9-4AC9-9C66-66AD30397C19}" sibTransId="{99DEBD75-3714-4EF3-BD20-E266EFEA286E}"/>
    <dgm:cxn modelId="{A6DD5CDB-AEEC-DA4D-89F5-B5E82A9B1DCF}" type="presParOf" srcId="{1E011C5E-D50A-CF4B-9972-42D8F44A962C}" destId="{3D70B68B-E094-0040-8F15-A166E179FD06}" srcOrd="0" destOrd="0" presId="urn:microsoft.com/office/officeart/2005/8/layout/vList2"/>
    <dgm:cxn modelId="{6972A6E0-FBE7-254D-9F69-E7CC90B738EA}" type="presParOf" srcId="{1E011C5E-D50A-CF4B-9972-42D8F44A962C}" destId="{05C21A10-248A-A14C-B2CC-E9E131875440}" srcOrd="1" destOrd="0" presId="urn:microsoft.com/office/officeart/2005/8/layout/vList2"/>
    <dgm:cxn modelId="{63233E4C-61F7-5346-BC24-2FCA017A1DC3}" type="presParOf" srcId="{1E011C5E-D50A-CF4B-9972-42D8F44A962C}" destId="{46FA123C-E71F-BC4D-9B9D-5C3C9DAC90CC}" srcOrd="2" destOrd="0" presId="urn:microsoft.com/office/officeart/2005/8/layout/vList2"/>
    <dgm:cxn modelId="{E162A096-6DF4-FC4A-94FB-D487750D7887}" type="presParOf" srcId="{1E011C5E-D50A-CF4B-9972-42D8F44A962C}" destId="{F365C89E-41F4-7944-99C8-8C6734D73527}"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737FFBC1-DC01-4301-B404-8D363A660060}" type="doc">
      <dgm:prSet loTypeId="urn:microsoft.com/office/officeart/2016/7/layout/VerticalSolidActionList" loCatId="List" qsTypeId="urn:microsoft.com/office/officeart/2005/8/quickstyle/simple1" qsCatId="simple" csTypeId="urn:microsoft.com/office/officeart/2005/8/colors/colorful5" csCatId="colorful" phldr="1"/>
      <dgm:spPr/>
      <dgm:t>
        <a:bodyPr/>
        <a:lstStyle/>
        <a:p>
          <a:endParaRPr lang="en-US"/>
        </a:p>
      </dgm:t>
    </dgm:pt>
    <dgm:pt modelId="{3BA5440B-A7BB-4960-A27F-659A23DA7D92}">
      <dgm:prSet custT="1"/>
      <dgm:spPr/>
      <dgm:t>
        <a:bodyPr/>
        <a:lstStyle/>
        <a:p>
          <a:r>
            <a:rPr lang="en-US" sz="2000" dirty="0"/>
            <a:t>Review</a:t>
          </a:r>
        </a:p>
      </dgm:t>
    </dgm:pt>
    <dgm:pt modelId="{5CE0D875-F7F5-4A40-A028-27AA2126249C}" type="parTrans" cxnId="{754CA720-5206-4022-BCEE-4BB2176076A7}">
      <dgm:prSet/>
      <dgm:spPr/>
      <dgm:t>
        <a:bodyPr/>
        <a:lstStyle/>
        <a:p>
          <a:endParaRPr lang="en-US"/>
        </a:p>
      </dgm:t>
    </dgm:pt>
    <dgm:pt modelId="{7D149406-14C3-478A-9B97-B57A07A2A8C5}" type="sibTrans" cxnId="{754CA720-5206-4022-BCEE-4BB2176076A7}">
      <dgm:prSet/>
      <dgm:spPr/>
      <dgm:t>
        <a:bodyPr/>
        <a:lstStyle/>
        <a:p>
          <a:endParaRPr lang="en-US"/>
        </a:p>
      </dgm:t>
    </dgm:pt>
    <dgm:pt modelId="{8AFB3842-2826-4452-875B-82737086BB78}">
      <dgm:prSet custT="1"/>
      <dgm:spPr/>
      <dgm:t>
        <a:bodyPr/>
        <a:lstStyle/>
        <a:p>
          <a:r>
            <a:rPr lang="en-US" sz="2000" dirty="0"/>
            <a:t>Review the program materials and identify:</a:t>
          </a:r>
        </a:p>
      </dgm:t>
    </dgm:pt>
    <dgm:pt modelId="{C5E84E6F-B415-4785-AF24-65C85A079170}" type="parTrans" cxnId="{8BBD6205-A81C-4DD6-AABB-3D0FDAB1B40F}">
      <dgm:prSet/>
      <dgm:spPr/>
      <dgm:t>
        <a:bodyPr/>
        <a:lstStyle/>
        <a:p>
          <a:endParaRPr lang="en-US"/>
        </a:p>
      </dgm:t>
    </dgm:pt>
    <dgm:pt modelId="{D9FC06F3-70D3-4BD2-AE37-12F9C3D329EC}" type="sibTrans" cxnId="{8BBD6205-A81C-4DD6-AABB-3D0FDAB1B40F}">
      <dgm:prSet/>
      <dgm:spPr/>
      <dgm:t>
        <a:bodyPr/>
        <a:lstStyle/>
        <a:p>
          <a:endParaRPr lang="en-US"/>
        </a:p>
      </dgm:t>
    </dgm:pt>
    <dgm:pt modelId="{A91B0DC4-D576-4C2D-A8A3-95067440E950}">
      <dgm:prSet custT="1"/>
      <dgm:spPr/>
      <dgm:t>
        <a:bodyPr/>
        <a:lstStyle/>
        <a:p>
          <a:r>
            <a:rPr lang="en-US" sz="2000"/>
            <a:t>The core components &amp; theory</a:t>
          </a:r>
        </a:p>
      </dgm:t>
    </dgm:pt>
    <dgm:pt modelId="{978ABC99-44A5-4AC1-890C-EFA925A1E91A}" type="parTrans" cxnId="{644519B8-A36E-4E10-852B-79C5EAF31F8C}">
      <dgm:prSet/>
      <dgm:spPr/>
      <dgm:t>
        <a:bodyPr/>
        <a:lstStyle/>
        <a:p>
          <a:endParaRPr lang="en-US"/>
        </a:p>
      </dgm:t>
    </dgm:pt>
    <dgm:pt modelId="{3E9099EC-6ACE-4725-9AA1-68954E5E860D}" type="sibTrans" cxnId="{644519B8-A36E-4E10-852B-79C5EAF31F8C}">
      <dgm:prSet/>
      <dgm:spPr/>
      <dgm:t>
        <a:bodyPr/>
        <a:lstStyle/>
        <a:p>
          <a:endParaRPr lang="en-US"/>
        </a:p>
      </dgm:t>
    </dgm:pt>
    <dgm:pt modelId="{0EB2AD59-0CB3-4869-9528-F98216996938}">
      <dgm:prSet custT="1"/>
      <dgm:spPr/>
      <dgm:t>
        <a:bodyPr/>
        <a:lstStyle/>
        <a:p>
          <a:r>
            <a:rPr lang="en-US" sz="2000" dirty="0"/>
            <a:t>Existing recommendations for adaptations</a:t>
          </a:r>
        </a:p>
      </dgm:t>
    </dgm:pt>
    <dgm:pt modelId="{55E3352A-FD8E-4C0F-BD37-5F887F7111FC}" type="parTrans" cxnId="{26532CF9-580C-4D24-AAA0-6532931C0BF9}">
      <dgm:prSet/>
      <dgm:spPr/>
      <dgm:t>
        <a:bodyPr/>
        <a:lstStyle/>
        <a:p>
          <a:endParaRPr lang="en-US"/>
        </a:p>
      </dgm:t>
    </dgm:pt>
    <dgm:pt modelId="{87C9183B-6DD0-4EF9-9572-3DF8169957B8}" type="sibTrans" cxnId="{26532CF9-580C-4D24-AAA0-6532931C0BF9}">
      <dgm:prSet/>
      <dgm:spPr/>
      <dgm:t>
        <a:bodyPr/>
        <a:lstStyle/>
        <a:p>
          <a:endParaRPr lang="en-US"/>
        </a:p>
      </dgm:t>
    </dgm:pt>
    <dgm:pt modelId="{C88AB6D8-8259-4CF6-92CF-09E2149C18BA}">
      <dgm:prSet custT="1"/>
      <dgm:spPr/>
      <dgm:t>
        <a:bodyPr/>
        <a:lstStyle/>
        <a:p>
          <a:r>
            <a:rPr lang="en-US" sz="2000"/>
            <a:t>Plan</a:t>
          </a:r>
        </a:p>
      </dgm:t>
    </dgm:pt>
    <dgm:pt modelId="{A245BFBA-67A6-4C4A-A8D5-28C84466A092}" type="parTrans" cxnId="{6C3939E3-500B-4E7C-A1AD-2E390410A473}">
      <dgm:prSet/>
      <dgm:spPr/>
      <dgm:t>
        <a:bodyPr/>
        <a:lstStyle/>
        <a:p>
          <a:endParaRPr lang="en-US"/>
        </a:p>
      </dgm:t>
    </dgm:pt>
    <dgm:pt modelId="{F391B196-DB08-4B11-8505-BD39E23C2F45}" type="sibTrans" cxnId="{6C3939E3-500B-4E7C-A1AD-2E390410A473}">
      <dgm:prSet/>
      <dgm:spPr/>
      <dgm:t>
        <a:bodyPr/>
        <a:lstStyle/>
        <a:p>
          <a:endParaRPr lang="en-US"/>
        </a:p>
      </dgm:t>
    </dgm:pt>
    <dgm:pt modelId="{93D963F6-33C1-46FF-ADD4-1631E6448427}">
      <dgm:prSet custT="1"/>
      <dgm:spPr/>
      <dgm:t>
        <a:bodyPr/>
        <a:lstStyle/>
        <a:p>
          <a:r>
            <a:rPr lang="en-US" sz="2000" dirty="0"/>
            <a:t>Make an implementation plan along with a plan for measuring fidelity; keep key core components in place</a:t>
          </a:r>
        </a:p>
      </dgm:t>
    </dgm:pt>
    <dgm:pt modelId="{C1F2F2D9-CAF4-464A-A974-2BCE7C94EAFF}" type="parTrans" cxnId="{79096356-7DDA-47D7-8E62-DFEFC5C66070}">
      <dgm:prSet/>
      <dgm:spPr/>
      <dgm:t>
        <a:bodyPr/>
        <a:lstStyle/>
        <a:p>
          <a:endParaRPr lang="en-US"/>
        </a:p>
      </dgm:t>
    </dgm:pt>
    <dgm:pt modelId="{AB8ADCAA-4543-442D-8D6F-99F9C0DFD1A7}" type="sibTrans" cxnId="{79096356-7DDA-47D7-8E62-DFEFC5C66070}">
      <dgm:prSet/>
      <dgm:spPr/>
      <dgm:t>
        <a:bodyPr/>
        <a:lstStyle/>
        <a:p>
          <a:endParaRPr lang="en-US"/>
        </a:p>
      </dgm:t>
    </dgm:pt>
    <dgm:pt modelId="{EAC64745-1194-4D06-B6AB-D3DDE363582B}">
      <dgm:prSet custT="1"/>
      <dgm:spPr/>
      <dgm:t>
        <a:bodyPr/>
        <a:lstStyle/>
        <a:p>
          <a:r>
            <a:rPr lang="en-US" sz="2000" dirty="0"/>
            <a:t>Document</a:t>
          </a:r>
        </a:p>
      </dgm:t>
    </dgm:pt>
    <dgm:pt modelId="{5053C36E-FBCA-4BC9-BA8B-4DAF93287D7D}" type="parTrans" cxnId="{DB20D45D-A9F1-42CC-BF95-59BBBE42CB49}">
      <dgm:prSet/>
      <dgm:spPr/>
      <dgm:t>
        <a:bodyPr/>
        <a:lstStyle/>
        <a:p>
          <a:endParaRPr lang="en-US"/>
        </a:p>
      </dgm:t>
    </dgm:pt>
    <dgm:pt modelId="{3A3B576B-A56F-423B-AE6D-6E76E8AF2931}" type="sibTrans" cxnId="{DB20D45D-A9F1-42CC-BF95-59BBBE42CB49}">
      <dgm:prSet/>
      <dgm:spPr/>
      <dgm:t>
        <a:bodyPr/>
        <a:lstStyle/>
        <a:p>
          <a:endParaRPr lang="en-US"/>
        </a:p>
      </dgm:t>
    </dgm:pt>
    <dgm:pt modelId="{73ED7367-C433-4364-BFAB-48FACFCCF1E2}">
      <dgm:prSet custT="1"/>
      <dgm:spPr/>
      <dgm:t>
        <a:bodyPr/>
        <a:lstStyle/>
        <a:p>
          <a:r>
            <a:rPr lang="en-US" sz="2000" dirty="0"/>
            <a:t>Keep a record of the adaptations that were made</a:t>
          </a:r>
        </a:p>
      </dgm:t>
    </dgm:pt>
    <dgm:pt modelId="{D304E6EB-F6E5-4079-AC0F-5797C4FF2778}" type="parTrans" cxnId="{BA5C789F-F48E-4A4A-9D45-BBA9CD130A26}">
      <dgm:prSet/>
      <dgm:spPr/>
      <dgm:t>
        <a:bodyPr/>
        <a:lstStyle/>
        <a:p>
          <a:endParaRPr lang="en-US"/>
        </a:p>
      </dgm:t>
    </dgm:pt>
    <dgm:pt modelId="{FEB35561-7CBE-448A-83EE-080E4A161B57}" type="sibTrans" cxnId="{BA5C789F-F48E-4A4A-9D45-BBA9CD130A26}">
      <dgm:prSet/>
      <dgm:spPr/>
      <dgm:t>
        <a:bodyPr/>
        <a:lstStyle/>
        <a:p>
          <a:endParaRPr lang="en-US"/>
        </a:p>
      </dgm:t>
    </dgm:pt>
    <dgm:pt modelId="{BD58F810-3556-462D-847B-FC8166CF4941}">
      <dgm:prSet custT="1"/>
      <dgm:spPr/>
      <dgm:t>
        <a:bodyPr/>
        <a:lstStyle/>
        <a:p>
          <a:r>
            <a:rPr lang="en-US" sz="2000"/>
            <a:t>Monitor</a:t>
          </a:r>
        </a:p>
      </dgm:t>
    </dgm:pt>
    <dgm:pt modelId="{7357EEEB-10E9-4C33-855F-10B9CB81DAEF}" type="parTrans" cxnId="{98C7399F-C38D-4AA4-AA99-D753B666DF09}">
      <dgm:prSet/>
      <dgm:spPr/>
      <dgm:t>
        <a:bodyPr/>
        <a:lstStyle/>
        <a:p>
          <a:endParaRPr lang="en-US"/>
        </a:p>
      </dgm:t>
    </dgm:pt>
    <dgm:pt modelId="{80587340-AE61-4BEC-9A10-5001B850A33C}" type="sibTrans" cxnId="{98C7399F-C38D-4AA4-AA99-D753B666DF09}">
      <dgm:prSet/>
      <dgm:spPr/>
      <dgm:t>
        <a:bodyPr/>
        <a:lstStyle/>
        <a:p>
          <a:endParaRPr lang="en-US"/>
        </a:p>
      </dgm:t>
    </dgm:pt>
    <dgm:pt modelId="{316453C7-AB9D-4487-B7B2-CF8436B940B7}">
      <dgm:prSet custT="1"/>
      <dgm:spPr/>
      <dgm:t>
        <a:bodyPr/>
        <a:lstStyle/>
        <a:p>
          <a:r>
            <a:rPr lang="en-US" sz="2000" dirty="0"/>
            <a:t>Monitor your plan formatively &amp; </a:t>
          </a:r>
          <a:r>
            <a:rPr lang="en-US" sz="2000" dirty="0" err="1"/>
            <a:t>summatively</a:t>
          </a:r>
          <a:r>
            <a:rPr lang="en-US" sz="2000" dirty="0"/>
            <a:t>. Get feedback and evaluate the extent to which the adaptations were effective and meaningful (Forman et al., 2013) </a:t>
          </a:r>
        </a:p>
      </dgm:t>
    </dgm:pt>
    <dgm:pt modelId="{2AD14C06-F2D9-481F-A280-2B3C0B59AE1C}" type="parTrans" cxnId="{0EAB9FC4-28E2-4074-91C3-23810C3BFBE0}">
      <dgm:prSet/>
      <dgm:spPr/>
      <dgm:t>
        <a:bodyPr/>
        <a:lstStyle/>
        <a:p>
          <a:endParaRPr lang="en-US"/>
        </a:p>
      </dgm:t>
    </dgm:pt>
    <dgm:pt modelId="{68E9840B-90BB-4B76-8F5A-4F6A728FF881}" type="sibTrans" cxnId="{0EAB9FC4-28E2-4074-91C3-23810C3BFBE0}">
      <dgm:prSet/>
      <dgm:spPr/>
      <dgm:t>
        <a:bodyPr/>
        <a:lstStyle/>
        <a:p>
          <a:endParaRPr lang="en-US"/>
        </a:p>
      </dgm:t>
    </dgm:pt>
    <dgm:pt modelId="{27E47265-C9A3-8541-A0D5-AF2AD5C99BFA}" type="pres">
      <dgm:prSet presAssocID="{737FFBC1-DC01-4301-B404-8D363A660060}" presName="Name0" presStyleCnt="0">
        <dgm:presLayoutVars>
          <dgm:dir/>
          <dgm:animLvl val="lvl"/>
          <dgm:resizeHandles val="exact"/>
        </dgm:presLayoutVars>
      </dgm:prSet>
      <dgm:spPr/>
    </dgm:pt>
    <dgm:pt modelId="{1E27BDDA-685E-6447-AF84-0AE618C667A6}" type="pres">
      <dgm:prSet presAssocID="{3BA5440B-A7BB-4960-A27F-659A23DA7D92}" presName="linNode" presStyleCnt="0"/>
      <dgm:spPr/>
    </dgm:pt>
    <dgm:pt modelId="{89003766-3AF7-654B-B5DC-FB6A44A887C5}" type="pres">
      <dgm:prSet presAssocID="{3BA5440B-A7BB-4960-A27F-659A23DA7D92}" presName="parentText" presStyleLbl="alignNode1" presStyleIdx="0" presStyleCnt="4">
        <dgm:presLayoutVars>
          <dgm:chMax val="1"/>
          <dgm:bulletEnabled/>
        </dgm:presLayoutVars>
      </dgm:prSet>
      <dgm:spPr/>
    </dgm:pt>
    <dgm:pt modelId="{591F7D75-A0E4-3646-90E2-F7D7694A0A22}" type="pres">
      <dgm:prSet presAssocID="{3BA5440B-A7BB-4960-A27F-659A23DA7D92}" presName="descendantText" presStyleLbl="alignAccFollowNode1" presStyleIdx="0" presStyleCnt="4">
        <dgm:presLayoutVars>
          <dgm:bulletEnabled/>
        </dgm:presLayoutVars>
      </dgm:prSet>
      <dgm:spPr/>
    </dgm:pt>
    <dgm:pt modelId="{F2E42D6E-7451-5845-B0A6-11E4430DB599}" type="pres">
      <dgm:prSet presAssocID="{7D149406-14C3-478A-9B97-B57A07A2A8C5}" presName="sp" presStyleCnt="0"/>
      <dgm:spPr/>
    </dgm:pt>
    <dgm:pt modelId="{BB3424C2-E743-8D46-9188-CF3ED84C95EF}" type="pres">
      <dgm:prSet presAssocID="{C88AB6D8-8259-4CF6-92CF-09E2149C18BA}" presName="linNode" presStyleCnt="0"/>
      <dgm:spPr/>
    </dgm:pt>
    <dgm:pt modelId="{E6035112-C55E-4E4D-963A-1E4DDF79EBC1}" type="pres">
      <dgm:prSet presAssocID="{C88AB6D8-8259-4CF6-92CF-09E2149C18BA}" presName="parentText" presStyleLbl="alignNode1" presStyleIdx="1" presStyleCnt="4">
        <dgm:presLayoutVars>
          <dgm:chMax val="1"/>
          <dgm:bulletEnabled/>
        </dgm:presLayoutVars>
      </dgm:prSet>
      <dgm:spPr/>
    </dgm:pt>
    <dgm:pt modelId="{4374CFF6-FBA9-1042-9833-976DE63DEEF9}" type="pres">
      <dgm:prSet presAssocID="{C88AB6D8-8259-4CF6-92CF-09E2149C18BA}" presName="descendantText" presStyleLbl="alignAccFollowNode1" presStyleIdx="1" presStyleCnt="4">
        <dgm:presLayoutVars>
          <dgm:bulletEnabled/>
        </dgm:presLayoutVars>
      </dgm:prSet>
      <dgm:spPr/>
    </dgm:pt>
    <dgm:pt modelId="{93FFCD8F-6EBA-C94A-8E61-8F0F88087024}" type="pres">
      <dgm:prSet presAssocID="{F391B196-DB08-4B11-8505-BD39E23C2F45}" presName="sp" presStyleCnt="0"/>
      <dgm:spPr/>
    </dgm:pt>
    <dgm:pt modelId="{9B635BEE-6456-B140-A9B0-CA38CCF8212F}" type="pres">
      <dgm:prSet presAssocID="{EAC64745-1194-4D06-B6AB-D3DDE363582B}" presName="linNode" presStyleCnt="0"/>
      <dgm:spPr/>
    </dgm:pt>
    <dgm:pt modelId="{73582342-2EE4-A643-B58D-2FB83147DF04}" type="pres">
      <dgm:prSet presAssocID="{EAC64745-1194-4D06-B6AB-D3DDE363582B}" presName="parentText" presStyleLbl="alignNode1" presStyleIdx="2" presStyleCnt="4">
        <dgm:presLayoutVars>
          <dgm:chMax val="1"/>
          <dgm:bulletEnabled/>
        </dgm:presLayoutVars>
      </dgm:prSet>
      <dgm:spPr/>
    </dgm:pt>
    <dgm:pt modelId="{18A854F2-5519-E149-B80A-75AFC6B3ECFA}" type="pres">
      <dgm:prSet presAssocID="{EAC64745-1194-4D06-B6AB-D3DDE363582B}" presName="descendantText" presStyleLbl="alignAccFollowNode1" presStyleIdx="2" presStyleCnt="4">
        <dgm:presLayoutVars>
          <dgm:bulletEnabled/>
        </dgm:presLayoutVars>
      </dgm:prSet>
      <dgm:spPr/>
    </dgm:pt>
    <dgm:pt modelId="{3C85A0FC-E9D1-D54A-91DB-CA7A1A873D7B}" type="pres">
      <dgm:prSet presAssocID="{3A3B576B-A56F-423B-AE6D-6E76E8AF2931}" presName="sp" presStyleCnt="0"/>
      <dgm:spPr/>
    </dgm:pt>
    <dgm:pt modelId="{CA6D3539-DDA2-6947-BF33-56B696D5E376}" type="pres">
      <dgm:prSet presAssocID="{BD58F810-3556-462D-847B-FC8166CF4941}" presName="linNode" presStyleCnt="0"/>
      <dgm:spPr/>
    </dgm:pt>
    <dgm:pt modelId="{8A24E99F-B02B-A949-8B72-DACA712A57EA}" type="pres">
      <dgm:prSet presAssocID="{BD58F810-3556-462D-847B-FC8166CF4941}" presName="parentText" presStyleLbl="alignNode1" presStyleIdx="3" presStyleCnt="4">
        <dgm:presLayoutVars>
          <dgm:chMax val="1"/>
          <dgm:bulletEnabled/>
        </dgm:presLayoutVars>
      </dgm:prSet>
      <dgm:spPr/>
    </dgm:pt>
    <dgm:pt modelId="{288F69BD-8E12-374D-9F73-12E76B0CB2EC}" type="pres">
      <dgm:prSet presAssocID="{BD58F810-3556-462D-847B-FC8166CF4941}" presName="descendantText" presStyleLbl="alignAccFollowNode1" presStyleIdx="3" presStyleCnt="4">
        <dgm:presLayoutVars>
          <dgm:bulletEnabled/>
        </dgm:presLayoutVars>
      </dgm:prSet>
      <dgm:spPr/>
    </dgm:pt>
  </dgm:ptLst>
  <dgm:cxnLst>
    <dgm:cxn modelId="{8BBD6205-A81C-4DD6-AABB-3D0FDAB1B40F}" srcId="{3BA5440B-A7BB-4960-A27F-659A23DA7D92}" destId="{8AFB3842-2826-4452-875B-82737086BB78}" srcOrd="0" destOrd="0" parTransId="{C5E84E6F-B415-4785-AF24-65C85A079170}" sibTransId="{D9FC06F3-70D3-4BD2-AE37-12F9C3D329EC}"/>
    <dgm:cxn modelId="{754CA720-5206-4022-BCEE-4BB2176076A7}" srcId="{737FFBC1-DC01-4301-B404-8D363A660060}" destId="{3BA5440B-A7BB-4960-A27F-659A23DA7D92}" srcOrd="0" destOrd="0" parTransId="{5CE0D875-F7F5-4A40-A028-27AA2126249C}" sibTransId="{7D149406-14C3-478A-9B97-B57A07A2A8C5}"/>
    <dgm:cxn modelId="{75320422-7DD6-C046-9704-95E5DCDB367B}" type="presOf" srcId="{A91B0DC4-D576-4C2D-A8A3-95067440E950}" destId="{591F7D75-A0E4-3646-90E2-F7D7694A0A22}" srcOrd="0" destOrd="1" presId="urn:microsoft.com/office/officeart/2016/7/layout/VerticalSolidActionList"/>
    <dgm:cxn modelId="{AFA7F743-32E6-F141-A5AB-00CE865A0A88}" type="presOf" srcId="{73ED7367-C433-4364-BFAB-48FACFCCF1E2}" destId="{18A854F2-5519-E149-B80A-75AFC6B3ECFA}" srcOrd="0" destOrd="0" presId="urn:microsoft.com/office/officeart/2016/7/layout/VerticalSolidActionList"/>
    <dgm:cxn modelId="{79096356-7DDA-47D7-8E62-DFEFC5C66070}" srcId="{C88AB6D8-8259-4CF6-92CF-09E2149C18BA}" destId="{93D963F6-33C1-46FF-ADD4-1631E6448427}" srcOrd="0" destOrd="0" parTransId="{C1F2F2D9-CAF4-464A-A974-2BCE7C94EAFF}" sibTransId="{AB8ADCAA-4543-442D-8D6F-99F9C0DFD1A7}"/>
    <dgm:cxn modelId="{DB20D45D-A9F1-42CC-BF95-59BBBE42CB49}" srcId="{737FFBC1-DC01-4301-B404-8D363A660060}" destId="{EAC64745-1194-4D06-B6AB-D3DDE363582B}" srcOrd="2" destOrd="0" parTransId="{5053C36E-FBCA-4BC9-BA8B-4DAF93287D7D}" sibTransId="{3A3B576B-A56F-423B-AE6D-6E76E8AF2931}"/>
    <dgm:cxn modelId="{B5F54D75-CF18-4949-A645-8B4197C9E50E}" type="presOf" srcId="{3BA5440B-A7BB-4960-A27F-659A23DA7D92}" destId="{89003766-3AF7-654B-B5DC-FB6A44A887C5}" srcOrd="0" destOrd="0" presId="urn:microsoft.com/office/officeart/2016/7/layout/VerticalSolidActionList"/>
    <dgm:cxn modelId="{65537676-D12E-3147-8E1E-20B7CDCFB056}" type="presOf" srcId="{8AFB3842-2826-4452-875B-82737086BB78}" destId="{591F7D75-A0E4-3646-90E2-F7D7694A0A22}" srcOrd="0" destOrd="0" presId="urn:microsoft.com/office/officeart/2016/7/layout/VerticalSolidActionList"/>
    <dgm:cxn modelId="{E9816886-0E8F-7D4E-A471-73A651998665}" type="presOf" srcId="{316453C7-AB9D-4487-B7B2-CF8436B940B7}" destId="{288F69BD-8E12-374D-9F73-12E76B0CB2EC}" srcOrd="0" destOrd="0" presId="urn:microsoft.com/office/officeart/2016/7/layout/VerticalSolidActionList"/>
    <dgm:cxn modelId="{15694898-8CFC-4946-92C2-FB2C3ED68A2F}" type="presOf" srcId="{BD58F810-3556-462D-847B-FC8166CF4941}" destId="{8A24E99F-B02B-A949-8B72-DACA712A57EA}" srcOrd="0" destOrd="0" presId="urn:microsoft.com/office/officeart/2016/7/layout/VerticalSolidActionList"/>
    <dgm:cxn modelId="{6258AE9A-1271-484E-ADDD-8C7F72A4F356}" type="presOf" srcId="{0EB2AD59-0CB3-4869-9528-F98216996938}" destId="{591F7D75-A0E4-3646-90E2-F7D7694A0A22}" srcOrd="0" destOrd="2" presId="urn:microsoft.com/office/officeart/2016/7/layout/VerticalSolidActionList"/>
    <dgm:cxn modelId="{98C7399F-C38D-4AA4-AA99-D753B666DF09}" srcId="{737FFBC1-DC01-4301-B404-8D363A660060}" destId="{BD58F810-3556-462D-847B-FC8166CF4941}" srcOrd="3" destOrd="0" parTransId="{7357EEEB-10E9-4C33-855F-10B9CB81DAEF}" sibTransId="{80587340-AE61-4BEC-9A10-5001B850A33C}"/>
    <dgm:cxn modelId="{BA5C789F-F48E-4A4A-9D45-BBA9CD130A26}" srcId="{EAC64745-1194-4D06-B6AB-D3DDE363582B}" destId="{73ED7367-C433-4364-BFAB-48FACFCCF1E2}" srcOrd="0" destOrd="0" parTransId="{D304E6EB-F6E5-4079-AC0F-5797C4FF2778}" sibTransId="{FEB35561-7CBE-448A-83EE-080E4A161B57}"/>
    <dgm:cxn modelId="{08E423A2-4259-3D40-A853-09EEE68B1F5A}" type="presOf" srcId="{EAC64745-1194-4D06-B6AB-D3DDE363582B}" destId="{73582342-2EE4-A643-B58D-2FB83147DF04}" srcOrd="0" destOrd="0" presId="urn:microsoft.com/office/officeart/2016/7/layout/VerticalSolidActionList"/>
    <dgm:cxn modelId="{644519B8-A36E-4E10-852B-79C5EAF31F8C}" srcId="{8AFB3842-2826-4452-875B-82737086BB78}" destId="{A91B0DC4-D576-4C2D-A8A3-95067440E950}" srcOrd="0" destOrd="0" parTransId="{978ABC99-44A5-4AC1-890C-EFA925A1E91A}" sibTransId="{3E9099EC-6ACE-4725-9AA1-68954E5E860D}"/>
    <dgm:cxn modelId="{0EAB9FC4-28E2-4074-91C3-23810C3BFBE0}" srcId="{BD58F810-3556-462D-847B-FC8166CF4941}" destId="{316453C7-AB9D-4487-B7B2-CF8436B940B7}" srcOrd="0" destOrd="0" parTransId="{2AD14C06-F2D9-481F-A280-2B3C0B59AE1C}" sibTransId="{68E9840B-90BB-4B76-8F5A-4F6A728FF881}"/>
    <dgm:cxn modelId="{6C3939E3-500B-4E7C-A1AD-2E390410A473}" srcId="{737FFBC1-DC01-4301-B404-8D363A660060}" destId="{C88AB6D8-8259-4CF6-92CF-09E2149C18BA}" srcOrd="1" destOrd="0" parTransId="{A245BFBA-67A6-4C4A-A8D5-28C84466A092}" sibTransId="{F391B196-DB08-4B11-8505-BD39E23C2F45}"/>
    <dgm:cxn modelId="{8CA85FEE-198D-FE49-B37B-613EC726D0AE}" type="presOf" srcId="{93D963F6-33C1-46FF-ADD4-1631E6448427}" destId="{4374CFF6-FBA9-1042-9833-976DE63DEEF9}" srcOrd="0" destOrd="0" presId="urn:microsoft.com/office/officeart/2016/7/layout/VerticalSolidActionList"/>
    <dgm:cxn modelId="{94DD37F0-2A11-5445-BF96-88474A72D6CE}" type="presOf" srcId="{737FFBC1-DC01-4301-B404-8D363A660060}" destId="{27E47265-C9A3-8541-A0D5-AF2AD5C99BFA}" srcOrd="0" destOrd="0" presId="urn:microsoft.com/office/officeart/2016/7/layout/VerticalSolidActionList"/>
    <dgm:cxn modelId="{26532CF9-580C-4D24-AAA0-6532931C0BF9}" srcId="{8AFB3842-2826-4452-875B-82737086BB78}" destId="{0EB2AD59-0CB3-4869-9528-F98216996938}" srcOrd="1" destOrd="0" parTransId="{55E3352A-FD8E-4C0F-BD37-5F887F7111FC}" sibTransId="{87C9183B-6DD0-4EF9-9572-3DF8169957B8}"/>
    <dgm:cxn modelId="{D69AC1FD-8CE8-054F-BF9C-7A969B8504E8}" type="presOf" srcId="{C88AB6D8-8259-4CF6-92CF-09E2149C18BA}" destId="{E6035112-C55E-4E4D-963A-1E4DDF79EBC1}" srcOrd="0" destOrd="0" presId="urn:microsoft.com/office/officeart/2016/7/layout/VerticalSolidActionList"/>
    <dgm:cxn modelId="{672BE829-C438-9E4E-B79F-F5359ADFF5D3}" type="presParOf" srcId="{27E47265-C9A3-8541-A0D5-AF2AD5C99BFA}" destId="{1E27BDDA-685E-6447-AF84-0AE618C667A6}" srcOrd="0" destOrd="0" presId="urn:microsoft.com/office/officeart/2016/7/layout/VerticalSolidActionList"/>
    <dgm:cxn modelId="{C0FAE4C7-FAD5-2149-B7F2-545046AC3CB4}" type="presParOf" srcId="{1E27BDDA-685E-6447-AF84-0AE618C667A6}" destId="{89003766-3AF7-654B-B5DC-FB6A44A887C5}" srcOrd="0" destOrd="0" presId="urn:microsoft.com/office/officeart/2016/7/layout/VerticalSolidActionList"/>
    <dgm:cxn modelId="{6FC15071-01E4-C344-AF54-45A59CDE16CB}" type="presParOf" srcId="{1E27BDDA-685E-6447-AF84-0AE618C667A6}" destId="{591F7D75-A0E4-3646-90E2-F7D7694A0A22}" srcOrd="1" destOrd="0" presId="urn:microsoft.com/office/officeart/2016/7/layout/VerticalSolidActionList"/>
    <dgm:cxn modelId="{CD3D1E7D-04D5-2C43-A27D-A3CFA3C5C86A}" type="presParOf" srcId="{27E47265-C9A3-8541-A0D5-AF2AD5C99BFA}" destId="{F2E42D6E-7451-5845-B0A6-11E4430DB599}" srcOrd="1" destOrd="0" presId="urn:microsoft.com/office/officeart/2016/7/layout/VerticalSolidActionList"/>
    <dgm:cxn modelId="{67ABF7F8-997F-CA49-9ACD-8ADEB7FE00FB}" type="presParOf" srcId="{27E47265-C9A3-8541-A0D5-AF2AD5C99BFA}" destId="{BB3424C2-E743-8D46-9188-CF3ED84C95EF}" srcOrd="2" destOrd="0" presId="urn:microsoft.com/office/officeart/2016/7/layout/VerticalSolidActionList"/>
    <dgm:cxn modelId="{3DABD3E8-D266-3240-8B77-7CA8A191F711}" type="presParOf" srcId="{BB3424C2-E743-8D46-9188-CF3ED84C95EF}" destId="{E6035112-C55E-4E4D-963A-1E4DDF79EBC1}" srcOrd="0" destOrd="0" presId="urn:microsoft.com/office/officeart/2016/7/layout/VerticalSolidActionList"/>
    <dgm:cxn modelId="{91E3FC6B-072C-3441-8B08-06AAAF630138}" type="presParOf" srcId="{BB3424C2-E743-8D46-9188-CF3ED84C95EF}" destId="{4374CFF6-FBA9-1042-9833-976DE63DEEF9}" srcOrd="1" destOrd="0" presId="urn:microsoft.com/office/officeart/2016/7/layout/VerticalSolidActionList"/>
    <dgm:cxn modelId="{8ECED717-8AE9-F446-994D-ED3A3396E61B}" type="presParOf" srcId="{27E47265-C9A3-8541-A0D5-AF2AD5C99BFA}" destId="{93FFCD8F-6EBA-C94A-8E61-8F0F88087024}" srcOrd="3" destOrd="0" presId="urn:microsoft.com/office/officeart/2016/7/layout/VerticalSolidActionList"/>
    <dgm:cxn modelId="{C407B374-442E-7F42-B25B-D66DD6825BC3}" type="presParOf" srcId="{27E47265-C9A3-8541-A0D5-AF2AD5C99BFA}" destId="{9B635BEE-6456-B140-A9B0-CA38CCF8212F}" srcOrd="4" destOrd="0" presId="urn:microsoft.com/office/officeart/2016/7/layout/VerticalSolidActionList"/>
    <dgm:cxn modelId="{E6110549-6AF9-7F48-8747-4E8403F03024}" type="presParOf" srcId="{9B635BEE-6456-B140-A9B0-CA38CCF8212F}" destId="{73582342-2EE4-A643-B58D-2FB83147DF04}" srcOrd="0" destOrd="0" presId="urn:microsoft.com/office/officeart/2016/7/layout/VerticalSolidActionList"/>
    <dgm:cxn modelId="{ABA25345-9007-6A4D-BF91-0A2F07DC212C}" type="presParOf" srcId="{9B635BEE-6456-B140-A9B0-CA38CCF8212F}" destId="{18A854F2-5519-E149-B80A-75AFC6B3ECFA}" srcOrd="1" destOrd="0" presId="urn:microsoft.com/office/officeart/2016/7/layout/VerticalSolidActionList"/>
    <dgm:cxn modelId="{FF6555A4-BE92-404B-B41D-23D104AB072D}" type="presParOf" srcId="{27E47265-C9A3-8541-A0D5-AF2AD5C99BFA}" destId="{3C85A0FC-E9D1-D54A-91DB-CA7A1A873D7B}" srcOrd="5" destOrd="0" presId="urn:microsoft.com/office/officeart/2016/7/layout/VerticalSolidActionList"/>
    <dgm:cxn modelId="{5BBBF269-0306-F546-ADF4-DB79C4A01F83}" type="presParOf" srcId="{27E47265-C9A3-8541-A0D5-AF2AD5C99BFA}" destId="{CA6D3539-DDA2-6947-BF33-56B696D5E376}" srcOrd="6" destOrd="0" presId="urn:microsoft.com/office/officeart/2016/7/layout/VerticalSolidActionList"/>
    <dgm:cxn modelId="{AD9E31A5-85DA-884B-AB69-FCE85530BC0E}" type="presParOf" srcId="{CA6D3539-DDA2-6947-BF33-56B696D5E376}" destId="{8A24E99F-B02B-A949-8B72-DACA712A57EA}" srcOrd="0" destOrd="0" presId="urn:microsoft.com/office/officeart/2016/7/layout/VerticalSolidActionList"/>
    <dgm:cxn modelId="{4D1F11E6-0A68-004A-B7E7-0622E2934566}" type="presParOf" srcId="{CA6D3539-DDA2-6947-BF33-56B696D5E376}" destId="{288F69BD-8E12-374D-9F73-12E76B0CB2EC}" srcOrd="1" destOrd="0" presId="urn:microsoft.com/office/officeart/2016/7/layout/VerticalSolidAction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7CB7B2-6EA1-47D8-911A-14629BAF6344}"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F628F5E4-BF8B-4E76-B45F-0549872BDBA8}">
      <dgm:prSet/>
      <dgm:spPr/>
      <dgm:t>
        <a:bodyPr/>
        <a:lstStyle/>
        <a:p>
          <a:r>
            <a:rPr lang="en-US"/>
            <a:t>Dismissive (</a:t>
          </a:r>
          <a:r>
            <a:rPr lang="en-US" i="1"/>
            <a:t>It’s not stupid. This is important.</a:t>
          </a:r>
          <a:r>
            <a:rPr lang="en-US"/>
            <a:t>) Or, ignores completely.</a:t>
          </a:r>
        </a:p>
      </dgm:t>
    </dgm:pt>
    <dgm:pt modelId="{4BEDCC56-E654-42DE-979A-C2AD3284CECE}" type="parTrans" cxnId="{91402DAA-84C7-447D-8A39-97914FB0AA3F}">
      <dgm:prSet/>
      <dgm:spPr/>
      <dgm:t>
        <a:bodyPr/>
        <a:lstStyle/>
        <a:p>
          <a:endParaRPr lang="en-US"/>
        </a:p>
      </dgm:t>
    </dgm:pt>
    <dgm:pt modelId="{241BF333-F8E2-4CA8-BB2A-43BE393DFB51}" type="sibTrans" cxnId="{91402DAA-84C7-447D-8A39-97914FB0AA3F}">
      <dgm:prSet/>
      <dgm:spPr/>
      <dgm:t>
        <a:bodyPr/>
        <a:lstStyle/>
        <a:p>
          <a:endParaRPr lang="en-US"/>
        </a:p>
      </dgm:t>
    </dgm:pt>
    <dgm:pt modelId="{564C399F-70F6-49FA-9597-A1EF58D58576}">
      <dgm:prSet/>
      <dgm:spPr/>
      <dgm:t>
        <a:bodyPr/>
        <a:lstStyle/>
        <a:p>
          <a:r>
            <a:rPr lang="en-US"/>
            <a:t>Disapproving (</a:t>
          </a:r>
          <a:r>
            <a:rPr lang="en-US" i="1"/>
            <a:t>We don’t talk to our classmates like that. It shows you are a bad friend.</a:t>
          </a:r>
          <a:r>
            <a:rPr lang="en-US"/>
            <a:t>)</a:t>
          </a:r>
        </a:p>
      </dgm:t>
    </dgm:pt>
    <dgm:pt modelId="{6CFC778A-0700-4D22-AE70-2EF821007BBC}" type="parTrans" cxnId="{F50BE2EF-6F04-463C-99A4-34734489D994}">
      <dgm:prSet/>
      <dgm:spPr/>
      <dgm:t>
        <a:bodyPr/>
        <a:lstStyle/>
        <a:p>
          <a:endParaRPr lang="en-US"/>
        </a:p>
      </dgm:t>
    </dgm:pt>
    <dgm:pt modelId="{B68EC4A4-E74F-4963-B7CB-B72372EC56AF}" type="sibTrans" cxnId="{F50BE2EF-6F04-463C-99A4-34734489D994}">
      <dgm:prSet/>
      <dgm:spPr/>
      <dgm:t>
        <a:bodyPr/>
        <a:lstStyle/>
        <a:p>
          <a:endParaRPr lang="en-US"/>
        </a:p>
      </dgm:t>
    </dgm:pt>
    <dgm:pt modelId="{73B7F82D-18AB-40DA-9880-201B7C05D009}">
      <dgm:prSet/>
      <dgm:spPr/>
      <dgm:t>
        <a:bodyPr/>
        <a:lstStyle/>
        <a:p>
          <a:r>
            <a:rPr lang="en-US"/>
            <a:t>Laissez faire (</a:t>
          </a:r>
          <a:r>
            <a:rPr lang="en-US" i="1"/>
            <a:t>Let’s talk about why you feel stupid </a:t>
          </a:r>
          <a:r>
            <a:rPr lang="en-US"/>
            <a:t>[interfering with classroom instruction for the next 15 minutes[). </a:t>
          </a:r>
        </a:p>
      </dgm:t>
    </dgm:pt>
    <dgm:pt modelId="{F2E7E545-0B72-455D-8509-D9A8BC35F897}" type="parTrans" cxnId="{9F56D0D6-CFE3-4BD2-98B2-0C56BC26C8A0}">
      <dgm:prSet/>
      <dgm:spPr/>
      <dgm:t>
        <a:bodyPr/>
        <a:lstStyle/>
        <a:p>
          <a:endParaRPr lang="en-US"/>
        </a:p>
      </dgm:t>
    </dgm:pt>
    <dgm:pt modelId="{9B0D856D-DB2D-4E81-A5EC-37961596FC25}" type="sibTrans" cxnId="{9F56D0D6-CFE3-4BD2-98B2-0C56BC26C8A0}">
      <dgm:prSet/>
      <dgm:spPr/>
      <dgm:t>
        <a:bodyPr/>
        <a:lstStyle/>
        <a:p>
          <a:endParaRPr lang="en-US"/>
        </a:p>
      </dgm:t>
    </dgm:pt>
    <dgm:pt modelId="{769EFB47-471C-4897-9FF5-D67BCC771D98}">
      <dgm:prSet/>
      <dgm:spPr/>
      <dgm:t>
        <a:bodyPr/>
        <a:lstStyle/>
        <a:p>
          <a:r>
            <a:rPr lang="en-US"/>
            <a:t>Emotion coaching style (</a:t>
          </a:r>
          <a:r>
            <a:rPr lang="en-US" i="1"/>
            <a:t>You have been in a really tough spot. I want to hear more about this. I’m going to check in with you in a bit.</a:t>
          </a:r>
          <a:r>
            <a:rPr lang="en-US"/>
            <a:t>) </a:t>
          </a:r>
        </a:p>
      </dgm:t>
    </dgm:pt>
    <dgm:pt modelId="{B8E049A1-65C4-454D-B712-6BA3602F1BE8}" type="parTrans" cxnId="{83CAF8E5-BBC6-405C-BA45-73B7F969FCB0}">
      <dgm:prSet/>
      <dgm:spPr/>
      <dgm:t>
        <a:bodyPr/>
        <a:lstStyle/>
        <a:p>
          <a:endParaRPr lang="en-US"/>
        </a:p>
      </dgm:t>
    </dgm:pt>
    <dgm:pt modelId="{578BC114-B3D4-410C-8C36-E7DD2FD66E69}" type="sibTrans" cxnId="{83CAF8E5-BBC6-405C-BA45-73B7F969FCB0}">
      <dgm:prSet/>
      <dgm:spPr/>
      <dgm:t>
        <a:bodyPr/>
        <a:lstStyle/>
        <a:p>
          <a:endParaRPr lang="en-US"/>
        </a:p>
      </dgm:t>
    </dgm:pt>
    <dgm:pt modelId="{4E6A918A-D09A-4B8A-8B6D-DD8D12250920}">
      <dgm:prSet/>
      <dgm:spPr/>
      <dgm:t>
        <a:bodyPr/>
        <a:lstStyle/>
        <a:p>
          <a:r>
            <a:rPr lang="en-US"/>
            <a:t>Reference: Gottman (1997). </a:t>
          </a:r>
        </a:p>
      </dgm:t>
    </dgm:pt>
    <dgm:pt modelId="{259BE1B4-D6CF-4410-8647-B2CBDF3E382A}" type="parTrans" cxnId="{42327A52-816E-46D7-A591-44B114C282BE}">
      <dgm:prSet/>
      <dgm:spPr/>
      <dgm:t>
        <a:bodyPr/>
        <a:lstStyle/>
        <a:p>
          <a:endParaRPr lang="en-US"/>
        </a:p>
      </dgm:t>
    </dgm:pt>
    <dgm:pt modelId="{719BAFDD-C909-42AD-8F65-B73FB6D8B6D6}" type="sibTrans" cxnId="{42327A52-816E-46D7-A591-44B114C282BE}">
      <dgm:prSet/>
      <dgm:spPr/>
      <dgm:t>
        <a:bodyPr/>
        <a:lstStyle/>
        <a:p>
          <a:endParaRPr lang="en-US"/>
        </a:p>
      </dgm:t>
    </dgm:pt>
    <dgm:pt modelId="{49D98153-6857-FE47-8314-B5F7BA542765}" type="pres">
      <dgm:prSet presAssocID="{8E7CB7B2-6EA1-47D8-911A-14629BAF6344}" presName="linear" presStyleCnt="0">
        <dgm:presLayoutVars>
          <dgm:animLvl val="lvl"/>
          <dgm:resizeHandles val="exact"/>
        </dgm:presLayoutVars>
      </dgm:prSet>
      <dgm:spPr/>
    </dgm:pt>
    <dgm:pt modelId="{AE70AC71-8B42-BA4D-A1BC-1D4699675D2C}" type="pres">
      <dgm:prSet presAssocID="{F628F5E4-BF8B-4E76-B45F-0549872BDBA8}" presName="parentText" presStyleLbl="node1" presStyleIdx="0" presStyleCnt="4">
        <dgm:presLayoutVars>
          <dgm:chMax val="0"/>
          <dgm:bulletEnabled val="1"/>
        </dgm:presLayoutVars>
      </dgm:prSet>
      <dgm:spPr/>
    </dgm:pt>
    <dgm:pt modelId="{B2167FE7-36D9-1F46-8C67-553E504D0C95}" type="pres">
      <dgm:prSet presAssocID="{241BF333-F8E2-4CA8-BB2A-43BE393DFB51}" presName="spacer" presStyleCnt="0"/>
      <dgm:spPr/>
    </dgm:pt>
    <dgm:pt modelId="{F6927EBC-6F3A-D04A-92F2-DF7BB0E8D8B1}" type="pres">
      <dgm:prSet presAssocID="{564C399F-70F6-49FA-9597-A1EF58D58576}" presName="parentText" presStyleLbl="node1" presStyleIdx="1" presStyleCnt="4">
        <dgm:presLayoutVars>
          <dgm:chMax val="0"/>
          <dgm:bulletEnabled val="1"/>
        </dgm:presLayoutVars>
      </dgm:prSet>
      <dgm:spPr/>
    </dgm:pt>
    <dgm:pt modelId="{8B694944-7A36-834A-BB58-4266C5CACD6C}" type="pres">
      <dgm:prSet presAssocID="{B68EC4A4-E74F-4963-B7CB-B72372EC56AF}" presName="spacer" presStyleCnt="0"/>
      <dgm:spPr/>
    </dgm:pt>
    <dgm:pt modelId="{42C7C9D3-829B-A241-AC02-0692B4AFB383}" type="pres">
      <dgm:prSet presAssocID="{73B7F82D-18AB-40DA-9880-201B7C05D009}" presName="parentText" presStyleLbl="node1" presStyleIdx="2" presStyleCnt="4">
        <dgm:presLayoutVars>
          <dgm:chMax val="0"/>
          <dgm:bulletEnabled val="1"/>
        </dgm:presLayoutVars>
      </dgm:prSet>
      <dgm:spPr/>
    </dgm:pt>
    <dgm:pt modelId="{202434BD-1F02-9A45-8631-AAB8CE351AEE}" type="pres">
      <dgm:prSet presAssocID="{9B0D856D-DB2D-4E81-A5EC-37961596FC25}" presName="spacer" presStyleCnt="0"/>
      <dgm:spPr/>
    </dgm:pt>
    <dgm:pt modelId="{EEA6E336-0922-5A48-A82F-0D9D42BECA34}" type="pres">
      <dgm:prSet presAssocID="{769EFB47-471C-4897-9FF5-D67BCC771D98}" presName="parentText" presStyleLbl="node1" presStyleIdx="3" presStyleCnt="4">
        <dgm:presLayoutVars>
          <dgm:chMax val="0"/>
          <dgm:bulletEnabled val="1"/>
        </dgm:presLayoutVars>
      </dgm:prSet>
      <dgm:spPr/>
    </dgm:pt>
    <dgm:pt modelId="{FB668397-B39F-0F43-9345-54F79F5B7E67}" type="pres">
      <dgm:prSet presAssocID="{769EFB47-471C-4897-9FF5-D67BCC771D98}" presName="childText" presStyleLbl="revTx" presStyleIdx="0" presStyleCnt="1">
        <dgm:presLayoutVars>
          <dgm:bulletEnabled val="1"/>
        </dgm:presLayoutVars>
      </dgm:prSet>
      <dgm:spPr/>
    </dgm:pt>
  </dgm:ptLst>
  <dgm:cxnLst>
    <dgm:cxn modelId="{2B63BB04-A65A-7E42-9BE8-AA992F63BCE7}" type="presOf" srcId="{4E6A918A-D09A-4B8A-8B6D-DD8D12250920}" destId="{FB668397-B39F-0F43-9345-54F79F5B7E67}" srcOrd="0" destOrd="0" presId="urn:microsoft.com/office/officeart/2005/8/layout/vList2"/>
    <dgm:cxn modelId="{C3DD411A-6EDE-0F4D-80D9-F947A7B92860}" type="presOf" srcId="{8E7CB7B2-6EA1-47D8-911A-14629BAF6344}" destId="{49D98153-6857-FE47-8314-B5F7BA542765}" srcOrd="0" destOrd="0" presId="urn:microsoft.com/office/officeart/2005/8/layout/vList2"/>
    <dgm:cxn modelId="{42327A52-816E-46D7-A591-44B114C282BE}" srcId="{769EFB47-471C-4897-9FF5-D67BCC771D98}" destId="{4E6A918A-D09A-4B8A-8B6D-DD8D12250920}" srcOrd="0" destOrd="0" parTransId="{259BE1B4-D6CF-4410-8647-B2CBDF3E382A}" sibTransId="{719BAFDD-C909-42AD-8F65-B73FB6D8B6D6}"/>
    <dgm:cxn modelId="{CA904581-6E38-5C42-9786-68073FCE7B6F}" type="presOf" srcId="{F628F5E4-BF8B-4E76-B45F-0549872BDBA8}" destId="{AE70AC71-8B42-BA4D-A1BC-1D4699675D2C}" srcOrd="0" destOrd="0" presId="urn:microsoft.com/office/officeart/2005/8/layout/vList2"/>
    <dgm:cxn modelId="{91402DAA-84C7-447D-8A39-97914FB0AA3F}" srcId="{8E7CB7B2-6EA1-47D8-911A-14629BAF6344}" destId="{F628F5E4-BF8B-4E76-B45F-0549872BDBA8}" srcOrd="0" destOrd="0" parTransId="{4BEDCC56-E654-42DE-979A-C2AD3284CECE}" sibTransId="{241BF333-F8E2-4CA8-BB2A-43BE393DFB51}"/>
    <dgm:cxn modelId="{37B21ECB-4EFF-C546-A1EB-F92DCEC34945}" type="presOf" srcId="{769EFB47-471C-4897-9FF5-D67BCC771D98}" destId="{EEA6E336-0922-5A48-A82F-0D9D42BECA34}" srcOrd="0" destOrd="0" presId="urn:microsoft.com/office/officeart/2005/8/layout/vList2"/>
    <dgm:cxn modelId="{9F56D0D6-CFE3-4BD2-98B2-0C56BC26C8A0}" srcId="{8E7CB7B2-6EA1-47D8-911A-14629BAF6344}" destId="{73B7F82D-18AB-40DA-9880-201B7C05D009}" srcOrd="2" destOrd="0" parTransId="{F2E7E545-0B72-455D-8509-D9A8BC35F897}" sibTransId="{9B0D856D-DB2D-4E81-A5EC-37961596FC25}"/>
    <dgm:cxn modelId="{078365D7-43F6-3645-A390-3BD88B9599D8}" type="presOf" srcId="{564C399F-70F6-49FA-9597-A1EF58D58576}" destId="{F6927EBC-6F3A-D04A-92F2-DF7BB0E8D8B1}" srcOrd="0" destOrd="0" presId="urn:microsoft.com/office/officeart/2005/8/layout/vList2"/>
    <dgm:cxn modelId="{83CAF8E5-BBC6-405C-BA45-73B7F969FCB0}" srcId="{8E7CB7B2-6EA1-47D8-911A-14629BAF6344}" destId="{769EFB47-471C-4897-9FF5-D67BCC771D98}" srcOrd="3" destOrd="0" parTransId="{B8E049A1-65C4-454D-B712-6BA3602F1BE8}" sibTransId="{578BC114-B3D4-410C-8C36-E7DD2FD66E69}"/>
    <dgm:cxn modelId="{F50BE2EF-6F04-463C-99A4-34734489D994}" srcId="{8E7CB7B2-6EA1-47D8-911A-14629BAF6344}" destId="{564C399F-70F6-49FA-9597-A1EF58D58576}" srcOrd="1" destOrd="0" parTransId="{6CFC778A-0700-4D22-AE70-2EF821007BBC}" sibTransId="{B68EC4A4-E74F-4963-B7CB-B72372EC56AF}"/>
    <dgm:cxn modelId="{640545F4-B716-1F46-B702-E8D0F5A23B99}" type="presOf" srcId="{73B7F82D-18AB-40DA-9880-201B7C05D009}" destId="{42C7C9D3-829B-A241-AC02-0692B4AFB383}" srcOrd="0" destOrd="0" presId="urn:microsoft.com/office/officeart/2005/8/layout/vList2"/>
    <dgm:cxn modelId="{98C71872-9C94-8A46-A154-F1871EAE769C}" type="presParOf" srcId="{49D98153-6857-FE47-8314-B5F7BA542765}" destId="{AE70AC71-8B42-BA4D-A1BC-1D4699675D2C}" srcOrd="0" destOrd="0" presId="urn:microsoft.com/office/officeart/2005/8/layout/vList2"/>
    <dgm:cxn modelId="{51816EFE-1745-1A40-929C-20C3E5DA100B}" type="presParOf" srcId="{49D98153-6857-FE47-8314-B5F7BA542765}" destId="{B2167FE7-36D9-1F46-8C67-553E504D0C95}" srcOrd="1" destOrd="0" presId="urn:microsoft.com/office/officeart/2005/8/layout/vList2"/>
    <dgm:cxn modelId="{8C57478B-3ACA-364A-B054-C4D23EA3697F}" type="presParOf" srcId="{49D98153-6857-FE47-8314-B5F7BA542765}" destId="{F6927EBC-6F3A-D04A-92F2-DF7BB0E8D8B1}" srcOrd="2" destOrd="0" presId="urn:microsoft.com/office/officeart/2005/8/layout/vList2"/>
    <dgm:cxn modelId="{F7D64653-3B1D-E542-BFEE-D73FCDD978C6}" type="presParOf" srcId="{49D98153-6857-FE47-8314-B5F7BA542765}" destId="{8B694944-7A36-834A-BB58-4266C5CACD6C}" srcOrd="3" destOrd="0" presId="urn:microsoft.com/office/officeart/2005/8/layout/vList2"/>
    <dgm:cxn modelId="{5B6CCF7F-A587-2D43-BA1A-0B52E685F324}" type="presParOf" srcId="{49D98153-6857-FE47-8314-B5F7BA542765}" destId="{42C7C9D3-829B-A241-AC02-0692B4AFB383}" srcOrd="4" destOrd="0" presId="urn:microsoft.com/office/officeart/2005/8/layout/vList2"/>
    <dgm:cxn modelId="{60C8A573-8964-834E-BDB6-552D5F0944DB}" type="presParOf" srcId="{49D98153-6857-FE47-8314-B5F7BA542765}" destId="{202434BD-1F02-9A45-8631-AAB8CE351AEE}" srcOrd="5" destOrd="0" presId="urn:microsoft.com/office/officeart/2005/8/layout/vList2"/>
    <dgm:cxn modelId="{7E2AEBE6-9FDF-3743-B39C-660D5DE44D87}" type="presParOf" srcId="{49D98153-6857-FE47-8314-B5F7BA542765}" destId="{EEA6E336-0922-5A48-A82F-0D9D42BECA34}" srcOrd="6" destOrd="0" presId="urn:microsoft.com/office/officeart/2005/8/layout/vList2"/>
    <dgm:cxn modelId="{25EC4F13-A905-9940-B0EC-8FD9658E88A9}" type="presParOf" srcId="{49D98153-6857-FE47-8314-B5F7BA542765}" destId="{FB668397-B39F-0F43-9345-54F79F5B7E67}" srcOrd="7"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98DFB31F-253E-4E78-85EA-E7D75629CFF1}" type="doc">
      <dgm:prSet loTypeId="urn:microsoft.com/office/officeart/2005/8/layout/process1" loCatId="process" qsTypeId="urn:microsoft.com/office/officeart/2005/8/quickstyle/simple1" qsCatId="simple" csTypeId="urn:microsoft.com/office/officeart/2005/8/colors/colorful5" csCatId="colorful" phldr="1"/>
      <dgm:spPr/>
      <dgm:t>
        <a:bodyPr/>
        <a:lstStyle/>
        <a:p>
          <a:endParaRPr lang="en-US"/>
        </a:p>
      </dgm:t>
    </dgm:pt>
    <dgm:pt modelId="{3D3709FA-77BD-4DF2-BCC3-1290B63F25CA}">
      <dgm:prSet/>
      <dgm:spPr/>
      <dgm:t>
        <a:bodyPr/>
        <a:lstStyle/>
        <a:p>
          <a:r>
            <a:rPr lang="en-US" dirty="0"/>
            <a:t>Warm greeting: Greet, Check-in, and invite announcements or celebrations</a:t>
          </a:r>
        </a:p>
      </dgm:t>
    </dgm:pt>
    <dgm:pt modelId="{E9FE3383-FD42-45B9-B83F-596A55E260B3}" type="parTrans" cxnId="{96FC7C1F-D111-410B-8433-AC4404D2EDA9}">
      <dgm:prSet/>
      <dgm:spPr/>
      <dgm:t>
        <a:bodyPr/>
        <a:lstStyle/>
        <a:p>
          <a:endParaRPr lang="en-US"/>
        </a:p>
      </dgm:t>
    </dgm:pt>
    <dgm:pt modelId="{10F43DAA-A806-4B23-944C-44045B5CE321}" type="sibTrans" cxnId="{96FC7C1F-D111-410B-8433-AC4404D2EDA9}">
      <dgm:prSet/>
      <dgm:spPr/>
      <dgm:t>
        <a:bodyPr/>
        <a:lstStyle/>
        <a:p>
          <a:endParaRPr lang="en-US"/>
        </a:p>
      </dgm:t>
    </dgm:pt>
    <dgm:pt modelId="{3C13DE02-F776-410C-8D24-9BD5B7351E4A}">
      <dgm:prSet/>
      <dgm:spPr/>
      <dgm:t>
        <a:bodyPr/>
        <a:lstStyle/>
        <a:p>
          <a:r>
            <a:rPr lang="en-US" dirty="0"/>
            <a:t>Middle: mindfulness practices, music, or movement to center and refresh the class.</a:t>
          </a:r>
        </a:p>
      </dgm:t>
    </dgm:pt>
    <dgm:pt modelId="{0528ADC1-B4C7-47A5-AA97-14DD28AFCEA3}" type="parTrans" cxnId="{10690C59-97AA-483A-8D93-B81BF5F944BF}">
      <dgm:prSet/>
      <dgm:spPr/>
      <dgm:t>
        <a:bodyPr/>
        <a:lstStyle/>
        <a:p>
          <a:endParaRPr lang="en-US"/>
        </a:p>
      </dgm:t>
    </dgm:pt>
    <dgm:pt modelId="{11C01F5A-C87E-43BA-A659-70AEEA635D55}" type="sibTrans" cxnId="{10690C59-97AA-483A-8D93-B81BF5F944BF}">
      <dgm:prSet/>
      <dgm:spPr/>
      <dgm:t>
        <a:bodyPr/>
        <a:lstStyle/>
        <a:p>
          <a:endParaRPr lang="en-US"/>
        </a:p>
      </dgm:t>
    </dgm:pt>
    <dgm:pt modelId="{1558502B-F8CC-4DCD-977B-62D490B7EF44}">
      <dgm:prSet/>
      <dgm:spPr/>
      <dgm:t>
        <a:bodyPr/>
        <a:lstStyle/>
        <a:p>
          <a:r>
            <a:rPr lang="en-US" dirty="0"/>
            <a:t>Optimistic end: Take time for students to share appreciations with one another at the end of class, for anything big or small, related to the class or not. </a:t>
          </a:r>
        </a:p>
      </dgm:t>
    </dgm:pt>
    <dgm:pt modelId="{7B6829FE-9881-4B80-957D-D1B3629275CB}" type="parTrans" cxnId="{6E3FCB8C-C130-404D-861C-17BF383399B3}">
      <dgm:prSet/>
      <dgm:spPr/>
      <dgm:t>
        <a:bodyPr/>
        <a:lstStyle/>
        <a:p>
          <a:endParaRPr lang="en-US"/>
        </a:p>
      </dgm:t>
    </dgm:pt>
    <dgm:pt modelId="{CDC848EB-CF40-4272-AFCD-D75FEE756D36}" type="sibTrans" cxnId="{6E3FCB8C-C130-404D-861C-17BF383399B3}">
      <dgm:prSet/>
      <dgm:spPr/>
      <dgm:t>
        <a:bodyPr/>
        <a:lstStyle/>
        <a:p>
          <a:endParaRPr lang="en-US"/>
        </a:p>
      </dgm:t>
    </dgm:pt>
    <dgm:pt modelId="{504A07EF-65E5-F04D-9287-CB84C2AB1403}" type="pres">
      <dgm:prSet presAssocID="{98DFB31F-253E-4E78-85EA-E7D75629CFF1}" presName="Name0" presStyleCnt="0">
        <dgm:presLayoutVars>
          <dgm:dir/>
          <dgm:resizeHandles val="exact"/>
        </dgm:presLayoutVars>
      </dgm:prSet>
      <dgm:spPr/>
    </dgm:pt>
    <dgm:pt modelId="{7CB6F55F-FA47-5C43-9057-ABF18E85F321}" type="pres">
      <dgm:prSet presAssocID="{3D3709FA-77BD-4DF2-BCC3-1290B63F25CA}" presName="node" presStyleLbl="node1" presStyleIdx="0" presStyleCnt="3">
        <dgm:presLayoutVars>
          <dgm:bulletEnabled val="1"/>
        </dgm:presLayoutVars>
      </dgm:prSet>
      <dgm:spPr/>
    </dgm:pt>
    <dgm:pt modelId="{0B8FD07C-275E-5F49-90FA-140B6DED6DA3}" type="pres">
      <dgm:prSet presAssocID="{10F43DAA-A806-4B23-944C-44045B5CE321}" presName="sibTrans" presStyleLbl="sibTrans2D1" presStyleIdx="0" presStyleCnt="2"/>
      <dgm:spPr/>
    </dgm:pt>
    <dgm:pt modelId="{EF8EA99B-7251-5D41-9B26-C92AF90B3ADA}" type="pres">
      <dgm:prSet presAssocID="{10F43DAA-A806-4B23-944C-44045B5CE321}" presName="connectorText" presStyleLbl="sibTrans2D1" presStyleIdx="0" presStyleCnt="2"/>
      <dgm:spPr/>
    </dgm:pt>
    <dgm:pt modelId="{9F7E2455-5483-5C48-8699-7B580A0C19A2}" type="pres">
      <dgm:prSet presAssocID="{3C13DE02-F776-410C-8D24-9BD5B7351E4A}" presName="node" presStyleLbl="node1" presStyleIdx="1" presStyleCnt="3">
        <dgm:presLayoutVars>
          <dgm:bulletEnabled val="1"/>
        </dgm:presLayoutVars>
      </dgm:prSet>
      <dgm:spPr/>
    </dgm:pt>
    <dgm:pt modelId="{A9E0BCF3-D236-1A43-8350-F1C96C760C5D}" type="pres">
      <dgm:prSet presAssocID="{11C01F5A-C87E-43BA-A659-70AEEA635D55}" presName="sibTrans" presStyleLbl="sibTrans2D1" presStyleIdx="1" presStyleCnt="2"/>
      <dgm:spPr/>
    </dgm:pt>
    <dgm:pt modelId="{7B88FB23-05A6-F74F-9040-40506E0B79C4}" type="pres">
      <dgm:prSet presAssocID="{11C01F5A-C87E-43BA-A659-70AEEA635D55}" presName="connectorText" presStyleLbl="sibTrans2D1" presStyleIdx="1" presStyleCnt="2"/>
      <dgm:spPr/>
    </dgm:pt>
    <dgm:pt modelId="{FB96B0EB-34F5-DF4F-8940-9CBBEFB75AC2}" type="pres">
      <dgm:prSet presAssocID="{1558502B-F8CC-4DCD-977B-62D490B7EF44}" presName="node" presStyleLbl="node1" presStyleIdx="2" presStyleCnt="3">
        <dgm:presLayoutVars>
          <dgm:bulletEnabled val="1"/>
        </dgm:presLayoutVars>
      </dgm:prSet>
      <dgm:spPr/>
    </dgm:pt>
  </dgm:ptLst>
  <dgm:cxnLst>
    <dgm:cxn modelId="{CDFD8512-81E5-6F4E-A14F-14695CE754EC}" type="presOf" srcId="{10F43DAA-A806-4B23-944C-44045B5CE321}" destId="{EF8EA99B-7251-5D41-9B26-C92AF90B3ADA}" srcOrd="1" destOrd="0" presId="urn:microsoft.com/office/officeart/2005/8/layout/process1"/>
    <dgm:cxn modelId="{96FC7C1F-D111-410B-8433-AC4404D2EDA9}" srcId="{98DFB31F-253E-4E78-85EA-E7D75629CFF1}" destId="{3D3709FA-77BD-4DF2-BCC3-1290B63F25CA}" srcOrd="0" destOrd="0" parTransId="{E9FE3383-FD42-45B9-B83F-596A55E260B3}" sibTransId="{10F43DAA-A806-4B23-944C-44045B5CE321}"/>
    <dgm:cxn modelId="{78CFC42C-7097-494C-91CB-C392CA8B0BBB}" type="presOf" srcId="{3D3709FA-77BD-4DF2-BCC3-1290B63F25CA}" destId="{7CB6F55F-FA47-5C43-9057-ABF18E85F321}" srcOrd="0" destOrd="0" presId="urn:microsoft.com/office/officeart/2005/8/layout/process1"/>
    <dgm:cxn modelId="{A7CF352E-B9F1-FB42-B8B3-7908CCE8F456}" type="presOf" srcId="{10F43DAA-A806-4B23-944C-44045B5CE321}" destId="{0B8FD07C-275E-5F49-90FA-140B6DED6DA3}" srcOrd="0" destOrd="0" presId="urn:microsoft.com/office/officeart/2005/8/layout/process1"/>
    <dgm:cxn modelId="{8249B43C-E3D6-F346-9299-B16FBEB30255}" type="presOf" srcId="{98DFB31F-253E-4E78-85EA-E7D75629CFF1}" destId="{504A07EF-65E5-F04D-9287-CB84C2AB1403}" srcOrd="0" destOrd="0" presId="urn:microsoft.com/office/officeart/2005/8/layout/process1"/>
    <dgm:cxn modelId="{97F8563E-699B-7241-8CF9-482FD444CDE1}" type="presOf" srcId="{11C01F5A-C87E-43BA-A659-70AEEA635D55}" destId="{7B88FB23-05A6-F74F-9040-40506E0B79C4}" srcOrd="1" destOrd="0" presId="urn:microsoft.com/office/officeart/2005/8/layout/process1"/>
    <dgm:cxn modelId="{10690C59-97AA-483A-8D93-B81BF5F944BF}" srcId="{98DFB31F-253E-4E78-85EA-E7D75629CFF1}" destId="{3C13DE02-F776-410C-8D24-9BD5B7351E4A}" srcOrd="1" destOrd="0" parTransId="{0528ADC1-B4C7-47A5-AA97-14DD28AFCEA3}" sibTransId="{11C01F5A-C87E-43BA-A659-70AEEA635D55}"/>
    <dgm:cxn modelId="{33018681-5BC6-694F-ADBE-96C12A1B1251}" type="presOf" srcId="{1558502B-F8CC-4DCD-977B-62D490B7EF44}" destId="{FB96B0EB-34F5-DF4F-8940-9CBBEFB75AC2}" srcOrd="0" destOrd="0" presId="urn:microsoft.com/office/officeart/2005/8/layout/process1"/>
    <dgm:cxn modelId="{6E3FCB8C-C130-404D-861C-17BF383399B3}" srcId="{98DFB31F-253E-4E78-85EA-E7D75629CFF1}" destId="{1558502B-F8CC-4DCD-977B-62D490B7EF44}" srcOrd="2" destOrd="0" parTransId="{7B6829FE-9881-4B80-957D-D1B3629275CB}" sibTransId="{CDC848EB-CF40-4272-AFCD-D75FEE756D36}"/>
    <dgm:cxn modelId="{B4CB81A4-3D1F-AC4F-BB9B-ED5379699E33}" type="presOf" srcId="{11C01F5A-C87E-43BA-A659-70AEEA635D55}" destId="{A9E0BCF3-D236-1A43-8350-F1C96C760C5D}" srcOrd="0" destOrd="0" presId="urn:microsoft.com/office/officeart/2005/8/layout/process1"/>
    <dgm:cxn modelId="{81BE1CD9-9649-A947-8CDC-541B9C08C0AE}" type="presOf" srcId="{3C13DE02-F776-410C-8D24-9BD5B7351E4A}" destId="{9F7E2455-5483-5C48-8699-7B580A0C19A2}" srcOrd="0" destOrd="0" presId="urn:microsoft.com/office/officeart/2005/8/layout/process1"/>
    <dgm:cxn modelId="{CBA6A38F-BCF6-9846-9788-B5C4A929FCE5}" type="presParOf" srcId="{504A07EF-65E5-F04D-9287-CB84C2AB1403}" destId="{7CB6F55F-FA47-5C43-9057-ABF18E85F321}" srcOrd="0" destOrd="0" presId="urn:microsoft.com/office/officeart/2005/8/layout/process1"/>
    <dgm:cxn modelId="{015D38F3-DD91-E944-9B3E-F63A1F633363}" type="presParOf" srcId="{504A07EF-65E5-F04D-9287-CB84C2AB1403}" destId="{0B8FD07C-275E-5F49-90FA-140B6DED6DA3}" srcOrd="1" destOrd="0" presId="urn:microsoft.com/office/officeart/2005/8/layout/process1"/>
    <dgm:cxn modelId="{9CDA6DB2-0D1C-C540-943B-4EA5EA814768}" type="presParOf" srcId="{0B8FD07C-275E-5F49-90FA-140B6DED6DA3}" destId="{EF8EA99B-7251-5D41-9B26-C92AF90B3ADA}" srcOrd="0" destOrd="0" presId="urn:microsoft.com/office/officeart/2005/8/layout/process1"/>
    <dgm:cxn modelId="{A92E3DF7-E956-454E-B117-70142949C9BE}" type="presParOf" srcId="{504A07EF-65E5-F04D-9287-CB84C2AB1403}" destId="{9F7E2455-5483-5C48-8699-7B580A0C19A2}" srcOrd="2" destOrd="0" presId="urn:microsoft.com/office/officeart/2005/8/layout/process1"/>
    <dgm:cxn modelId="{0BA15F7B-5B94-0940-8DC0-4B7A960F66D8}" type="presParOf" srcId="{504A07EF-65E5-F04D-9287-CB84C2AB1403}" destId="{A9E0BCF3-D236-1A43-8350-F1C96C760C5D}" srcOrd="3" destOrd="0" presId="urn:microsoft.com/office/officeart/2005/8/layout/process1"/>
    <dgm:cxn modelId="{FBB44CBD-25D5-324E-BEA5-B455EFB245E9}" type="presParOf" srcId="{A9E0BCF3-D236-1A43-8350-F1C96C760C5D}" destId="{7B88FB23-05A6-F74F-9040-40506E0B79C4}" srcOrd="0" destOrd="0" presId="urn:microsoft.com/office/officeart/2005/8/layout/process1"/>
    <dgm:cxn modelId="{A5C042FB-D558-454C-B77B-58362A4EFB9A}" type="presParOf" srcId="{504A07EF-65E5-F04D-9287-CB84C2AB1403}" destId="{FB96B0EB-34F5-DF4F-8940-9CBBEFB75AC2}" srcOrd="4"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5EE9772-9116-0D45-AE84-16693B7E0B57}">
      <dsp:nvSpPr>
        <dsp:cNvPr id="0" name=""/>
        <dsp:cNvSpPr/>
      </dsp:nvSpPr>
      <dsp:spPr>
        <a:xfrm>
          <a:off x="1283" y="1118350"/>
          <a:ext cx="3003723" cy="1501861"/>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865" tIns="41910" rIns="62865" bIns="41910" numCol="1" spcCol="1270" anchor="ctr" anchorCtr="0">
          <a:noAutofit/>
        </a:bodyPr>
        <a:lstStyle/>
        <a:p>
          <a:pPr marL="0" lvl="0" indent="0" algn="ctr" defTabSz="1466850">
            <a:lnSpc>
              <a:spcPct val="90000"/>
            </a:lnSpc>
            <a:spcBef>
              <a:spcPct val="0"/>
            </a:spcBef>
            <a:spcAft>
              <a:spcPct val="35000"/>
            </a:spcAft>
            <a:buNone/>
          </a:pPr>
          <a:r>
            <a:rPr lang="en-US" sz="3300" kern="1200"/>
            <a:t>SEL reflections &amp; overview</a:t>
          </a:r>
        </a:p>
      </dsp:txBody>
      <dsp:txXfrm>
        <a:off x="45271" y="1162338"/>
        <a:ext cx="2915747" cy="1413885"/>
      </dsp:txXfrm>
    </dsp:sp>
    <dsp:sp modelId="{01B69A0B-D2AB-0344-B72E-313D885A8E88}">
      <dsp:nvSpPr>
        <dsp:cNvPr id="0" name=""/>
        <dsp:cNvSpPr/>
      </dsp:nvSpPr>
      <dsp:spPr>
        <a:xfrm>
          <a:off x="3755938" y="1118350"/>
          <a:ext cx="3003723" cy="1501861"/>
        </a:xfrm>
        <a:prstGeom prst="roundRect">
          <a:avLst>
            <a:gd name="adj" fmla="val 10000"/>
          </a:avLst>
        </a:prstGeom>
        <a:solidFill>
          <a:schemeClr val="accent5">
            <a:hueOff val="-3379271"/>
            <a:satOff val="-8710"/>
            <a:lumOff val="-588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865" tIns="41910" rIns="62865" bIns="41910" numCol="1" spcCol="1270" anchor="ctr" anchorCtr="0">
          <a:noAutofit/>
        </a:bodyPr>
        <a:lstStyle/>
        <a:p>
          <a:pPr marL="0" lvl="0" indent="0" algn="ctr" defTabSz="1466850">
            <a:lnSpc>
              <a:spcPct val="90000"/>
            </a:lnSpc>
            <a:spcBef>
              <a:spcPct val="0"/>
            </a:spcBef>
            <a:spcAft>
              <a:spcPct val="35000"/>
            </a:spcAft>
            <a:buNone/>
          </a:pPr>
          <a:r>
            <a:rPr lang="en-US" sz="3300" kern="1200"/>
            <a:t>SEL programs &amp; adaption</a:t>
          </a:r>
        </a:p>
      </dsp:txBody>
      <dsp:txXfrm>
        <a:off x="3799926" y="1162338"/>
        <a:ext cx="2915747" cy="1413885"/>
      </dsp:txXfrm>
    </dsp:sp>
    <dsp:sp modelId="{4F79578E-8B9E-4745-A783-2DDC9193ABE3}">
      <dsp:nvSpPr>
        <dsp:cNvPr id="0" name=""/>
        <dsp:cNvSpPr/>
      </dsp:nvSpPr>
      <dsp:spPr>
        <a:xfrm>
          <a:off x="7510592" y="1118350"/>
          <a:ext cx="3003723" cy="1501861"/>
        </a:xfrm>
        <a:prstGeom prst="roundRect">
          <a:avLst>
            <a:gd name="adj" fmla="val 10000"/>
          </a:avLst>
        </a:prstGeom>
        <a:solidFill>
          <a:schemeClr val="accent5">
            <a:hueOff val="-6758543"/>
            <a:satOff val="-17419"/>
            <a:lumOff val="-1176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865" tIns="41910" rIns="62865" bIns="41910" numCol="1" spcCol="1270" anchor="ctr" anchorCtr="0">
          <a:noAutofit/>
        </a:bodyPr>
        <a:lstStyle/>
        <a:p>
          <a:pPr marL="0" lvl="0" indent="0" algn="ctr" defTabSz="1466850">
            <a:lnSpc>
              <a:spcPct val="90000"/>
            </a:lnSpc>
            <a:spcBef>
              <a:spcPct val="0"/>
            </a:spcBef>
            <a:spcAft>
              <a:spcPct val="35000"/>
            </a:spcAft>
            <a:buNone/>
          </a:pPr>
          <a:r>
            <a:rPr lang="en-US" sz="3300" kern="1200"/>
            <a:t>SELected strategies</a:t>
          </a:r>
        </a:p>
      </dsp:txBody>
      <dsp:txXfrm>
        <a:off x="7554580" y="1162338"/>
        <a:ext cx="2915747" cy="141388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06C181-3D43-824C-BD9F-4ADB343F0108}">
      <dsp:nvSpPr>
        <dsp:cNvPr id="0" name=""/>
        <dsp:cNvSpPr/>
      </dsp:nvSpPr>
      <dsp:spPr>
        <a:xfrm>
          <a:off x="1194942" y="0"/>
          <a:ext cx="1619165" cy="899536"/>
        </a:xfrm>
        <a:prstGeom prst="roundRect">
          <a:avLst>
            <a:gd name="adj" fmla="val 10000"/>
          </a:avLst>
        </a:prstGeom>
        <a:solidFill>
          <a:schemeClr val="accent5">
            <a:tint val="40000"/>
            <a:alpha val="90000"/>
            <a:hueOff val="0"/>
            <a:satOff val="0"/>
            <a:lumOff val="0"/>
            <a:alphaOff val="0"/>
          </a:schemeClr>
        </a:solidFill>
        <a:ln w="9525" cap="flat" cmpd="sng" algn="ctr">
          <a:solidFill>
            <a:schemeClr val="accent5">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t>introversion</a:t>
          </a:r>
        </a:p>
      </dsp:txBody>
      <dsp:txXfrm>
        <a:off x="1221289" y="26347"/>
        <a:ext cx="1566471" cy="846842"/>
      </dsp:txXfrm>
    </dsp:sp>
    <dsp:sp modelId="{3A7F8283-33A2-D74C-9207-14E46817DF39}">
      <dsp:nvSpPr>
        <dsp:cNvPr id="0" name=""/>
        <dsp:cNvSpPr/>
      </dsp:nvSpPr>
      <dsp:spPr>
        <a:xfrm>
          <a:off x="3533737" y="0"/>
          <a:ext cx="1619165" cy="899536"/>
        </a:xfrm>
        <a:prstGeom prst="roundRect">
          <a:avLst>
            <a:gd name="adj" fmla="val 10000"/>
          </a:avLst>
        </a:prstGeom>
        <a:solidFill>
          <a:schemeClr val="accent5">
            <a:tint val="40000"/>
            <a:alpha val="90000"/>
            <a:hueOff val="-2246587"/>
            <a:satOff val="-7611"/>
            <a:lumOff val="-976"/>
            <a:alphaOff val="0"/>
          </a:schemeClr>
        </a:solidFill>
        <a:ln w="9525" cap="flat" cmpd="sng" algn="ctr">
          <a:solidFill>
            <a:schemeClr val="accent5">
              <a:tint val="40000"/>
              <a:alpha val="90000"/>
              <a:hueOff val="-2246587"/>
              <a:satOff val="-7611"/>
              <a:lumOff val="-976"/>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t>extroversion</a:t>
          </a:r>
        </a:p>
      </dsp:txBody>
      <dsp:txXfrm>
        <a:off x="3560084" y="26347"/>
        <a:ext cx="1566471" cy="846842"/>
      </dsp:txXfrm>
    </dsp:sp>
    <dsp:sp modelId="{FF37270A-A8B6-8A43-A889-AFE557DD95D2}">
      <dsp:nvSpPr>
        <dsp:cNvPr id="0" name=""/>
        <dsp:cNvSpPr/>
      </dsp:nvSpPr>
      <dsp:spPr>
        <a:xfrm>
          <a:off x="2836596" y="3823030"/>
          <a:ext cx="674652" cy="674652"/>
        </a:xfrm>
        <a:prstGeom prst="triangle">
          <a:avLst/>
        </a:prstGeom>
        <a:solidFill>
          <a:schemeClr val="accent5">
            <a:tint val="40000"/>
            <a:alpha val="90000"/>
            <a:hueOff val="-4493175"/>
            <a:satOff val="-15221"/>
            <a:lumOff val="-1952"/>
            <a:alphaOff val="0"/>
          </a:schemeClr>
        </a:solidFill>
        <a:ln w="9525" cap="flat" cmpd="sng" algn="ctr">
          <a:solidFill>
            <a:schemeClr val="accent5">
              <a:tint val="40000"/>
              <a:alpha val="90000"/>
              <a:hueOff val="-4493175"/>
              <a:satOff val="-15221"/>
              <a:lumOff val="-1952"/>
              <a:alphaOff val="0"/>
            </a:schemeClr>
          </a:solidFill>
          <a:prstDash val="solid"/>
        </a:ln>
        <a:effectLst/>
      </dsp:spPr>
      <dsp:style>
        <a:lnRef idx="1">
          <a:scrgbClr r="0" g="0" b="0"/>
        </a:lnRef>
        <a:fillRef idx="1">
          <a:scrgbClr r="0" g="0" b="0"/>
        </a:fillRef>
        <a:effectRef idx="0">
          <a:scrgbClr r="0" g="0" b="0"/>
        </a:effectRef>
        <a:fontRef idx="minor"/>
      </dsp:style>
    </dsp:sp>
    <dsp:sp modelId="{2A51F738-8DD7-9A47-B0B4-39904DA1B854}">
      <dsp:nvSpPr>
        <dsp:cNvPr id="0" name=""/>
        <dsp:cNvSpPr/>
      </dsp:nvSpPr>
      <dsp:spPr>
        <a:xfrm rot="240000">
          <a:off x="1149347" y="3533934"/>
          <a:ext cx="4049150" cy="283144"/>
        </a:xfrm>
        <a:prstGeom prst="rect">
          <a:avLst/>
        </a:prstGeom>
        <a:solidFill>
          <a:schemeClr val="accent5">
            <a:tint val="40000"/>
            <a:alpha val="90000"/>
            <a:hueOff val="-6739762"/>
            <a:satOff val="-22832"/>
            <a:lumOff val="-2928"/>
            <a:alphaOff val="0"/>
          </a:schemeClr>
        </a:solidFill>
        <a:ln w="9525" cap="flat" cmpd="sng" algn="ctr">
          <a:solidFill>
            <a:schemeClr val="accent5">
              <a:tint val="40000"/>
              <a:alpha val="90000"/>
              <a:hueOff val="-6739762"/>
              <a:satOff val="-22832"/>
              <a:lumOff val="-2928"/>
              <a:alphaOff val="0"/>
            </a:schemeClr>
          </a:solidFill>
          <a:prstDash val="solid"/>
        </a:ln>
        <a:effectLst/>
      </dsp:spPr>
      <dsp:style>
        <a:lnRef idx="1">
          <a:scrgbClr r="0" g="0" b="0"/>
        </a:lnRef>
        <a:fillRef idx="1">
          <a:scrgbClr r="0" g="0" b="0"/>
        </a:fillRef>
        <a:effectRef idx="0">
          <a:scrgbClr r="0" g="0" b="0"/>
        </a:effectRef>
        <a:fontRef idx="minor"/>
      </dsp:style>
    </dsp:sp>
    <dsp:sp modelId="{5908E456-2083-D24C-A58A-59D9DDE3C87B}">
      <dsp:nvSpPr>
        <dsp:cNvPr id="0" name=""/>
        <dsp:cNvSpPr/>
      </dsp:nvSpPr>
      <dsp:spPr>
        <a:xfrm rot="240000">
          <a:off x="3580510" y="2826004"/>
          <a:ext cx="1615573" cy="752691"/>
        </a:xfrm>
        <a:prstGeom prst="roundRect">
          <a:avLst/>
        </a:prstGeom>
        <a:gradFill rotWithShape="0">
          <a:gsLst>
            <a:gs pos="0">
              <a:schemeClr val="accent5">
                <a:hueOff val="0"/>
                <a:satOff val="0"/>
                <a:lumOff val="0"/>
                <a:alphaOff val="0"/>
                <a:tint val="50000"/>
                <a:satMod val="300000"/>
              </a:schemeClr>
            </a:gs>
            <a:gs pos="35000">
              <a:schemeClr val="accent5">
                <a:hueOff val="0"/>
                <a:satOff val="0"/>
                <a:lumOff val="0"/>
                <a:alphaOff val="0"/>
                <a:tint val="37000"/>
                <a:satMod val="300000"/>
              </a:schemeClr>
            </a:gs>
            <a:gs pos="100000">
              <a:schemeClr val="accent5">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competition</a:t>
          </a:r>
        </a:p>
      </dsp:txBody>
      <dsp:txXfrm>
        <a:off x="3617253" y="2862747"/>
        <a:ext cx="1542087" cy="679205"/>
      </dsp:txXfrm>
    </dsp:sp>
    <dsp:sp modelId="{F04747BD-6181-D946-AF01-219424F05386}">
      <dsp:nvSpPr>
        <dsp:cNvPr id="0" name=""/>
        <dsp:cNvSpPr/>
      </dsp:nvSpPr>
      <dsp:spPr>
        <a:xfrm rot="240000">
          <a:off x="3638980" y="2016421"/>
          <a:ext cx="1615573" cy="752691"/>
        </a:xfrm>
        <a:prstGeom prst="roundRect">
          <a:avLst/>
        </a:prstGeom>
        <a:gradFill rotWithShape="0">
          <a:gsLst>
            <a:gs pos="0">
              <a:schemeClr val="accent5">
                <a:hueOff val="-1689636"/>
                <a:satOff val="-4355"/>
                <a:lumOff val="-2941"/>
                <a:alphaOff val="0"/>
                <a:tint val="50000"/>
                <a:satMod val="300000"/>
              </a:schemeClr>
            </a:gs>
            <a:gs pos="35000">
              <a:schemeClr val="accent5">
                <a:hueOff val="-1689636"/>
                <a:satOff val="-4355"/>
                <a:lumOff val="-2941"/>
                <a:alphaOff val="0"/>
                <a:tint val="37000"/>
                <a:satMod val="300000"/>
              </a:schemeClr>
            </a:gs>
            <a:gs pos="100000">
              <a:schemeClr val="accent5">
                <a:hueOff val="-1689636"/>
                <a:satOff val="-4355"/>
                <a:lumOff val="-2941"/>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expression</a:t>
          </a:r>
        </a:p>
      </dsp:txBody>
      <dsp:txXfrm>
        <a:off x="3675723" y="2053164"/>
        <a:ext cx="1542087" cy="679205"/>
      </dsp:txXfrm>
    </dsp:sp>
    <dsp:sp modelId="{CC812C5D-70F3-7340-8430-A35BBD2433B2}">
      <dsp:nvSpPr>
        <dsp:cNvPr id="0" name=""/>
        <dsp:cNvSpPr/>
      </dsp:nvSpPr>
      <dsp:spPr>
        <a:xfrm rot="240000">
          <a:off x="3697450" y="1224829"/>
          <a:ext cx="1615573" cy="752691"/>
        </a:xfrm>
        <a:prstGeom prst="roundRect">
          <a:avLst/>
        </a:prstGeom>
        <a:gradFill rotWithShape="0">
          <a:gsLst>
            <a:gs pos="0">
              <a:schemeClr val="accent5">
                <a:hueOff val="-3379271"/>
                <a:satOff val="-8710"/>
                <a:lumOff val="-5883"/>
                <a:alphaOff val="0"/>
                <a:tint val="50000"/>
                <a:satMod val="300000"/>
              </a:schemeClr>
            </a:gs>
            <a:gs pos="35000">
              <a:schemeClr val="accent5">
                <a:hueOff val="-3379271"/>
                <a:satOff val="-8710"/>
                <a:lumOff val="-5883"/>
                <a:alphaOff val="0"/>
                <a:tint val="37000"/>
                <a:satMod val="300000"/>
              </a:schemeClr>
            </a:gs>
            <a:gs pos="100000">
              <a:schemeClr val="accent5">
                <a:hueOff val="-3379271"/>
                <a:satOff val="-8710"/>
                <a:lumOff val="-5883"/>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individualism</a:t>
          </a:r>
        </a:p>
      </dsp:txBody>
      <dsp:txXfrm>
        <a:off x="3734193" y="1261572"/>
        <a:ext cx="1542087" cy="679205"/>
      </dsp:txXfrm>
    </dsp:sp>
    <dsp:sp modelId="{45DAC814-E4D8-A646-A366-925D7B6C722B}">
      <dsp:nvSpPr>
        <dsp:cNvPr id="0" name=""/>
        <dsp:cNvSpPr/>
      </dsp:nvSpPr>
      <dsp:spPr>
        <a:xfrm rot="240000">
          <a:off x="1264204" y="2664087"/>
          <a:ext cx="1615573" cy="752691"/>
        </a:xfrm>
        <a:prstGeom prst="roundRect">
          <a:avLst/>
        </a:prstGeom>
        <a:gradFill rotWithShape="0">
          <a:gsLst>
            <a:gs pos="0">
              <a:schemeClr val="accent5">
                <a:hueOff val="-5068907"/>
                <a:satOff val="-13064"/>
                <a:lumOff val="-8824"/>
                <a:alphaOff val="0"/>
                <a:tint val="50000"/>
                <a:satMod val="300000"/>
              </a:schemeClr>
            </a:gs>
            <a:gs pos="35000">
              <a:schemeClr val="accent5">
                <a:hueOff val="-5068907"/>
                <a:satOff val="-13064"/>
                <a:lumOff val="-8824"/>
                <a:alphaOff val="0"/>
                <a:tint val="37000"/>
                <a:satMod val="300000"/>
              </a:schemeClr>
            </a:gs>
            <a:gs pos="100000">
              <a:schemeClr val="accent5">
                <a:hueOff val="-5068907"/>
                <a:satOff val="-13064"/>
                <a:lumOff val="-8824"/>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cooperation &amp; harmony</a:t>
          </a:r>
        </a:p>
      </dsp:txBody>
      <dsp:txXfrm>
        <a:off x="1300947" y="2700830"/>
        <a:ext cx="1542087" cy="679205"/>
      </dsp:txXfrm>
    </dsp:sp>
    <dsp:sp modelId="{00A83BB1-6BAB-1441-8DC5-76AFD08CACF6}">
      <dsp:nvSpPr>
        <dsp:cNvPr id="0" name=""/>
        <dsp:cNvSpPr/>
      </dsp:nvSpPr>
      <dsp:spPr>
        <a:xfrm rot="240000">
          <a:off x="1322674" y="1854504"/>
          <a:ext cx="1615573" cy="752691"/>
        </a:xfrm>
        <a:prstGeom prst="roundRect">
          <a:avLst/>
        </a:prstGeom>
        <a:gradFill rotWithShape="0">
          <a:gsLst>
            <a:gs pos="0">
              <a:schemeClr val="accent5">
                <a:hueOff val="-6758543"/>
                <a:satOff val="-17419"/>
                <a:lumOff val="-11765"/>
                <a:alphaOff val="0"/>
                <a:tint val="50000"/>
                <a:satMod val="300000"/>
              </a:schemeClr>
            </a:gs>
            <a:gs pos="35000">
              <a:schemeClr val="accent5">
                <a:hueOff val="-6758543"/>
                <a:satOff val="-17419"/>
                <a:lumOff val="-11765"/>
                <a:alphaOff val="0"/>
                <a:tint val="37000"/>
                <a:satMod val="300000"/>
              </a:schemeClr>
            </a:gs>
            <a:gs pos="100000">
              <a:schemeClr val="accent5">
                <a:hueOff val="-6758543"/>
                <a:satOff val="-17419"/>
                <a:lumOff val="-11765"/>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regulation</a:t>
          </a:r>
        </a:p>
      </dsp:txBody>
      <dsp:txXfrm>
        <a:off x="1359417" y="1891247"/>
        <a:ext cx="1542087" cy="67920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B817F2-C863-204A-871A-EC17183574E8}">
      <dsp:nvSpPr>
        <dsp:cNvPr id="0" name=""/>
        <dsp:cNvSpPr/>
      </dsp:nvSpPr>
      <dsp:spPr>
        <a:xfrm>
          <a:off x="-390816" y="84155"/>
          <a:ext cx="8050338" cy="3207243"/>
        </a:xfrm>
        <a:prstGeom prst="round2DiagRect">
          <a:avLst>
            <a:gd name="adj1" fmla="val 0"/>
            <a:gd name="adj2" fmla="val 16670"/>
          </a:avLst>
        </a:prstGeom>
        <a:solidFill>
          <a:schemeClr val="lt1">
            <a:hueOff val="0"/>
            <a:satOff val="0"/>
            <a:lumOff val="0"/>
            <a:alphaOff val="0"/>
          </a:schemeClr>
        </a:solidFill>
        <a:ln w="38100" cap="flat" cmpd="sng" algn="ctr">
          <a:solidFill>
            <a:schemeClr val="accent5">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sp>
    <dsp:sp modelId="{89381730-C63C-074F-A64F-BA9201ADB8FB}">
      <dsp:nvSpPr>
        <dsp:cNvPr id="0" name=""/>
        <dsp:cNvSpPr/>
      </dsp:nvSpPr>
      <dsp:spPr>
        <a:xfrm>
          <a:off x="3582759" y="359983"/>
          <a:ext cx="558" cy="1775132"/>
        </a:xfrm>
        <a:prstGeom prst="line">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a:outerShdw blurRad="40000" dist="20000" dir="5400000" rotWithShape="0">
            <a:srgbClr val="000000">
              <a:alpha val="38000"/>
            </a:srgbClr>
          </a:outerShdw>
        </a:effectLst>
      </dsp:spPr>
      <dsp:style>
        <a:lnRef idx="2">
          <a:scrgbClr r="0" g="0" b="0"/>
        </a:lnRef>
        <a:fillRef idx="1">
          <a:scrgbClr r="0" g="0" b="0"/>
        </a:fillRef>
        <a:effectRef idx="1">
          <a:scrgbClr r="0" g="0" b="0"/>
        </a:effectRef>
        <a:fontRef idx="minor"/>
      </dsp:style>
    </dsp:sp>
    <dsp:sp modelId="{5A5CE7D8-D243-3F4C-A1FC-179C4AC9AF98}">
      <dsp:nvSpPr>
        <dsp:cNvPr id="0" name=""/>
        <dsp:cNvSpPr/>
      </dsp:nvSpPr>
      <dsp:spPr>
        <a:xfrm>
          <a:off x="629048" y="231525"/>
          <a:ext cx="3898568" cy="1911681"/>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45720" tIns="45720" rIns="45720" bIns="45720" numCol="1" spcCol="1270" anchor="t" anchorCtr="0">
          <a:noAutofit/>
        </a:bodyPr>
        <a:lstStyle/>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Academic achievement</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Attitudes about self, others, &amp; school</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Behavioral, social, and emotional skills</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Connection to school &amp; sense of belonging</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Motivation &amp; self-advocacy</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Attendance &amp; graduation rates</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Focus, participation,  &amp; work completion</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Teacher job satisfaction and self-efficacy</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Enhanced student and family relationships</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School climate and reputation</a:t>
          </a:r>
        </a:p>
        <a:p>
          <a:pPr marL="0" lvl="0" indent="0" algn="l" defTabSz="533400">
            <a:lnSpc>
              <a:spcPct val="90000"/>
            </a:lnSpc>
            <a:spcBef>
              <a:spcPct val="0"/>
            </a:spcBef>
            <a:spcAft>
              <a:spcPct val="35000"/>
            </a:spcAft>
            <a:buNone/>
          </a:pPr>
          <a:r>
            <a:rPr lang="en-US" sz="1200" kern="1200" dirty="0">
              <a:latin typeface="Arial" panose="020B0604020202020204" pitchFamily="34" charset="0"/>
              <a:cs typeface="Arial" panose="020B0604020202020204" pitchFamily="34" charset="0"/>
            </a:rPr>
            <a:t>Credits, college &amp; career readiness</a:t>
          </a:r>
        </a:p>
      </dsp:txBody>
      <dsp:txXfrm>
        <a:off x="629048" y="231525"/>
        <a:ext cx="3898568" cy="1911681"/>
      </dsp:txXfrm>
    </dsp:sp>
    <dsp:sp modelId="{0471B248-2ED3-1241-8C6D-5DF652B80171}">
      <dsp:nvSpPr>
        <dsp:cNvPr id="0" name=""/>
        <dsp:cNvSpPr/>
      </dsp:nvSpPr>
      <dsp:spPr>
        <a:xfrm>
          <a:off x="4129766" y="16719"/>
          <a:ext cx="3138938" cy="3312542"/>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t" anchorCtr="0">
          <a:noAutofit/>
        </a:bodyPr>
        <a:lstStyle/>
        <a:p>
          <a:pPr marL="0" lvl="0" indent="0" algn="l" defTabSz="711200">
            <a:lnSpc>
              <a:spcPct val="90000"/>
            </a:lnSpc>
            <a:spcBef>
              <a:spcPct val="0"/>
            </a:spcBef>
            <a:spcAft>
              <a:spcPct val="35000"/>
            </a:spcAft>
            <a:buNone/>
          </a:pPr>
          <a:endParaRPr lang="en-US" sz="1600" kern="1200" dirty="0">
            <a:latin typeface="Arial" panose="020B0604020202020204" pitchFamily="34" charset="0"/>
            <a:cs typeface="Arial" panose="020B0604020202020204" pitchFamily="34" charset="0"/>
          </a:endParaRPr>
        </a:p>
        <a:p>
          <a:pPr marL="0" lvl="0" indent="0" algn="l" defTabSz="711200">
            <a:lnSpc>
              <a:spcPct val="90000"/>
            </a:lnSpc>
            <a:spcBef>
              <a:spcPct val="0"/>
            </a:spcBef>
            <a:spcAft>
              <a:spcPct val="35000"/>
            </a:spcAft>
            <a:buNone/>
          </a:pPr>
          <a:r>
            <a:rPr lang="en-US" sz="1600" kern="1200" dirty="0">
              <a:latin typeface="Arial" panose="020B0604020202020204" pitchFamily="34" charset="0"/>
              <a:cs typeface="Arial" panose="020B0604020202020204" pitchFamily="34" charset="0"/>
            </a:rPr>
            <a:t>Conduct problems</a:t>
          </a:r>
        </a:p>
        <a:p>
          <a:pPr marL="0" lvl="0" indent="0" algn="l" defTabSz="711200">
            <a:lnSpc>
              <a:spcPct val="90000"/>
            </a:lnSpc>
            <a:spcBef>
              <a:spcPct val="0"/>
            </a:spcBef>
            <a:spcAft>
              <a:spcPct val="35000"/>
            </a:spcAft>
            <a:buNone/>
          </a:pPr>
          <a:r>
            <a:rPr lang="en-US" sz="1600" kern="1200" dirty="0">
              <a:latin typeface="Arial" panose="020B0604020202020204" pitchFamily="34" charset="0"/>
              <a:cs typeface="Arial" panose="020B0604020202020204" pitchFamily="34" charset="0"/>
            </a:rPr>
            <a:t>Aggression</a:t>
          </a:r>
        </a:p>
        <a:p>
          <a:pPr marL="0" lvl="0" indent="0" algn="l" defTabSz="711200">
            <a:lnSpc>
              <a:spcPct val="90000"/>
            </a:lnSpc>
            <a:spcBef>
              <a:spcPct val="0"/>
            </a:spcBef>
            <a:spcAft>
              <a:spcPct val="35000"/>
            </a:spcAft>
            <a:buNone/>
          </a:pPr>
          <a:r>
            <a:rPr lang="en-US" sz="1600" kern="1200" dirty="0">
              <a:latin typeface="Arial" panose="020B0604020202020204" pitchFamily="34" charset="0"/>
              <a:cs typeface="Arial" panose="020B0604020202020204" pitchFamily="34" charset="0"/>
            </a:rPr>
            <a:t>Emotional distress</a:t>
          </a:r>
        </a:p>
        <a:p>
          <a:pPr marL="0" lvl="0" indent="0" algn="l" defTabSz="711200">
            <a:lnSpc>
              <a:spcPct val="90000"/>
            </a:lnSpc>
            <a:spcBef>
              <a:spcPct val="0"/>
            </a:spcBef>
            <a:spcAft>
              <a:spcPct val="35000"/>
            </a:spcAft>
            <a:buNone/>
          </a:pPr>
          <a:r>
            <a:rPr lang="en-US" sz="1600" kern="1200" dirty="0">
              <a:latin typeface="Arial" panose="020B0604020202020204" pitchFamily="34" charset="0"/>
              <a:cs typeface="Arial" panose="020B0604020202020204" pitchFamily="34" charset="0"/>
            </a:rPr>
            <a:t>Disengagement</a:t>
          </a:r>
        </a:p>
        <a:p>
          <a:pPr marL="0" lvl="0" indent="0" algn="l" defTabSz="711200">
            <a:lnSpc>
              <a:spcPct val="90000"/>
            </a:lnSpc>
            <a:spcBef>
              <a:spcPct val="0"/>
            </a:spcBef>
            <a:spcAft>
              <a:spcPct val="35000"/>
            </a:spcAft>
            <a:buNone/>
          </a:pPr>
          <a:r>
            <a:rPr lang="en-US" sz="1600" kern="1200" dirty="0">
              <a:latin typeface="Arial" panose="020B0604020202020204" pitchFamily="34" charset="0"/>
              <a:cs typeface="Arial" panose="020B0604020202020204" pitchFamily="34" charset="0"/>
            </a:rPr>
            <a:t>Drop out</a:t>
          </a:r>
        </a:p>
        <a:p>
          <a:pPr marL="0" lvl="0" indent="0" algn="l" defTabSz="711200">
            <a:lnSpc>
              <a:spcPct val="90000"/>
            </a:lnSpc>
            <a:spcBef>
              <a:spcPct val="0"/>
            </a:spcBef>
            <a:spcAft>
              <a:spcPct val="35000"/>
            </a:spcAft>
            <a:buNone/>
          </a:pPr>
          <a:r>
            <a:rPr lang="en-US" sz="1600" kern="1200" dirty="0">
              <a:latin typeface="Arial" panose="020B0604020202020204" pitchFamily="34" charset="0"/>
              <a:cs typeface="Arial" panose="020B0604020202020204" pitchFamily="34" charset="0"/>
            </a:rPr>
            <a:t>Educator stress</a:t>
          </a:r>
        </a:p>
        <a:p>
          <a:pPr marL="0" lvl="0" indent="0" algn="l" defTabSz="711200">
            <a:lnSpc>
              <a:spcPct val="90000"/>
            </a:lnSpc>
            <a:spcBef>
              <a:spcPct val="0"/>
            </a:spcBef>
            <a:spcAft>
              <a:spcPct val="35000"/>
            </a:spcAft>
            <a:buNone/>
          </a:pPr>
          <a:r>
            <a:rPr lang="en-US" sz="1600" kern="1200" dirty="0">
              <a:latin typeface="Arial" panose="020B0604020202020204" pitchFamily="34" charset="0"/>
              <a:cs typeface="Arial" panose="020B0604020202020204" pitchFamily="34" charset="0"/>
            </a:rPr>
            <a:t>Suspensions</a:t>
          </a:r>
        </a:p>
        <a:p>
          <a:pPr marL="0" lvl="0" indent="0" algn="l" defTabSz="711200">
            <a:lnSpc>
              <a:spcPct val="90000"/>
            </a:lnSpc>
            <a:spcBef>
              <a:spcPct val="0"/>
            </a:spcBef>
            <a:spcAft>
              <a:spcPct val="35000"/>
            </a:spcAft>
            <a:buNone/>
          </a:pPr>
          <a:r>
            <a:rPr lang="en-US" sz="1600" kern="1200" dirty="0">
              <a:latin typeface="Arial" panose="020B0604020202020204" pitchFamily="34" charset="0"/>
              <a:cs typeface="Arial" panose="020B0604020202020204" pitchFamily="34" charset="0"/>
            </a:rPr>
            <a:t>Expulsions</a:t>
          </a:r>
        </a:p>
        <a:p>
          <a:pPr marL="0" lvl="0" indent="0" algn="l" defTabSz="711200">
            <a:lnSpc>
              <a:spcPct val="90000"/>
            </a:lnSpc>
            <a:spcBef>
              <a:spcPct val="0"/>
            </a:spcBef>
            <a:spcAft>
              <a:spcPct val="35000"/>
            </a:spcAft>
            <a:buNone/>
          </a:pPr>
          <a:r>
            <a:rPr lang="en-US" sz="1600" kern="1200" dirty="0">
              <a:latin typeface="Arial" panose="020B0604020202020204" pitchFamily="34" charset="0"/>
              <a:cs typeface="Arial" panose="020B0604020202020204" pitchFamily="34" charset="0"/>
            </a:rPr>
            <a:t>Instructional time spent dealing with classroom disruptions</a:t>
          </a:r>
        </a:p>
      </dsp:txBody>
      <dsp:txXfrm>
        <a:off x="4129766" y="16719"/>
        <a:ext cx="3138938" cy="3312542"/>
      </dsp:txXfrm>
    </dsp:sp>
    <dsp:sp modelId="{EB21B753-A86F-A947-B853-D281204FCEBE}">
      <dsp:nvSpPr>
        <dsp:cNvPr id="0" name=""/>
        <dsp:cNvSpPr/>
      </dsp:nvSpPr>
      <dsp:spPr>
        <a:xfrm rot="16200000">
          <a:off x="-921616" y="1142458"/>
          <a:ext cx="2479997" cy="636764"/>
        </a:xfrm>
        <a:prstGeom prst="rightArrow">
          <a:avLst>
            <a:gd name="adj1" fmla="val 49830"/>
            <a:gd name="adj2" fmla="val 60660"/>
          </a:avLst>
        </a:prstGeom>
        <a:solidFill>
          <a:schemeClr val="accent5">
            <a:tint val="40000"/>
            <a:hueOff val="0"/>
            <a:satOff val="0"/>
            <a:lumOff val="0"/>
            <a:alphaOff val="0"/>
          </a:schemeClr>
        </a:solidFill>
        <a:ln w="38100" cap="flat" cmpd="sng" algn="ctr">
          <a:solidFill>
            <a:schemeClr val="accent5">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dsp:style>
      <dsp:txBody>
        <a:bodyPr spcFirstLastPara="0" vert="horz" wrap="square" lIns="57150" tIns="57150" rIns="57150" bIns="57150" numCol="1" spcCol="1270" anchor="ctr" anchorCtr="0">
          <a:noAutofit/>
        </a:bodyPr>
        <a:lstStyle/>
        <a:p>
          <a:pPr marL="0" lvl="0" indent="0" algn="r" defTabSz="666750">
            <a:lnSpc>
              <a:spcPct val="90000"/>
            </a:lnSpc>
            <a:spcBef>
              <a:spcPct val="0"/>
            </a:spcBef>
            <a:spcAft>
              <a:spcPct val="35000"/>
            </a:spcAft>
            <a:buNone/>
          </a:pPr>
          <a:r>
            <a:rPr lang="en-US" sz="1500" kern="1200" dirty="0"/>
            <a:t>Increased positive....</a:t>
          </a:r>
        </a:p>
      </dsp:txBody>
      <dsp:txXfrm>
        <a:off x="-825379" y="1398427"/>
        <a:ext cx="2287523" cy="317300"/>
      </dsp:txXfrm>
    </dsp:sp>
    <dsp:sp modelId="{A37A64C6-BA5D-DD4F-B858-E816D7B9B21F}">
      <dsp:nvSpPr>
        <dsp:cNvPr id="0" name=""/>
        <dsp:cNvSpPr/>
      </dsp:nvSpPr>
      <dsp:spPr>
        <a:xfrm rot="5400000">
          <a:off x="5888503" y="1022519"/>
          <a:ext cx="2104777" cy="655625"/>
        </a:xfrm>
        <a:prstGeom prst="rightArrow">
          <a:avLst>
            <a:gd name="adj1" fmla="val 49830"/>
            <a:gd name="adj2" fmla="val 60660"/>
          </a:avLst>
        </a:prstGeom>
        <a:solidFill>
          <a:schemeClr val="accent5">
            <a:tint val="40000"/>
            <a:hueOff val="0"/>
            <a:satOff val="0"/>
            <a:lumOff val="0"/>
            <a:alphaOff val="0"/>
          </a:schemeClr>
        </a:solidFill>
        <a:ln w="38100" cap="flat" cmpd="sng" algn="ctr">
          <a:solidFill>
            <a:schemeClr val="accent5">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dsp:style>
      <dsp:txBody>
        <a:bodyPr spcFirstLastPara="0" vert="horz" wrap="square" lIns="57150" tIns="57150" rIns="57150" bIns="57150" numCol="1" spcCol="1270" anchor="ctr" anchorCtr="0">
          <a:noAutofit/>
        </a:bodyPr>
        <a:lstStyle/>
        <a:p>
          <a:pPr marL="0" lvl="0" indent="0" algn="r" defTabSz="666750">
            <a:lnSpc>
              <a:spcPct val="90000"/>
            </a:lnSpc>
            <a:spcBef>
              <a:spcPct val="0"/>
            </a:spcBef>
            <a:spcAft>
              <a:spcPct val="35000"/>
            </a:spcAft>
            <a:buNone/>
          </a:pPr>
          <a:r>
            <a:rPr lang="en-US" sz="1500" kern="1200"/>
            <a:t>Reduced negative...</a:t>
          </a:r>
        </a:p>
      </dsp:txBody>
      <dsp:txXfrm>
        <a:off x="5987591" y="1087896"/>
        <a:ext cx="1906602" cy="32669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D3D50E-BED9-324F-9FDB-717497F9F89A}">
      <dsp:nvSpPr>
        <dsp:cNvPr id="0" name=""/>
        <dsp:cNvSpPr/>
      </dsp:nvSpPr>
      <dsp:spPr>
        <a:xfrm>
          <a:off x="1247" y="186973"/>
          <a:ext cx="4379941" cy="2781263"/>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FCB4170-7D8F-7A42-B393-EB6CEDA93B90}">
      <dsp:nvSpPr>
        <dsp:cNvPr id="0" name=""/>
        <dsp:cNvSpPr/>
      </dsp:nvSpPr>
      <dsp:spPr>
        <a:xfrm>
          <a:off x="487908" y="649301"/>
          <a:ext cx="4379941" cy="2781263"/>
        </a:xfrm>
        <a:prstGeom prst="roundRect">
          <a:avLst>
            <a:gd name="adj" fmla="val 10000"/>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US" sz="3000" kern="1200" dirty="0"/>
            <a:t>Many SEL programs adopt Westernized views of SEL and may be in conflict with families and communities.</a:t>
          </a:r>
        </a:p>
      </dsp:txBody>
      <dsp:txXfrm>
        <a:off x="569368" y="730761"/>
        <a:ext cx="4217021" cy="2618343"/>
      </dsp:txXfrm>
    </dsp:sp>
    <dsp:sp modelId="{03E5D301-6AEA-B84D-AE53-07A42460B6E1}">
      <dsp:nvSpPr>
        <dsp:cNvPr id="0" name=""/>
        <dsp:cNvSpPr/>
      </dsp:nvSpPr>
      <dsp:spPr>
        <a:xfrm>
          <a:off x="5354510" y="186973"/>
          <a:ext cx="4379941" cy="2781263"/>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A231E6D-F6CB-5749-B0FD-6BA81B688D9B}">
      <dsp:nvSpPr>
        <dsp:cNvPr id="0" name=""/>
        <dsp:cNvSpPr/>
      </dsp:nvSpPr>
      <dsp:spPr>
        <a:xfrm>
          <a:off x="5841170" y="649301"/>
          <a:ext cx="4379941" cy="2781263"/>
        </a:xfrm>
        <a:prstGeom prst="roundRect">
          <a:avLst>
            <a:gd name="adj" fmla="val 10000"/>
          </a:avLst>
        </a:prstGeom>
        <a:solidFill>
          <a:schemeClr val="lt2">
            <a:alpha val="9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US" sz="2100" kern="1200" dirty="0"/>
            <a:t>Studies have found differential effects of SEL programs by student characteristics (disability status, gender identity, race), home and neighborhood factors, and school factors (climate and geographic location). </a:t>
          </a:r>
        </a:p>
        <a:p>
          <a:pPr marL="0" lvl="0" indent="0" algn="ctr" defTabSz="933450">
            <a:lnSpc>
              <a:spcPct val="90000"/>
            </a:lnSpc>
            <a:spcBef>
              <a:spcPct val="0"/>
            </a:spcBef>
            <a:spcAft>
              <a:spcPct val="35000"/>
            </a:spcAft>
            <a:buNone/>
          </a:pPr>
          <a:r>
            <a:rPr lang="en-US" sz="1600" kern="1200" dirty="0"/>
            <a:t>(See Garner et al., 2014)</a:t>
          </a:r>
        </a:p>
      </dsp:txBody>
      <dsp:txXfrm>
        <a:off x="5922630" y="730761"/>
        <a:ext cx="4217021" cy="261834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CCBF1F-5020-451B-9908-32681A8E7E1F}">
      <dsp:nvSpPr>
        <dsp:cNvPr id="0" name=""/>
        <dsp:cNvSpPr/>
      </dsp:nvSpPr>
      <dsp:spPr>
        <a:xfrm>
          <a:off x="0" y="3908"/>
          <a:ext cx="10515600" cy="832578"/>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B386CBF-D594-4894-9FF6-0755F71003C6}">
      <dsp:nvSpPr>
        <dsp:cNvPr id="0" name=""/>
        <dsp:cNvSpPr/>
      </dsp:nvSpPr>
      <dsp:spPr>
        <a:xfrm>
          <a:off x="251854" y="191238"/>
          <a:ext cx="457918" cy="45791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8854B75C-F864-42D2-8533-EEFDF2A35123}">
      <dsp:nvSpPr>
        <dsp:cNvPr id="0" name=""/>
        <dsp:cNvSpPr/>
      </dsp:nvSpPr>
      <dsp:spPr>
        <a:xfrm>
          <a:off x="961628" y="3908"/>
          <a:ext cx="4732020"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844550">
            <a:lnSpc>
              <a:spcPct val="90000"/>
            </a:lnSpc>
            <a:spcBef>
              <a:spcPct val="0"/>
            </a:spcBef>
            <a:spcAft>
              <a:spcPct val="35000"/>
            </a:spcAft>
            <a:buNone/>
          </a:pPr>
          <a:r>
            <a:rPr lang="en-US" sz="1900" kern="1200"/>
            <a:t>Achieve</a:t>
          </a:r>
        </a:p>
      </dsp:txBody>
      <dsp:txXfrm>
        <a:off x="961628" y="3908"/>
        <a:ext cx="4732020" cy="832578"/>
      </dsp:txXfrm>
    </dsp:sp>
    <dsp:sp modelId="{AE45A177-E87A-47F2-B067-0FFAC2D4B497}">
      <dsp:nvSpPr>
        <dsp:cNvPr id="0" name=""/>
        <dsp:cNvSpPr/>
      </dsp:nvSpPr>
      <dsp:spPr>
        <a:xfrm>
          <a:off x="5693648" y="3908"/>
          <a:ext cx="4821951"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711200">
            <a:lnSpc>
              <a:spcPct val="90000"/>
            </a:lnSpc>
            <a:spcBef>
              <a:spcPct val="0"/>
            </a:spcBef>
            <a:spcAft>
              <a:spcPct val="35000"/>
            </a:spcAft>
            <a:buNone/>
          </a:pPr>
          <a:r>
            <a:rPr lang="en-US" sz="1600" kern="1200" dirty="0"/>
            <a:t>An understanding of your communities and what they value</a:t>
          </a:r>
        </a:p>
      </dsp:txBody>
      <dsp:txXfrm>
        <a:off x="5693648" y="3908"/>
        <a:ext cx="4821951" cy="832578"/>
      </dsp:txXfrm>
    </dsp:sp>
    <dsp:sp modelId="{BF8B4FCD-95DC-4F1D-8746-9D7D045B4B77}">
      <dsp:nvSpPr>
        <dsp:cNvPr id="0" name=""/>
        <dsp:cNvSpPr/>
      </dsp:nvSpPr>
      <dsp:spPr>
        <a:xfrm>
          <a:off x="0" y="1044631"/>
          <a:ext cx="10515600" cy="832578"/>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B435BBB-C894-4347-96AF-2148B800C6DA}">
      <dsp:nvSpPr>
        <dsp:cNvPr id="0" name=""/>
        <dsp:cNvSpPr/>
      </dsp:nvSpPr>
      <dsp:spPr>
        <a:xfrm>
          <a:off x="251854" y="1231961"/>
          <a:ext cx="457918" cy="45791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6A62AD86-B15B-4505-94AE-343BAADB85D0}">
      <dsp:nvSpPr>
        <dsp:cNvPr id="0" name=""/>
        <dsp:cNvSpPr/>
      </dsp:nvSpPr>
      <dsp:spPr>
        <a:xfrm>
          <a:off x="961628" y="1044631"/>
          <a:ext cx="4732020"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844550">
            <a:lnSpc>
              <a:spcPct val="90000"/>
            </a:lnSpc>
            <a:spcBef>
              <a:spcPct val="0"/>
            </a:spcBef>
            <a:spcAft>
              <a:spcPct val="35000"/>
            </a:spcAft>
            <a:buNone/>
          </a:pPr>
          <a:r>
            <a:rPr lang="en-US" sz="1900" kern="1200"/>
            <a:t>Ask</a:t>
          </a:r>
        </a:p>
      </dsp:txBody>
      <dsp:txXfrm>
        <a:off x="961628" y="1044631"/>
        <a:ext cx="4732020" cy="832578"/>
      </dsp:txXfrm>
    </dsp:sp>
    <dsp:sp modelId="{B7CBF31E-B5BC-4CC3-BEF6-9F46922A2101}">
      <dsp:nvSpPr>
        <dsp:cNvPr id="0" name=""/>
        <dsp:cNvSpPr/>
      </dsp:nvSpPr>
      <dsp:spPr>
        <a:xfrm>
          <a:off x="5693648" y="1044631"/>
          <a:ext cx="4821951"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711200">
            <a:lnSpc>
              <a:spcPct val="90000"/>
            </a:lnSpc>
            <a:spcBef>
              <a:spcPct val="0"/>
            </a:spcBef>
            <a:spcAft>
              <a:spcPct val="35000"/>
            </a:spcAft>
            <a:buNone/>
          </a:pPr>
          <a:r>
            <a:rPr lang="en-US" sz="1600" kern="1200" dirty="0"/>
            <a:t>Members of these communities about cultural fit Focus groups and pilot studies to guide this process (</a:t>
          </a:r>
          <a:r>
            <a:rPr lang="en-US" sz="1600" kern="1200" dirty="0" err="1"/>
            <a:t>Arvidson</a:t>
          </a:r>
          <a:r>
            <a:rPr lang="en-US" sz="1600" kern="1200" dirty="0"/>
            <a:t> et al. 2011)</a:t>
          </a:r>
        </a:p>
      </dsp:txBody>
      <dsp:txXfrm>
        <a:off x="5693648" y="1044631"/>
        <a:ext cx="4821951" cy="832578"/>
      </dsp:txXfrm>
    </dsp:sp>
    <dsp:sp modelId="{6B52CB7A-5CA5-40C8-AD43-2FA9AC79DD10}">
      <dsp:nvSpPr>
        <dsp:cNvPr id="0" name=""/>
        <dsp:cNvSpPr/>
      </dsp:nvSpPr>
      <dsp:spPr>
        <a:xfrm>
          <a:off x="0" y="2085354"/>
          <a:ext cx="10515600" cy="832578"/>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7DD2162-FF32-44AA-9B19-4D58E1C503CB}">
      <dsp:nvSpPr>
        <dsp:cNvPr id="0" name=""/>
        <dsp:cNvSpPr/>
      </dsp:nvSpPr>
      <dsp:spPr>
        <a:xfrm>
          <a:off x="251854" y="2272684"/>
          <a:ext cx="457918" cy="45791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D5421AFF-4294-4C27-A5FD-029FC4959DC2}">
      <dsp:nvSpPr>
        <dsp:cNvPr id="0" name=""/>
        <dsp:cNvSpPr/>
      </dsp:nvSpPr>
      <dsp:spPr>
        <a:xfrm>
          <a:off x="961628" y="2085354"/>
          <a:ext cx="4732020"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844550">
            <a:lnSpc>
              <a:spcPct val="90000"/>
            </a:lnSpc>
            <a:spcBef>
              <a:spcPct val="0"/>
            </a:spcBef>
            <a:spcAft>
              <a:spcPct val="35000"/>
            </a:spcAft>
            <a:buNone/>
          </a:pPr>
          <a:r>
            <a:rPr lang="en-US" sz="1900" kern="1200"/>
            <a:t>Incorporate</a:t>
          </a:r>
        </a:p>
      </dsp:txBody>
      <dsp:txXfrm>
        <a:off x="961628" y="2085354"/>
        <a:ext cx="4732020" cy="832578"/>
      </dsp:txXfrm>
    </dsp:sp>
    <dsp:sp modelId="{621CCD7A-0ECB-4255-A52C-F6872C377C38}">
      <dsp:nvSpPr>
        <dsp:cNvPr id="0" name=""/>
        <dsp:cNvSpPr/>
      </dsp:nvSpPr>
      <dsp:spPr>
        <a:xfrm>
          <a:off x="5693648" y="2085354"/>
          <a:ext cx="4821951"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711200">
            <a:lnSpc>
              <a:spcPct val="90000"/>
            </a:lnSpc>
            <a:spcBef>
              <a:spcPct val="0"/>
            </a:spcBef>
            <a:spcAft>
              <a:spcPct val="35000"/>
            </a:spcAft>
            <a:buNone/>
          </a:pPr>
          <a:r>
            <a:rPr lang="en-US" sz="1600" kern="1200" dirty="0"/>
            <a:t>The sociocultural experiences of students (Garner, </a:t>
          </a:r>
          <a:r>
            <a:rPr lang="en-US" sz="1600" kern="1200" dirty="0" err="1"/>
            <a:t>Mahatmya</a:t>
          </a:r>
          <a:r>
            <a:rPr lang="en-US" sz="1600" kern="1200" dirty="0"/>
            <a:t>, Brown, &amp; </a:t>
          </a:r>
          <a:r>
            <a:rPr lang="en-US" sz="1600" kern="1200" dirty="0" err="1"/>
            <a:t>Vesely</a:t>
          </a:r>
          <a:r>
            <a:rPr lang="en-US" sz="1600" kern="1200" dirty="0"/>
            <a:t>, 2014)</a:t>
          </a:r>
        </a:p>
      </dsp:txBody>
      <dsp:txXfrm>
        <a:off x="5693648" y="2085354"/>
        <a:ext cx="4821951" cy="832578"/>
      </dsp:txXfrm>
    </dsp:sp>
    <dsp:sp modelId="{C6BF2F44-7661-4400-93B6-1F4C24EF72F0}">
      <dsp:nvSpPr>
        <dsp:cNvPr id="0" name=""/>
        <dsp:cNvSpPr/>
      </dsp:nvSpPr>
      <dsp:spPr>
        <a:xfrm>
          <a:off x="0" y="3126077"/>
          <a:ext cx="10515600" cy="832578"/>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E78955F-F5BB-41C0-B1B4-E457367519DF}">
      <dsp:nvSpPr>
        <dsp:cNvPr id="0" name=""/>
        <dsp:cNvSpPr/>
      </dsp:nvSpPr>
      <dsp:spPr>
        <a:xfrm>
          <a:off x="251854" y="3313407"/>
          <a:ext cx="457918" cy="457918"/>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962954D4-D601-49D1-AE90-6BDE246E9E4B}">
      <dsp:nvSpPr>
        <dsp:cNvPr id="0" name=""/>
        <dsp:cNvSpPr/>
      </dsp:nvSpPr>
      <dsp:spPr>
        <a:xfrm>
          <a:off x="961628" y="3126077"/>
          <a:ext cx="4732020"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844550">
            <a:lnSpc>
              <a:spcPct val="90000"/>
            </a:lnSpc>
            <a:spcBef>
              <a:spcPct val="0"/>
            </a:spcBef>
            <a:spcAft>
              <a:spcPct val="35000"/>
            </a:spcAft>
            <a:buNone/>
          </a:pPr>
          <a:r>
            <a:rPr lang="en-US" sz="1900" kern="1200" dirty="0"/>
            <a:t>Expand </a:t>
          </a:r>
        </a:p>
      </dsp:txBody>
      <dsp:txXfrm>
        <a:off x="961628" y="3126077"/>
        <a:ext cx="4732020" cy="832578"/>
      </dsp:txXfrm>
    </dsp:sp>
    <dsp:sp modelId="{DBF38839-E8FA-4925-8361-5E275421D694}">
      <dsp:nvSpPr>
        <dsp:cNvPr id="0" name=""/>
        <dsp:cNvSpPr/>
      </dsp:nvSpPr>
      <dsp:spPr>
        <a:xfrm>
          <a:off x="5693648" y="3126077"/>
          <a:ext cx="4821951"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711200">
            <a:lnSpc>
              <a:spcPct val="90000"/>
            </a:lnSpc>
            <a:spcBef>
              <a:spcPct val="0"/>
            </a:spcBef>
            <a:spcAft>
              <a:spcPct val="35000"/>
            </a:spcAft>
            <a:buNone/>
          </a:pPr>
          <a:r>
            <a:rPr lang="en-US" sz="1600" kern="1200" dirty="0"/>
            <a:t>Our orientations to SEL; expect different values e.g., collective vs individual, regulation vs expression (Hecht &amp; Shin, 2015)</a:t>
          </a:r>
        </a:p>
      </dsp:txBody>
      <dsp:txXfrm>
        <a:off x="5693648" y="3126077"/>
        <a:ext cx="4821951" cy="832578"/>
      </dsp:txXfrm>
    </dsp:sp>
    <dsp:sp modelId="{32272900-7CCE-4A99-A726-11ED71FB6A0E}">
      <dsp:nvSpPr>
        <dsp:cNvPr id="0" name=""/>
        <dsp:cNvSpPr/>
      </dsp:nvSpPr>
      <dsp:spPr>
        <a:xfrm>
          <a:off x="0" y="4166800"/>
          <a:ext cx="10515600" cy="832578"/>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61A50F0-DE57-46DD-AE63-E67D9EDC4BBB}">
      <dsp:nvSpPr>
        <dsp:cNvPr id="0" name=""/>
        <dsp:cNvSpPr/>
      </dsp:nvSpPr>
      <dsp:spPr>
        <a:xfrm>
          <a:off x="251854" y="4354130"/>
          <a:ext cx="457918" cy="457918"/>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6D93E9B4-61C4-4E8D-953D-51249CC29D4C}">
      <dsp:nvSpPr>
        <dsp:cNvPr id="0" name=""/>
        <dsp:cNvSpPr/>
      </dsp:nvSpPr>
      <dsp:spPr>
        <a:xfrm>
          <a:off x="961628" y="4166800"/>
          <a:ext cx="4732020"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844550">
            <a:lnSpc>
              <a:spcPct val="90000"/>
            </a:lnSpc>
            <a:spcBef>
              <a:spcPct val="0"/>
            </a:spcBef>
            <a:spcAft>
              <a:spcPct val="35000"/>
            </a:spcAft>
            <a:buNone/>
          </a:pPr>
          <a:r>
            <a:rPr lang="en-US" sz="1900" kern="1200"/>
            <a:t>Maintain</a:t>
          </a:r>
        </a:p>
      </dsp:txBody>
      <dsp:txXfrm>
        <a:off x="961628" y="4166800"/>
        <a:ext cx="4732020" cy="832578"/>
      </dsp:txXfrm>
    </dsp:sp>
    <dsp:sp modelId="{56F327EB-2C6D-4712-BEAE-399F39E58438}">
      <dsp:nvSpPr>
        <dsp:cNvPr id="0" name=""/>
        <dsp:cNvSpPr/>
      </dsp:nvSpPr>
      <dsp:spPr>
        <a:xfrm>
          <a:off x="5693648" y="4166800"/>
          <a:ext cx="4821951" cy="83257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8115" tIns="88115" rIns="88115" bIns="88115" numCol="1" spcCol="1270" anchor="ctr" anchorCtr="0">
          <a:noAutofit/>
        </a:bodyPr>
        <a:lstStyle/>
        <a:p>
          <a:pPr marL="0" lvl="0" indent="0" algn="l" defTabSz="711200">
            <a:lnSpc>
              <a:spcPct val="90000"/>
            </a:lnSpc>
            <a:spcBef>
              <a:spcPct val="0"/>
            </a:spcBef>
            <a:spcAft>
              <a:spcPct val="35000"/>
            </a:spcAft>
            <a:buNone/>
          </a:pPr>
          <a:r>
            <a:rPr lang="en-US" sz="1600" kern="1200" dirty="0"/>
            <a:t>The essential purpose of the program and components of the lessons</a:t>
          </a:r>
        </a:p>
      </dsp:txBody>
      <dsp:txXfrm>
        <a:off x="5693648" y="4166800"/>
        <a:ext cx="4821951" cy="83257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70B68B-E094-0040-8F15-A166E179FD06}">
      <dsp:nvSpPr>
        <dsp:cNvPr id="0" name=""/>
        <dsp:cNvSpPr/>
      </dsp:nvSpPr>
      <dsp:spPr>
        <a:xfrm>
          <a:off x="0" y="200375"/>
          <a:ext cx="6239356" cy="1341989"/>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dirty="0"/>
            <a:t>Cultural resources: </a:t>
          </a:r>
        </a:p>
        <a:p>
          <a:pPr marL="0" lvl="0" indent="0" algn="l" defTabSz="1377950">
            <a:lnSpc>
              <a:spcPct val="90000"/>
            </a:lnSpc>
            <a:spcBef>
              <a:spcPct val="0"/>
            </a:spcBef>
            <a:spcAft>
              <a:spcPct val="35000"/>
            </a:spcAft>
            <a:buNone/>
          </a:pPr>
          <a:r>
            <a:rPr lang="en-US" sz="3100" b="0" i="0" kern="1200" dirty="0"/>
            <a:t>Funds of Knowledge</a:t>
          </a:r>
          <a:endParaRPr lang="en-US" sz="3100" kern="1200" dirty="0"/>
        </a:p>
      </dsp:txBody>
      <dsp:txXfrm>
        <a:off x="65511" y="265886"/>
        <a:ext cx="6108334" cy="1210967"/>
      </dsp:txXfrm>
    </dsp:sp>
    <dsp:sp modelId="{05C21A10-248A-A14C-B2CC-E9E131875440}">
      <dsp:nvSpPr>
        <dsp:cNvPr id="0" name=""/>
        <dsp:cNvSpPr/>
      </dsp:nvSpPr>
      <dsp:spPr>
        <a:xfrm>
          <a:off x="0" y="1542365"/>
          <a:ext cx="6239356" cy="20213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8100" tIns="25400" rIns="142240" bIns="25400" numCol="1" spcCol="1270" anchor="t" anchorCtr="0">
          <a:noAutofit/>
        </a:bodyPr>
        <a:lstStyle/>
        <a:p>
          <a:pPr marL="228600" lvl="1" indent="-228600" algn="l" defTabSz="889000">
            <a:lnSpc>
              <a:spcPct val="90000"/>
            </a:lnSpc>
            <a:spcBef>
              <a:spcPct val="0"/>
            </a:spcBef>
            <a:spcAft>
              <a:spcPct val="20000"/>
            </a:spcAft>
            <a:buChar char="•"/>
          </a:pPr>
          <a:r>
            <a:rPr lang="en-US" sz="2000" b="0" i="0" kern="1200" dirty="0"/>
            <a:t>Cultural pride and resilience: Historical figures, pop culture, poetry, art, music, sports, community leaders</a:t>
          </a:r>
          <a:endParaRPr lang="en-US" sz="2000" kern="1200" dirty="0"/>
        </a:p>
        <a:p>
          <a:pPr marL="228600" lvl="1" indent="-228600" algn="l" defTabSz="889000">
            <a:lnSpc>
              <a:spcPct val="90000"/>
            </a:lnSpc>
            <a:spcBef>
              <a:spcPct val="0"/>
            </a:spcBef>
            <a:spcAft>
              <a:spcPct val="20000"/>
            </a:spcAft>
            <a:buChar char="•"/>
          </a:pPr>
          <a:r>
            <a:rPr lang="en-US" sz="2000" b="0" i="0" kern="1200" dirty="0"/>
            <a:t>Intergenerational beliefs, customs, values, and traditions: examples &amp; stories</a:t>
          </a:r>
          <a:endParaRPr lang="en-US" sz="2000" kern="1200" dirty="0"/>
        </a:p>
        <a:p>
          <a:pPr marL="228600" lvl="1" indent="-228600" algn="l" defTabSz="889000">
            <a:lnSpc>
              <a:spcPct val="90000"/>
            </a:lnSpc>
            <a:spcBef>
              <a:spcPct val="0"/>
            </a:spcBef>
            <a:spcAft>
              <a:spcPct val="20000"/>
            </a:spcAft>
            <a:buChar char="•"/>
          </a:pPr>
          <a:r>
            <a:rPr lang="en-US" sz="2000" b="0" i="0" kern="1200" dirty="0"/>
            <a:t>Culturally relevant and socialized aspects of emotional expression</a:t>
          </a:r>
          <a:endParaRPr lang="en-US" sz="2000" kern="1200" dirty="0"/>
        </a:p>
      </dsp:txBody>
      <dsp:txXfrm>
        <a:off x="0" y="1542365"/>
        <a:ext cx="6239356" cy="2021355"/>
      </dsp:txXfrm>
    </dsp:sp>
    <dsp:sp modelId="{46FA123C-E71F-BC4D-9B9D-5C3C9DAC90CC}">
      <dsp:nvSpPr>
        <dsp:cNvPr id="0" name=""/>
        <dsp:cNvSpPr/>
      </dsp:nvSpPr>
      <dsp:spPr>
        <a:xfrm>
          <a:off x="0" y="3563720"/>
          <a:ext cx="6239356" cy="1341989"/>
        </a:xfrm>
        <a:prstGeom prst="roundRect">
          <a:avLst/>
        </a:prstGeom>
        <a:solidFill>
          <a:schemeClr val="accent5">
            <a:hueOff val="-6758543"/>
            <a:satOff val="-17419"/>
            <a:lumOff val="-1176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8110" tIns="118110" rIns="118110" bIns="118110" numCol="1" spcCol="1270" anchor="ctr" anchorCtr="0">
          <a:noAutofit/>
        </a:bodyPr>
        <a:lstStyle/>
        <a:p>
          <a:pPr marL="0" lvl="0" indent="0" algn="l" defTabSz="1377950">
            <a:lnSpc>
              <a:spcPct val="90000"/>
            </a:lnSpc>
            <a:spcBef>
              <a:spcPct val="0"/>
            </a:spcBef>
            <a:spcAft>
              <a:spcPct val="35000"/>
            </a:spcAft>
            <a:buNone/>
          </a:pPr>
          <a:r>
            <a:rPr lang="en-US" sz="3100" b="0" i="0" kern="1200" dirty="0"/>
            <a:t>Challenges: </a:t>
          </a:r>
        </a:p>
        <a:p>
          <a:pPr marL="0" lvl="0" indent="0" algn="l" defTabSz="1377950">
            <a:lnSpc>
              <a:spcPct val="90000"/>
            </a:lnSpc>
            <a:spcBef>
              <a:spcPct val="0"/>
            </a:spcBef>
            <a:spcAft>
              <a:spcPct val="35000"/>
            </a:spcAft>
            <a:buNone/>
          </a:pPr>
          <a:r>
            <a:rPr lang="en-US" sz="3100" b="0" i="0" kern="1200" dirty="0"/>
            <a:t>Injustice, exclusion, &amp; oppression</a:t>
          </a:r>
          <a:endParaRPr lang="en-US" sz="3100" kern="1200" dirty="0"/>
        </a:p>
      </dsp:txBody>
      <dsp:txXfrm>
        <a:off x="65511" y="3629231"/>
        <a:ext cx="6108334" cy="1210967"/>
      </dsp:txXfrm>
    </dsp:sp>
    <dsp:sp modelId="{F365C89E-41F4-7944-99C8-8C6734D73527}">
      <dsp:nvSpPr>
        <dsp:cNvPr id="0" name=""/>
        <dsp:cNvSpPr/>
      </dsp:nvSpPr>
      <dsp:spPr>
        <a:xfrm>
          <a:off x="0" y="4905710"/>
          <a:ext cx="6239356" cy="11871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8100" tIns="25400" rIns="142240" bIns="25400" numCol="1" spcCol="1270" anchor="t" anchorCtr="0">
          <a:noAutofit/>
        </a:bodyPr>
        <a:lstStyle/>
        <a:p>
          <a:pPr marL="228600" lvl="1" indent="-228600" algn="l" defTabSz="889000">
            <a:lnSpc>
              <a:spcPct val="90000"/>
            </a:lnSpc>
            <a:spcBef>
              <a:spcPct val="0"/>
            </a:spcBef>
            <a:spcAft>
              <a:spcPct val="20000"/>
            </a:spcAft>
            <a:buChar char="•"/>
          </a:pPr>
          <a:r>
            <a:rPr lang="en-US" sz="2000" b="0" i="0" kern="1200" dirty="0"/>
            <a:t>Infuse into relevant lessons: e.g., Letting Go of Stress, Anger, Clear Thinking</a:t>
          </a:r>
          <a:endParaRPr lang="en-US" sz="2000" kern="1200" dirty="0"/>
        </a:p>
        <a:p>
          <a:pPr marL="228600" lvl="1" indent="-228600" algn="l" defTabSz="889000">
            <a:lnSpc>
              <a:spcPct val="90000"/>
            </a:lnSpc>
            <a:spcBef>
              <a:spcPct val="0"/>
            </a:spcBef>
            <a:spcAft>
              <a:spcPct val="20000"/>
            </a:spcAft>
            <a:buChar char="•"/>
          </a:pPr>
          <a:r>
            <a:rPr lang="en-US" sz="2000" b="0" i="0" kern="1200" dirty="0"/>
            <a:t>Culturally relevant and socialized aspects of emotional expression</a:t>
          </a:r>
          <a:endParaRPr lang="en-US" sz="2000" kern="1200" dirty="0"/>
        </a:p>
      </dsp:txBody>
      <dsp:txXfrm>
        <a:off x="0" y="4905710"/>
        <a:ext cx="6239356" cy="1187145"/>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1F7D75-A0E4-3646-90E2-F7D7694A0A22}">
      <dsp:nvSpPr>
        <dsp:cNvPr id="0" name=""/>
        <dsp:cNvSpPr/>
      </dsp:nvSpPr>
      <dsp:spPr>
        <a:xfrm>
          <a:off x="1349577" y="2997"/>
          <a:ext cx="5398312" cy="1552654"/>
        </a:xfrm>
        <a:prstGeom prst="rect">
          <a:avLst/>
        </a:prstGeom>
        <a:solidFill>
          <a:schemeClr val="accent5">
            <a:tint val="40000"/>
            <a:alpha val="90000"/>
            <a:hueOff val="0"/>
            <a:satOff val="0"/>
            <a:lumOff val="0"/>
            <a:alphaOff val="0"/>
          </a:schemeClr>
        </a:solidFill>
        <a:ln w="254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4742" tIns="394374" rIns="104742" bIns="394374" numCol="1" spcCol="1270" anchor="t" anchorCtr="0">
          <a:noAutofit/>
        </a:bodyPr>
        <a:lstStyle/>
        <a:p>
          <a:pPr marL="0" lvl="0" indent="0" algn="l" defTabSz="889000">
            <a:lnSpc>
              <a:spcPct val="90000"/>
            </a:lnSpc>
            <a:spcBef>
              <a:spcPct val="0"/>
            </a:spcBef>
            <a:spcAft>
              <a:spcPct val="35000"/>
            </a:spcAft>
            <a:buNone/>
          </a:pPr>
          <a:r>
            <a:rPr lang="en-US" sz="2000" kern="1200" dirty="0"/>
            <a:t>Review the program materials and identify:</a:t>
          </a:r>
        </a:p>
        <a:p>
          <a:pPr marL="228600" lvl="1" indent="-228600" algn="l" defTabSz="889000">
            <a:lnSpc>
              <a:spcPct val="90000"/>
            </a:lnSpc>
            <a:spcBef>
              <a:spcPct val="0"/>
            </a:spcBef>
            <a:spcAft>
              <a:spcPct val="15000"/>
            </a:spcAft>
            <a:buChar char="•"/>
          </a:pPr>
          <a:r>
            <a:rPr lang="en-US" sz="2000" kern="1200"/>
            <a:t>The core components &amp; theory</a:t>
          </a:r>
        </a:p>
        <a:p>
          <a:pPr marL="228600" lvl="1" indent="-228600" algn="l" defTabSz="889000">
            <a:lnSpc>
              <a:spcPct val="90000"/>
            </a:lnSpc>
            <a:spcBef>
              <a:spcPct val="0"/>
            </a:spcBef>
            <a:spcAft>
              <a:spcPct val="15000"/>
            </a:spcAft>
            <a:buChar char="•"/>
          </a:pPr>
          <a:r>
            <a:rPr lang="en-US" sz="2000" kern="1200" dirty="0"/>
            <a:t>Existing recommendations for adaptations</a:t>
          </a:r>
        </a:p>
      </dsp:txBody>
      <dsp:txXfrm>
        <a:off x="1349577" y="2997"/>
        <a:ext cx="5398312" cy="1552654"/>
      </dsp:txXfrm>
    </dsp:sp>
    <dsp:sp modelId="{89003766-3AF7-654B-B5DC-FB6A44A887C5}">
      <dsp:nvSpPr>
        <dsp:cNvPr id="0" name=""/>
        <dsp:cNvSpPr/>
      </dsp:nvSpPr>
      <dsp:spPr>
        <a:xfrm>
          <a:off x="0" y="2997"/>
          <a:ext cx="1349578" cy="1552654"/>
        </a:xfrm>
        <a:prstGeom prst="rect">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1415" tIns="153368" rIns="71415" bIns="153368" numCol="1" spcCol="1270" anchor="ctr" anchorCtr="0">
          <a:noAutofit/>
        </a:bodyPr>
        <a:lstStyle/>
        <a:p>
          <a:pPr marL="0" lvl="0" indent="0" algn="ctr" defTabSz="889000">
            <a:lnSpc>
              <a:spcPct val="90000"/>
            </a:lnSpc>
            <a:spcBef>
              <a:spcPct val="0"/>
            </a:spcBef>
            <a:spcAft>
              <a:spcPct val="35000"/>
            </a:spcAft>
            <a:buNone/>
          </a:pPr>
          <a:r>
            <a:rPr lang="en-US" sz="2000" kern="1200" dirty="0"/>
            <a:t>Review</a:t>
          </a:r>
        </a:p>
      </dsp:txBody>
      <dsp:txXfrm>
        <a:off x="0" y="2997"/>
        <a:ext cx="1349578" cy="1552654"/>
      </dsp:txXfrm>
    </dsp:sp>
    <dsp:sp modelId="{4374CFF6-FBA9-1042-9833-976DE63DEEF9}">
      <dsp:nvSpPr>
        <dsp:cNvPr id="0" name=""/>
        <dsp:cNvSpPr/>
      </dsp:nvSpPr>
      <dsp:spPr>
        <a:xfrm>
          <a:off x="1349578" y="1648811"/>
          <a:ext cx="5398312" cy="1552654"/>
        </a:xfrm>
        <a:prstGeom prst="rect">
          <a:avLst/>
        </a:prstGeom>
        <a:solidFill>
          <a:schemeClr val="accent5">
            <a:tint val="40000"/>
            <a:alpha val="90000"/>
            <a:hueOff val="-2246587"/>
            <a:satOff val="-7611"/>
            <a:lumOff val="-976"/>
            <a:alphaOff val="0"/>
          </a:schemeClr>
        </a:solidFill>
        <a:ln w="25400" cap="flat" cmpd="sng" algn="ctr">
          <a:solidFill>
            <a:schemeClr val="accent5">
              <a:tint val="40000"/>
              <a:alpha val="90000"/>
              <a:hueOff val="-2246587"/>
              <a:satOff val="-7611"/>
              <a:lumOff val="-97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4742" tIns="394374" rIns="104742" bIns="394374" numCol="1" spcCol="1270" anchor="ctr" anchorCtr="0">
          <a:noAutofit/>
        </a:bodyPr>
        <a:lstStyle/>
        <a:p>
          <a:pPr marL="0" lvl="0" indent="0" algn="l" defTabSz="889000">
            <a:lnSpc>
              <a:spcPct val="90000"/>
            </a:lnSpc>
            <a:spcBef>
              <a:spcPct val="0"/>
            </a:spcBef>
            <a:spcAft>
              <a:spcPct val="35000"/>
            </a:spcAft>
            <a:buNone/>
          </a:pPr>
          <a:r>
            <a:rPr lang="en-US" sz="2000" kern="1200" dirty="0"/>
            <a:t>Make an implementation plan along with a plan for measuring fidelity; keep key core components in place</a:t>
          </a:r>
        </a:p>
      </dsp:txBody>
      <dsp:txXfrm>
        <a:off x="1349578" y="1648811"/>
        <a:ext cx="5398312" cy="1552654"/>
      </dsp:txXfrm>
    </dsp:sp>
    <dsp:sp modelId="{E6035112-C55E-4E4D-963A-1E4DDF79EBC1}">
      <dsp:nvSpPr>
        <dsp:cNvPr id="0" name=""/>
        <dsp:cNvSpPr/>
      </dsp:nvSpPr>
      <dsp:spPr>
        <a:xfrm>
          <a:off x="0" y="1648811"/>
          <a:ext cx="1349578" cy="1552654"/>
        </a:xfrm>
        <a:prstGeom prst="rect">
          <a:avLst/>
        </a:prstGeom>
        <a:solidFill>
          <a:schemeClr val="accent5">
            <a:hueOff val="-2252848"/>
            <a:satOff val="-5806"/>
            <a:lumOff val="-3922"/>
            <a:alphaOff val="0"/>
          </a:schemeClr>
        </a:solidFill>
        <a:ln w="25400" cap="flat" cmpd="sng" algn="ctr">
          <a:solidFill>
            <a:schemeClr val="accent5">
              <a:hueOff val="-2252848"/>
              <a:satOff val="-5806"/>
              <a:lumOff val="-3922"/>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1415" tIns="153368" rIns="71415" bIns="153368" numCol="1" spcCol="1270" anchor="ctr" anchorCtr="0">
          <a:noAutofit/>
        </a:bodyPr>
        <a:lstStyle/>
        <a:p>
          <a:pPr marL="0" lvl="0" indent="0" algn="ctr" defTabSz="889000">
            <a:lnSpc>
              <a:spcPct val="90000"/>
            </a:lnSpc>
            <a:spcBef>
              <a:spcPct val="0"/>
            </a:spcBef>
            <a:spcAft>
              <a:spcPct val="35000"/>
            </a:spcAft>
            <a:buNone/>
          </a:pPr>
          <a:r>
            <a:rPr lang="en-US" sz="2000" kern="1200"/>
            <a:t>Plan</a:t>
          </a:r>
        </a:p>
      </dsp:txBody>
      <dsp:txXfrm>
        <a:off x="0" y="1648811"/>
        <a:ext cx="1349578" cy="1552654"/>
      </dsp:txXfrm>
    </dsp:sp>
    <dsp:sp modelId="{18A854F2-5519-E149-B80A-75AFC6B3ECFA}">
      <dsp:nvSpPr>
        <dsp:cNvPr id="0" name=""/>
        <dsp:cNvSpPr/>
      </dsp:nvSpPr>
      <dsp:spPr>
        <a:xfrm>
          <a:off x="1349578" y="3294624"/>
          <a:ext cx="5398312" cy="1552654"/>
        </a:xfrm>
        <a:prstGeom prst="rect">
          <a:avLst/>
        </a:prstGeom>
        <a:solidFill>
          <a:schemeClr val="accent5">
            <a:tint val="40000"/>
            <a:alpha val="90000"/>
            <a:hueOff val="-4493175"/>
            <a:satOff val="-15221"/>
            <a:lumOff val="-1952"/>
            <a:alphaOff val="0"/>
          </a:schemeClr>
        </a:solidFill>
        <a:ln w="25400" cap="flat" cmpd="sng" algn="ctr">
          <a:solidFill>
            <a:schemeClr val="accent5">
              <a:tint val="40000"/>
              <a:alpha val="90000"/>
              <a:hueOff val="-4493175"/>
              <a:satOff val="-15221"/>
              <a:lumOff val="-1952"/>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4742" tIns="394374" rIns="104742" bIns="394374" numCol="1" spcCol="1270" anchor="ctr" anchorCtr="0">
          <a:noAutofit/>
        </a:bodyPr>
        <a:lstStyle/>
        <a:p>
          <a:pPr marL="0" lvl="0" indent="0" algn="l" defTabSz="889000">
            <a:lnSpc>
              <a:spcPct val="90000"/>
            </a:lnSpc>
            <a:spcBef>
              <a:spcPct val="0"/>
            </a:spcBef>
            <a:spcAft>
              <a:spcPct val="35000"/>
            </a:spcAft>
            <a:buNone/>
          </a:pPr>
          <a:r>
            <a:rPr lang="en-US" sz="2000" kern="1200" dirty="0"/>
            <a:t>Keep a record of the adaptations that were made</a:t>
          </a:r>
        </a:p>
      </dsp:txBody>
      <dsp:txXfrm>
        <a:off x="1349578" y="3294624"/>
        <a:ext cx="5398312" cy="1552654"/>
      </dsp:txXfrm>
    </dsp:sp>
    <dsp:sp modelId="{73582342-2EE4-A643-B58D-2FB83147DF04}">
      <dsp:nvSpPr>
        <dsp:cNvPr id="0" name=""/>
        <dsp:cNvSpPr/>
      </dsp:nvSpPr>
      <dsp:spPr>
        <a:xfrm>
          <a:off x="0" y="3294624"/>
          <a:ext cx="1349578" cy="1552654"/>
        </a:xfrm>
        <a:prstGeom prst="rect">
          <a:avLst/>
        </a:prstGeom>
        <a:solidFill>
          <a:schemeClr val="accent5">
            <a:hueOff val="-4505695"/>
            <a:satOff val="-11613"/>
            <a:lumOff val="-7843"/>
            <a:alphaOff val="0"/>
          </a:schemeClr>
        </a:solidFill>
        <a:ln w="25400" cap="flat" cmpd="sng" algn="ctr">
          <a:solidFill>
            <a:schemeClr val="accent5">
              <a:hueOff val="-4505695"/>
              <a:satOff val="-11613"/>
              <a:lumOff val="-7843"/>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1415" tIns="153368" rIns="71415" bIns="153368" numCol="1" spcCol="1270" anchor="ctr" anchorCtr="0">
          <a:noAutofit/>
        </a:bodyPr>
        <a:lstStyle/>
        <a:p>
          <a:pPr marL="0" lvl="0" indent="0" algn="ctr" defTabSz="889000">
            <a:lnSpc>
              <a:spcPct val="90000"/>
            </a:lnSpc>
            <a:spcBef>
              <a:spcPct val="0"/>
            </a:spcBef>
            <a:spcAft>
              <a:spcPct val="35000"/>
            </a:spcAft>
            <a:buNone/>
          </a:pPr>
          <a:r>
            <a:rPr lang="en-US" sz="2000" kern="1200" dirty="0"/>
            <a:t>Document</a:t>
          </a:r>
        </a:p>
      </dsp:txBody>
      <dsp:txXfrm>
        <a:off x="0" y="3294624"/>
        <a:ext cx="1349578" cy="1552654"/>
      </dsp:txXfrm>
    </dsp:sp>
    <dsp:sp modelId="{288F69BD-8E12-374D-9F73-12E76B0CB2EC}">
      <dsp:nvSpPr>
        <dsp:cNvPr id="0" name=""/>
        <dsp:cNvSpPr/>
      </dsp:nvSpPr>
      <dsp:spPr>
        <a:xfrm>
          <a:off x="1349578" y="4940438"/>
          <a:ext cx="5398312" cy="1552654"/>
        </a:xfrm>
        <a:prstGeom prst="rect">
          <a:avLst/>
        </a:prstGeom>
        <a:solidFill>
          <a:schemeClr val="accent5">
            <a:tint val="40000"/>
            <a:alpha val="90000"/>
            <a:hueOff val="-6739762"/>
            <a:satOff val="-22832"/>
            <a:lumOff val="-2928"/>
            <a:alphaOff val="0"/>
          </a:schemeClr>
        </a:solidFill>
        <a:ln w="25400" cap="flat" cmpd="sng" algn="ctr">
          <a:solidFill>
            <a:schemeClr val="accent5">
              <a:tint val="40000"/>
              <a:alpha val="90000"/>
              <a:hueOff val="-6739762"/>
              <a:satOff val="-22832"/>
              <a:lumOff val="-2928"/>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4742" tIns="394374" rIns="104742" bIns="394374" numCol="1" spcCol="1270" anchor="ctr" anchorCtr="0">
          <a:noAutofit/>
        </a:bodyPr>
        <a:lstStyle/>
        <a:p>
          <a:pPr marL="0" lvl="0" indent="0" algn="l" defTabSz="889000">
            <a:lnSpc>
              <a:spcPct val="90000"/>
            </a:lnSpc>
            <a:spcBef>
              <a:spcPct val="0"/>
            </a:spcBef>
            <a:spcAft>
              <a:spcPct val="35000"/>
            </a:spcAft>
            <a:buNone/>
          </a:pPr>
          <a:r>
            <a:rPr lang="en-US" sz="2000" kern="1200" dirty="0"/>
            <a:t>Monitor your plan formatively &amp; </a:t>
          </a:r>
          <a:r>
            <a:rPr lang="en-US" sz="2000" kern="1200" dirty="0" err="1"/>
            <a:t>summatively</a:t>
          </a:r>
          <a:r>
            <a:rPr lang="en-US" sz="2000" kern="1200" dirty="0"/>
            <a:t>. Get feedback and evaluate the extent to which the adaptations were effective and meaningful (Forman et al., 2013) </a:t>
          </a:r>
        </a:p>
      </dsp:txBody>
      <dsp:txXfrm>
        <a:off x="1349578" y="4940438"/>
        <a:ext cx="5398312" cy="1552654"/>
      </dsp:txXfrm>
    </dsp:sp>
    <dsp:sp modelId="{8A24E99F-B02B-A949-8B72-DACA712A57EA}">
      <dsp:nvSpPr>
        <dsp:cNvPr id="0" name=""/>
        <dsp:cNvSpPr/>
      </dsp:nvSpPr>
      <dsp:spPr>
        <a:xfrm>
          <a:off x="0" y="4940438"/>
          <a:ext cx="1349578" cy="1552654"/>
        </a:xfrm>
        <a:prstGeom prst="rect">
          <a:avLst/>
        </a:prstGeom>
        <a:solidFill>
          <a:schemeClr val="accent5">
            <a:hueOff val="-6758543"/>
            <a:satOff val="-17419"/>
            <a:lumOff val="-11765"/>
            <a:alphaOff val="0"/>
          </a:schemeClr>
        </a:solidFill>
        <a:ln w="25400" cap="flat" cmpd="sng" algn="ctr">
          <a:solidFill>
            <a:schemeClr val="accent5">
              <a:hueOff val="-6758543"/>
              <a:satOff val="-17419"/>
              <a:lumOff val="-11765"/>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1415" tIns="153368" rIns="71415" bIns="153368" numCol="1" spcCol="1270" anchor="ctr" anchorCtr="0">
          <a:noAutofit/>
        </a:bodyPr>
        <a:lstStyle/>
        <a:p>
          <a:pPr marL="0" lvl="0" indent="0" algn="ctr" defTabSz="889000">
            <a:lnSpc>
              <a:spcPct val="90000"/>
            </a:lnSpc>
            <a:spcBef>
              <a:spcPct val="0"/>
            </a:spcBef>
            <a:spcAft>
              <a:spcPct val="35000"/>
            </a:spcAft>
            <a:buNone/>
          </a:pPr>
          <a:r>
            <a:rPr lang="en-US" sz="2000" kern="1200"/>
            <a:t>Monitor</a:t>
          </a:r>
        </a:p>
      </dsp:txBody>
      <dsp:txXfrm>
        <a:off x="0" y="4940438"/>
        <a:ext cx="1349578" cy="1552654"/>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70AC71-8B42-BA4D-A1BC-1D4699675D2C}">
      <dsp:nvSpPr>
        <dsp:cNvPr id="0" name=""/>
        <dsp:cNvSpPr/>
      </dsp:nvSpPr>
      <dsp:spPr>
        <a:xfrm>
          <a:off x="0" y="5760"/>
          <a:ext cx="7037387" cy="1221041"/>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a:t>Dismissive (</a:t>
          </a:r>
          <a:r>
            <a:rPr lang="en-US" sz="2300" i="1" kern="1200"/>
            <a:t>It’s not stupid. This is important.</a:t>
          </a:r>
          <a:r>
            <a:rPr lang="en-US" sz="2300" kern="1200"/>
            <a:t>) Or, ignores completely.</a:t>
          </a:r>
        </a:p>
      </dsp:txBody>
      <dsp:txXfrm>
        <a:off x="59606" y="65366"/>
        <a:ext cx="6918175" cy="1101829"/>
      </dsp:txXfrm>
    </dsp:sp>
    <dsp:sp modelId="{F6927EBC-6F3A-D04A-92F2-DF7BB0E8D8B1}">
      <dsp:nvSpPr>
        <dsp:cNvPr id="0" name=""/>
        <dsp:cNvSpPr/>
      </dsp:nvSpPr>
      <dsp:spPr>
        <a:xfrm>
          <a:off x="0" y="1293042"/>
          <a:ext cx="7037387" cy="1221041"/>
        </a:xfrm>
        <a:prstGeom prst="roundRect">
          <a:avLst/>
        </a:prstGeom>
        <a:solidFill>
          <a:schemeClr val="accent2">
            <a:hueOff val="-485121"/>
            <a:satOff val="-27976"/>
            <a:lumOff val="287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a:t>Disapproving (</a:t>
          </a:r>
          <a:r>
            <a:rPr lang="en-US" sz="2300" i="1" kern="1200"/>
            <a:t>We don’t talk to our classmates like that. It shows you are a bad friend.</a:t>
          </a:r>
          <a:r>
            <a:rPr lang="en-US" sz="2300" kern="1200"/>
            <a:t>)</a:t>
          </a:r>
        </a:p>
      </dsp:txBody>
      <dsp:txXfrm>
        <a:off x="59606" y="1352648"/>
        <a:ext cx="6918175" cy="1101829"/>
      </dsp:txXfrm>
    </dsp:sp>
    <dsp:sp modelId="{42C7C9D3-829B-A241-AC02-0692B4AFB383}">
      <dsp:nvSpPr>
        <dsp:cNvPr id="0" name=""/>
        <dsp:cNvSpPr/>
      </dsp:nvSpPr>
      <dsp:spPr>
        <a:xfrm>
          <a:off x="0" y="2580323"/>
          <a:ext cx="7037387" cy="1221041"/>
        </a:xfrm>
        <a:prstGeom prst="roundRect">
          <a:avLst/>
        </a:prstGeom>
        <a:solidFill>
          <a:schemeClr val="accent2">
            <a:hueOff val="-970242"/>
            <a:satOff val="-55952"/>
            <a:lumOff val="5752"/>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a:t>Laissez faire (</a:t>
          </a:r>
          <a:r>
            <a:rPr lang="en-US" sz="2300" i="1" kern="1200"/>
            <a:t>Let’s talk about why you feel stupid </a:t>
          </a:r>
          <a:r>
            <a:rPr lang="en-US" sz="2300" kern="1200"/>
            <a:t>[interfering with classroom instruction for the next 15 minutes[). </a:t>
          </a:r>
        </a:p>
      </dsp:txBody>
      <dsp:txXfrm>
        <a:off x="59606" y="2639929"/>
        <a:ext cx="6918175" cy="1101829"/>
      </dsp:txXfrm>
    </dsp:sp>
    <dsp:sp modelId="{EEA6E336-0922-5A48-A82F-0D9D42BECA34}">
      <dsp:nvSpPr>
        <dsp:cNvPr id="0" name=""/>
        <dsp:cNvSpPr/>
      </dsp:nvSpPr>
      <dsp:spPr>
        <a:xfrm>
          <a:off x="0" y="3867604"/>
          <a:ext cx="7037387" cy="1221041"/>
        </a:xfrm>
        <a:prstGeom prst="roundRect">
          <a:avLst/>
        </a:prstGeom>
        <a:solidFill>
          <a:schemeClr val="accent2">
            <a:hueOff val="-1455363"/>
            <a:satOff val="-83928"/>
            <a:lumOff val="862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US" sz="2300" kern="1200"/>
            <a:t>Emotion coaching style (</a:t>
          </a:r>
          <a:r>
            <a:rPr lang="en-US" sz="2300" i="1" kern="1200"/>
            <a:t>You have been in a really tough spot. I want to hear more about this. I’m going to check in with you in a bit.</a:t>
          </a:r>
          <a:r>
            <a:rPr lang="en-US" sz="2300" kern="1200"/>
            <a:t>) </a:t>
          </a:r>
        </a:p>
      </dsp:txBody>
      <dsp:txXfrm>
        <a:off x="59606" y="3927210"/>
        <a:ext cx="6918175" cy="1101829"/>
      </dsp:txXfrm>
    </dsp:sp>
    <dsp:sp modelId="{FB668397-B39F-0F43-9345-54F79F5B7E67}">
      <dsp:nvSpPr>
        <dsp:cNvPr id="0" name=""/>
        <dsp:cNvSpPr/>
      </dsp:nvSpPr>
      <dsp:spPr>
        <a:xfrm>
          <a:off x="0" y="5088646"/>
          <a:ext cx="7037387" cy="3808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3437" tIns="29210" rIns="163576" bIns="29210" numCol="1" spcCol="1270" anchor="t" anchorCtr="0">
          <a:noAutofit/>
        </a:bodyPr>
        <a:lstStyle/>
        <a:p>
          <a:pPr marL="171450" lvl="1" indent="-171450" algn="l" defTabSz="800100">
            <a:lnSpc>
              <a:spcPct val="90000"/>
            </a:lnSpc>
            <a:spcBef>
              <a:spcPct val="0"/>
            </a:spcBef>
            <a:spcAft>
              <a:spcPct val="20000"/>
            </a:spcAft>
            <a:buChar char="•"/>
          </a:pPr>
          <a:r>
            <a:rPr lang="en-US" sz="1800" kern="1200"/>
            <a:t>Reference: Gottman (1997). </a:t>
          </a:r>
        </a:p>
      </dsp:txBody>
      <dsp:txXfrm>
        <a:off x="0" y="5088646"/>
        <a:ext cx="7037387" cy="38088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B6F55F-FA47-5C43-9057-ABF18E85F321}">
      <dsp:nvSpPr>
        <dsp:cNvPr id="0" name=""/>
        <dsp:cNvSpPr/>
      </dsp:nvSpPr>
      <dsp:spPr>
        <a:xfrm>
          <a:off x="9242" y="1048689"/>
          <a:ext cx="2762398" cy="1968209"/>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Warm greeting: Greet, Check-in, and invite announcements or celebrations</a:t>
          </a:r>
        </a:p>
      </dsp:txBody>
      <dsp:txXfrm>
        <a:off x="66889" y="1106336"/>
        <a:ext cx="2647104" cy="1852915"/>
      </dsp:txXfrm>
    </dsp:sp>
    <dsp:sp modelId="{0B8FD07C-275E-5F49-90FA-140B6DED6DA3}">
      <dsp:nvSpPr>
        <dsp:cNvPr id="0" name=""/>
        <dsp:cNvSpPr/>
      </dsp:nvSpPr>
      <dsp:spPr>
        <a:xfrm>
          <a:off x="3047880" y="1690256"/>
          <a:ext cx="585628" cy="685074"/>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3047880" y="1827271"/>
        <a:ext cx="409940" cy="411044"/>
      </dsp:txXfrm>
    </dsp:sp>
    <dsp:sp modelId="{9F7E2455-5483-5C48-8699-7B580A0C19A2}">
      <dsp:nvSpPr>
        <dsp:cNvPr id="0" name=""/>
        <dsp:cNvSpPr/>
      </dsp:nvSpPr>
      <dsp:spPr>
        <a:xfrm>
          <a:off x="3876600" y="1048689"/>
          <a:ext cx="2762398" cy="1968209"/>
        </a:xfrm>
        <a:prstGeom prst="roundRect">
          <a:avLst>
            <a:gd name="adj" fmla="val 10000"/>
          </a:avLst>
        </a:prstGeom>
        <a:solidFill>
          <a:schemeClr val="accent5">
            <a:hueOff val="-3379271"/>
            <a:satOff val="-8710"/>
            <a:lumOff val="-588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Middle: mindfulness practices, music, or movement to center and refresh the class.</a:t>
          </a:r>
        </a:p>
      </dsp:txBody>
      <dsp:txXfrm>
        <a:off x="3934247" y="1106336"/>
        <a:ext cx="2647104" cy="1852915"/>
      </dsp:txXfrm>
    </dsp:sp>
    <dsp:sp modelId="{A9E0BCF3-D236-1A43-8350-F1C96C760C5D}">
      <dsp:nvSpPr>
        <dsp:cNvPr id="0" name=""/>
        <dsp:cNvSpPr/>
      </dsp:nvSpPr>
      <dsp:spPr>
        <a:xfrm>
          <a:off x="6915239" y="1690256"/>
          <a:ext cx="585628" cy="685074"/>
        </a:xfrm>
        <a:prstGeom prst="rightArrow">
          <a:avLst>
            <a:gd name="adj1" fmla="val 60000"/>
            <a:gd name="adj2" fmla="val 50000"/>
          </a:avLst>
        </a:prstGeom>
        <a:solidFill>
          <a:schemeClr val="accent5">
            <a:hueOff val="-6758543"/>
            <a:satOff val="-17419"/>
            <a:lumOff val="-11765"/>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6915239" y="1827271"/>
        <a:ext cx="409940" cy="411044"/>
      </dsp:txXfrm>
    </dsp:sp>
    <dsp:sp modelId="{FB96B0EB-34F5-DF4F-8940-9CBBEFB75AC2}">
      <dsp:nvSpPr>
        <dsp:cNvPr id="0" name=""/>
        <dsp:cNvSpPr/>
      </dsp:nvSpPr>
      <dsp:spPr>
        <a:xfrm>
          <a:off x="7743958" y="1048689"/>
          <a:ext cx="2762398" cy="1968209"/>
        </a:xfrm>
        <a:prstGeom prst="roundRect">
          <a:avLst>
            <a:gd name="adj" fmla="val 10000"/>
          </a:avLst>
        </a:prstGeom>
        <a:solidFill>
          <a:schemeClr val="accent5">
            <a:hueOff val="-6758543"/>
            <a:satOff val="-17419"/>
            <a:lumOff val="-11765"/>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t>Optimistic end: Take time for students to share appreciations with one another at the end of class, for anything big or small, related to the class or not. </a:t>
          </a:r>
        </a:p>
      </dsp:txBody>
      <dsp:txXfrm>
        <a:off x="7801605" y="1106336"/>
        <a:ext cx="2647104" cy="1852915"/>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3.xml><?xml version="1.0" encoding="utf-8"?>
<dgm:layoutDef xmlns:dgm="http://schemas.openxmlformats.org/drawingml/2006/diagram" xmlns:a="http://schemas.openxmlformats.org/drawingml/2006/main" uniqueId="urn:microsoft.com/office/officeart/2009/3/layout/OpposingIdeas">
  <dgm:title val=""/>
  <dgm:desc val=""/>
  <dgm:catLst>
    <dgm:cat type="relationship" pri="3400"/>
  </dgm:catLst>
  <dgm:samp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clrData>
  <dgm:layoutNode name="Name0">
    <dgm:varLst>
      <dgm:chMax val="2"/>
      <dgm:dir/>
      <dgm:animOne val="branch"/>
      <dgm:animLvl val="lvl"/>
      <dgm:resizeHandles val="exact"/>
    </dgm:varLst>
    <dgm:choose name="Name1">
      <dgm:if name="Name2" axis="ch" ptType="node" func="cnt" op="lte" val="1">
        <dgm:alg type="composite">
          <dgm:param type="ar" val="0.9928"/>
        </dgm:alg>
      </dgm:if>
      <dgm:else name="Name3">
        <dgm:alg type="composite">
          <dgm:param type="ar" val="1.6364"/>
        </dgm:alg>
      </dgm:else>
    </dgm:choose>
    <dgm:shape xmlns:r="http://schemas.openxmlformats.org/officeDocument/2006/relationships" r:blip="">
      <dgm:adjLst/>
    </dgm:shape>
    <dgm:choose name="Name4">
      <dgm:if name="Name5" func="var" arg="dir" op="equ" val="norm">
        <dgm:choose name="Name6">
          <dgm:if name="Name7"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2963"/>
              <dgm:constr type="t" for="ch" forName="ChildText1" refType="h" fact="0.2722"/>
              <dgm:constr type="w" for="ch" forName="ChildText1" refType="w" fact="0.6534"/>
              <dgm:constr type="h" for="ch" forName="ChildText1" refType="h" fact="0.6682"/>
              <dgm:constr type="l" for="ch" forName="Background" refType="w" fact="0.246"/>
              <dgm:constr type="t" for="ch" forName="Background" refType="h" fact="0.2125"/>
              <dgm:constr type="w" for="ch" forName="Background" refType="w" fact="0.754"/>
              <dgm:constr type="h" for="ch" forName="Background" refType="h" fact="0.7875"/>
              <dgm:constr type="l" for="ch" forName="ParentText1" refType="w" fact="0"/>
              <dgm:constr type="t" for="ch" forName="ParentText1" refType="h" fact="0"/>
              <dgm:constr type="w" for="ch" forName="ParentText1" refType="w" fact="0.234"/>
              <dgm:constr type="h" for="ch" forName="ParentText1" refType="h" fact="0.8713"/>
              <dgm:constr type="l" for="ch" forName="ParentShape1" refType="w" fact="0"/>
              <dgm:constr type="t" for="ch" forName="ParentShape1" refType="h" fact="0"/>
              <dgm:constr type="w" for="ch" forName="ParentShape1" refType="w" fact="0.234"/>
              <dgm:constr type="h" for="ch" forName="ParentShape1" refType="h" fact="0.8713"/>
            </dgm:constrLst>
          </dgm:if>
          <dgm:else name="Name8">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15"/>
              <dgm:constr type="t" for="ch" forName="ChildText1" refType="h" fact="0.22"/>
              <dgm:constr type="w" for="ch" forName="ChildText1" refType="w" fact="0.325"/>
              <dgm:constr type="h" for="ch" forName="ChildText1" refType="h" fact="0.56"/>
              <dgm:constr type="l" for="ch" forName="ChildText2" refType="w" fact="0.525"/>
              <dgm:constr type="t" for="ch" forName="ChildText2" refType="h" fact="0.22"/>
              <dgm:constr type="w" for="ch" forName="ChildText2" refType="w" fact="0.325"/>
              <dgm:constr type="h" for="ch" forName="ChildText2" refType="h" fact="0.56"/>
              <dgm:constr type="l" for="ch" forName="Background" refType="w" fact="0.125"/>
              <dgm:constr type="t" for="ch" forName="Background" refType="h" fact="0.17"/>
              <dgm:constr type="w" for="ch" forName="Background" refType="w" fact="0.75"/>
              <dgm:constr type="h" for="ch" forName="Background" refType="h" fact="0.66"/>
              <dgm:constr type="l" for="ch" forName="ParentText1" refType="w" fact="0"/>
              <dgm:constr type="t" for="ch" forName="ParentText1" refType="h" fact="0"/>
              <dgm:constr type="w" for="ch" forName="ParentText1" refType="w" fact="0.125"/>
              <dgm:constr type="h" for="ch" forName="ParentText1" refType="h" fact="0.72"/>
              <dgm:constr type="l" for="ch" forName="ParentShape1" refType="w" fact="0"/>
              <dgm:constr type="t" for="ch" forName="ParentShape1" refType="h" fact="0"/>
              <dgm:constr type="w" for="ch" forName="ParentShape1" refType="w" fact="0.125"/>
              <dgm:constr type="h" for="ch" forName="ParentShape1" refType="h" fact="0.72"/>
              <dgm:constr type="l" for="ch" forName="ParentText2" refType="w" fact="0.875"/>
              <dgm:constr type="t" for="ch" forName="ParentText2" refType="h" fact="0.28"/>
              <dgm:constr type="w" for="ch" forName="ParentText2" refType="w" fact="0.125"/>
              <dgm:constr type="h" for="ch" forName="ParentText2" refType="h" fact="0.72"/>
              <dgm:constr type="l" for="ch" forName="ParentShape2" refType="w" fact="0.875"/>
              <dgm:constr type="t" for="ch" forName="ParentShape2" refType="h" fact="0.28"/>
              <dgm:constr type="w" for="ch" forName="ParentShape2" refType="w" fact="0.125"/>
              <dgm:constr type="h" for="ch" forName="ParentShape2" refType="h" fact="0.72"/>
              <dgm:constr type="l" for="ch" forName="Divider" refType="w" fact="0.5"/>
              <dgm:constr type="t" for="ch" forName="Divider" refType="h" fact="0.24"/>
              <dgm:constr type="w" for="ch" forName="Divider" refType="w" fact="0.0001"/>
              <dgm:constr type="h" for="ch" forName="Divider" refType="h" fact="0.52"/>
            </dgm:constrLst>
          </dgm:else>
        </dgm:choose>
      </dgm:if>
      <dgm:else name="Name9">
        <dgm:choose name="Name10">
          <dgm:if name="Name11"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2455"/>
              <dgm:constr type="t" for="ch" forName="ChildText1" refType="h" fact="0.2651"/>
              <dgm:constr type="w" for="ch" forName="ChildText1" refType="w" fact="0.5351"/>
              <dgm:constr type="h" for="ch" forName="ChildText1" refType="h" fact="0.56"/>
              <dgm:constr type="r" for="ch" forName="Background" refType="w" fact="-0.246"/>
              <dgm:constr type="t" for="ch" forName="Background" refType="h" fact="0.2125"/>
              <dgm:constr type="w" for="ch" forName="Background" refType="w" fact="0.754"/>
              <dgm:constr type="h" for="ch" forName="Background" refType="h" fact="0.7875"/>
              <dgm:constr type="r" for="ch" forName="ParentText1" refType="w" fact="0"/>
              <dgm:constr type="t" for="ch" forName="ParentText1" refType="h" fact="0"/>
              <dgm:constr type="w" for="ch" forName="ParentText1" refType="w" fact="0.234"/>
              <dgm:constr type="h" for="ch" forName="ParentText1" refType="h" fact="0.8713"/>
              <dgm:constr type="r" for="ch" forName="ParentShape1" refType="w" fact="0"/>
              <dgm:constr type="t" for="ch" forName="ParentShape1" refType="h" fact="0"/>
              <dgm:constr type="w" for="ch" forName="ParentShape1" refType="w" fact="0.234"/>
              <dgm:constr type="h" for="ch" forName="ParentShape1" refType="h" fact="0.8713"/>
            </dgm:constrLst>
          </dgm:if>
          <dgm:else name="Name12">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15"/>
              <dgm:constr type="t" for="ch" forName="ChildText1" refType="h" fact="0.22"/>
              <dgm:constr type="w" for="ch" forName="ChildText1" refType="w" fact="0.325"/>
              <dgm:constr type="h" for="ch" forName="ChildText1" refType="h" fact="0.56"/>
              <dgm:constr type="r" for="ch" forName="ChildText2" refType="w" fact="-0.525"/>
              <dgm:constr type="t" for="ch" forName="ChildText2" refType="h" fact="0.22"/>
              <dgm:constr type="w" for="ch" forName="ChildText2" refType="w" fact="0.325"/>
              <dgm:constr type="h" for="ch" forName="ChildText2" refType="h" fact="0.56"/>
              <dgm:constr type="r" for="ch" forName="Background" refType="w" fact="-0.125"/>
              <dgm:constr type="t" for="ch" forName="Background" refType="h" fact="0.17"/>
              <dgm:constr type="w" for="ch" forName="Background" refType="w" fact="0.75"/>
              <dgm:constr type="h" for="ch" forName="Background" refType="h" fact="0.66"/>
              <dgm:constr type="r" for="ch" forName="ParentText1" refType="w" fact="0"/>
              <dgm:constr type="t" for="ch" forName="ParentText1" refType="h" fact="0"/>
              <dgm:constr type="w" for="ch" forName="ParentText1" refType="w" fact="0.125"/>
              <dgm:constr type="h" for="ch" forName="ParentText1" refType="h" fact="0.72"/>
              <dgm:constr type="r" for="ch" forName="ParentShape1" refType="w" fact="0"/>
              <dgm:constr type="t" for="ch" forName="ParentShape1" refType="h" fact="0"/>
              <dgm:constr type="w" for="ch" forName="ParentShape1" refType="w" fact="0.125"/>
              <dgm:constr type="h" for="ch" forName="ParentShape1" refType="h" fact="0.72"/>
              <dgm:constr type="r" for="ch" forName="ParentText2" refType="w" fact="-0.875"/>
              <dgm:constr type="t" for="ch" forName="ParentText2" refType="h" fact="0.28"/>
              <dgm:constr type="w" for="ch" forName="ParentText2" refType="w" fact="0.125"/>
              <dgm:constr type="h" for="ch" forName="ParentText2" refType="h" fact="0.72"/>
              <dgm:constr type="r" for="ch" forName="ParentShape2" refType="w" fact="-0.875"/>
              <dgm:constr type="t" for="ch" forName="ParentShape2" refType="h" fact="0.28"/>
              <dgm:constr type="w" for="ch" forName="ParentShape2" refType="w" fact="0.125"/>
              <dgm:constr type="h" for="ch" forName="ParentShape2" refType="h" fact="0.72"/>
              <dgm:constr type="r" for="ch" forName="Divider" refType="w" fact="-0.5"/>
              <dgm:constr type="t" for="ch" forName="Divider" refType="h" fact="0.24"/>
              <dgm:constr type="w" for="ch" forName="Divider" refType="w" fact="0.0001"/>
              <dgm:constr type="h" for="ch" forName="Divider" refType="h" fact="0.52"/>
            </dgm:constrLst>
          </dgm:else>
        </dgm:choose>
      </dgm:else>
    </dgm:choose>
    <dgm:choose name="Name13">
      <dgm:if name="Name14" axis="ch" ptType="node" func="cnt" op="gte" val="1">
        <dgm:layoutNode name="Background" styleLbl="node1">
          <dgm:alg type="sp"/>
          <dgm:choose name="Name15">
            <dgm:if name="Name16" func="var" arg="dir" op="equ" val="norm">
              <dgm:shape xmlns:r="http://schemas.openxmlformats.org/officeDocument/2006/relationships" type="round2DiagRect" r:blip="">
                <dgm:adjLst>
                  <dgm:adj idx="1" val="0"/>
                  <dgm:adj idx="2" val="0.1667"/>
                </dgm:adjLst>
              </dgm:shape>
            </dgm:if>
            <dgm:else name="Name17">
              <dgm:shape xmlns:r="http://schemas.openxmlformats.org/officeDocument/2006/relationships" type="round2DiagRect" r:blip="">
                <dgm:adjLst>
                  <dgm:adj idx="1" val="0.1667"/>
                  <dgm:adj idx="2" val="0"/>
                </dgm:adjLst>
              </dgm:shape>
            </dgm:else>
          </dgm:choose>
          <dgm:presOf/>
        </dgm:layoutNode>
        <dgm:choose name="Name18">
          <dgm:if name="Name19" axis="ch" ptType="node" func="cnt" op="gte" val="2">
            <dgm:layoutNode name="Divider" styleLbl="callout">
              <dgm:alg type="sp"/>
              <dgm:shape xmlns:r="http://schemas.openxmlformats.org/officeDocument/2006/relationships" type="line" r:blip="">
                <dgm:adjLst/>
              </dgm:shape>
              <dgm:presOf/>
            </dgm:layoutNode>
          </dgm:if>
          <dgm:else name="Name20"/>
        </dgm:choose>
        <dgm:layoutNode name="ChildText1"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21">
          <dgm:if name="Name22" axis="ch" ptType="node" func="cnt" op="gte" val="2">
            <dgm:layoutNode name="ChildText2"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3"/>
        </dgm:choose>
        <dgm:layoutNode name="ParentText1" styleLbl="revTx">
          <dgm:varLst>
            <dgm:chMax val="1"/>
            <dgm:chPref val="1"/>
          </dgm:varLst>
          <dgm:choose name="Name24">
            <dgm:if name="Name25" func="var" arg="dir" op="equ" val="norm">
              <dgm:alg type="tx">
                <dgm:param type="parTxLTRAlign" val="r"/>
                <dgm:param type="shpTxLTRAlignCh" val="r"/>
                <dgm:param type="txAnchorVertCh" val="mid"/>
                <dgm:param type="autoTxRot" val="grav"/>
              </dgm:alg>
            </dgm:if>
            <dgm:else name="Name26">
              <dgm:alg type="tx">
                <dgm:param type="parTxLTRAlign" val="l"/>
                <dgm:param type="shpTxLTRAlignCh" val="r"/>
                <dgm:param type="txAnchorVertCh" val="mid"/>
                <dgm:param type="autoTxRot" val="grav"/>
              </dgm:alg>
            </dgm:else>
          </dgm:choose>
          <dgm:choose name="Name27">
            <dgm:if name="Name28" func="var" arg="dir" op="equ" val="norm">
              <dgm:shape xmlns:r="http://schemas.openxmlformats.org/officeDocument/2006/relationships" rot="-90" type="rightArrow" r:blip="" hideGeom="1">
                <dgm:adjLst>
                  <dgm:adj idx="1" val="0.4983"/>
                  <dgm:adj idx="2" val="0.6066"/>
                </dgm:adjLst>
              </dgm:shape>
            </dgm:if>
            <dgm:else name="Name29">
              <dgm:shape xmlns:r="http://schemas.openxmlformats.org/officeDocument/2006/relationships" rot="90" type="leftArrow" r:blip="" hideGeom="1">
                <dgm:adjLst>
                  <dgm:adj idx="1" val="0.4983"/>
                  <dgm:adj idx="2" val="0.6066"/>
                </dgm:adjLst>
              </dgm:shape>
            </dgm:else>
          </dgm:choos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1" styleLbl="alignImgPlace1">
          <dgm:varLst/>
          <dgm:alg type="sp"/>
          <dgm:presOf axis="ch self" ptType="node node" st="1 1" cnt="1 0"/>
          <dgm:choose name="Name30">
            <dgm:if name="Name31" func="var" arg="dir" op="equ" val="norm">
              <dgm:shape xmlns:r="http://schemas.openxmlformats.org/officeDocument/2006/relationships" rot="-90" type="rightArrow" r:blip="">
                <dgm:adjLst>
                  <dgm:adj idx="1" val="0.4983"/>
                  <dgm:adj idx="2" val="0.6066"/>
                </dgm:adjLst>
              </dgm:shape>
            </dgm:if>
            <dgm:else name="Name32">
              <dgm:shape xmlns:r="http://schemas.openxmlformats.org/officeDocument/2006/relationships" rot="90" type="leftArrow" r:blip="">
                <dgm:adjLst>
                  <dgm:adj idx="1" val="0.4983"/>
                  <dgm:adj idx="2" val="0.6066"/>
                </dgm:adjLst>
              </dgm:shape>
            </dgm:else>
          </dgm:choose>
        </dgm:layoutNode>
        <dgm:choose name="Name33">
          <dgm:if name="Name34" axis="ch" ptType="node" func="cnt" op="gte" val="2">
            <dgm:layoutNode name="ParentText2" styleLbl="revTx">
              <dgm:varLst>
                <dgm:chMax val="1"/>
                <dgm:chPref val="1"/>
              </dgm:varLst>
              <dgm:choose name="Name35">
                <dgm:if name="Name36" func="var" arg="dir" op="equ" val="norm">
                  <dgm:alg type="tx">
                    <dgm:param type="parTxLTRAlign" val="r"/>
                    <dgm:param type="shpTxLTRAlignCh" val="r"/>
                    <dgm:param type="txAnchorVertCh" val="mid"/>
                    <dgm:param type="autoTxRot" val="grav"/>
                  </dgm:alg>
                </dgm:if>
                <dgm:else name="Name37">
                  <dgm:alg type="tx">
                    <dgm:param type="parTxLTRAlign" val="l"/>
                    <dgm:param type="shpTxLTRAlignCh" val="r"/>
                    <dgm:param type="txAnchorVertCh" val="mid"/>
                    <dgm:param type="autoTxRot" val="grav"/>
                  </dgm:alg>
                </dgm:else>
              </dgm:choose>
              <dgm:choose name="Name38">
                <dgm:if name="Name39" func="var" arg="dir" op="equ" val="norm">
                  <dgm:shape xmlns:r="http://schemas.openxmlformats.org/officeDocument/2006/relationships" rot="90" type="rightArrow" r:blip="" hideGeom="1">
                    <dgm:adjLst>
                      <dgm:adj idx="1" val="0.4983"/>
                      <dgm:adj idx="2" val="0.6066"/>
                    </dgm:adjLst>
                  </dgm:shape>
                </dgm:if>
                <dgm:else name="Name40">
                  <dgm:shape xmlns:r="http://schemas.openxmlformats.org/officeDocument/2006/relationships" rot="-90" type="leftArrow" r:blip="" hideGeom="1">
                    <dgm:adjLst>
                      <dgm:adj idx="1" val="0.4983"/>
                      <dgm:adj idx="2" val="0.6066"/>
                    </dgm:adjLst>
                  </dgm:shape>
                </dgm:else>
              </dgm:choos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2" styleLbl="alignImgPlace1">
              <dgm:varLst/>
              <dgm:alg type="sp"/>
              <dgm:choose name="Name41">
                <dgm:if name="Name42" func="var" arg="dir" op="equ" val="norm">
                  <dgm:shape xmlns:r="http://schemas.openxmlformats.org/officeDocument/2006/relationships" rot="90" type="rightArrow" r:blip="">
                    <dgm:adjLst>
                      <dgm:adj idx="1" val="0.4983"/>
                      <dgm:adj idx="2" val="0.6066"/>
                    </dgm:adjLst>
                  </dgm:shape>
                </dgm:if>
                <dgm:else name="Name43">
                  <dgm:shape xmlns:r="http://schemas.openxmlformats.org/officeDocument/2006/relationships" rot="-90" type="leftArrow" r:blip="">
                    <dgm:adjLst>
                      <dgm:adj idx="1" val="0.4983"/>
                      <dgm:adj idx="2" val="0.6066"/>
                    </dgm:adjLst>
                  </dgm:shape>
                </dgm:else>
              </dgm:choose>
              <dgm:presOf axis="ch self" ptType="node node" st="2 1" cnt="1 0"/>
            </dgm:layoutNode>
          </dgm:if>
          <dgm:else name="Name44"/>
        </dgm:choose>
      </dgm:if>
      <dgm:else name="Name45"/>
    </dgm:choose>
  </dgm:layoutNode>
</dgm:layoutDef>
</file>

<file path=ppt/diagrams/layout4.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16/7/layout/VerticalSolidActionList">
  <dgm:title val="Vertical Solid Action List"/>
  <dgm:desc val="Use to show non-sequential or grouped lists of information. Works well with large amounts of text. All text has the same level of emphasis, and direction is not implied."/>
  <dgm:catLst>
    <dgm:cat type="list"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 modelId="5">
          <dgm:prSet phldr="1"/>
        </dgm:pt>
        <dgm:pt modelId="51">
          <dgm:prSet phldr="1"/>
        </dgm:pt>
      </dgm:ptLst>
      <dgm:cxnLst>
        <dgm:cxn modelId="4" srcId="0" destId="1" srcOrd="0" destOrd="0"/>
        <dgm:cxn modelId="5" srcId="0" destId="2" srcOrd="1" destOrd="0"/>
        <dgm:cxn modelId="6" srcId="0" destId="3" srcOrd="2" destOrd="0"/>
        <dgm:cxn modelId="7" srcId="0" destId="4" srcOrd="3" destOrd="0"/>
        <dgm:cxn modelId="8" srcId="0" destId="5" srcOrd="4" destOrd="0"/>
        <dgm:cxn modelId="13" srcId="1" destId="11" srcOrd="0" destOrd="0"/>
        <dgm:cxn modelId="23" srcId="2" destId="21" srcOrd="0" destOrd="0"/>
        <dgm:cxn modelId="33" srcId="3" destId="31" srcOrd="0" destOrd="0"/>
        <dgm:cxn modelId="43" srcId="4" destId="41" srcOrd="0" destOrd="0"/>
        <dgm:cxn modelId="53" srcId="5" destId="5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6"/>
      <dgm:constr type="primFontSz" for="des" forName="parentText" op="equ" val="28"/>
      <dgm:constr type="primFontSz" for="des" forName="descendantText" refType="primFontSz" refFor="des" refForName="parentText" op="lte" fact="0.82"/>
      <dgm:constr type="primFontSz" for="des" forName="parentText" refType="primFontSz" refFor="des" refForName="descendantText" op="lte" fact="1.25"/>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2"/>
          <dgm:constr type="w" for="ch" forName="descendantText" refType="w" fact="0.8"/>
          <dgm:constr type="h" for="ch" forName="parentText" refType="h"/>
          <dgm:constr type="h" for="ch" forName="descendantText" refType="h" refFor="ch" refForName="parentText"/>
        </dgm:constrLst>
        <dgm:ruleLst/>
        <dgm:layoutNode name="parentText" styleLbl="alignNode1">
          <dgm:varLst>
            <dgm:chMax val="1"/>
            <dgm:bulletEnabled/>
          </dgm:varLst>
          <dgm:alg type="tx"/>
          <dgm:shape xmlns:r="http://schemas.openxmlformats.org/officeDocument/2006/relationships" type="rect" r:blip="" zOrderOff="3">
            <dgm:adjLst/>
          </dgm:shape>
          <dgm:presOf axis="self" ptType="node"/>
          <dgm:constrLst>
            <dgm:constr type="tMarg" refType="h" fact="0.28"/>
            <dgm:constr type="bMarg" refType="h" fact="0.28"/>
            <dgm:constr type="lMarg" refType="w" fact="0.15"/>
            <dgm:constr type="rMarg" refType="w" fact="0.15"/>
          </dgm:constrLst>
          <dgm:ruleLst>
            <dgm:rule type="primFontSz" val="15" fact="NaN" max="NaN"/>
          </dgm:ruleLst>
        </dgm:layoutNode>
        <dgm:layoutNode name="descendantText" styleLbl="alignAccFollowNode1">
          <dgm:varLst>
            <dgm:bulletEnabled/>
          </dgm:varLst>
          <dgm:alg type="tx">
            <dgm:param type="stBulletLvl" val="0"/>
            <dgm:param type="parTxLTRAlign" val="l"/>
            <dgm:param type="shpTxLTRAlignCh" val="l"/>
            <dgm:param type="parTxRTLAlign" val="r"/>
            <dgm:param type="shpTxRTLAlignCh" val="r"/>
          </dgm:alg>
          <dgm:choose name="Name10">
            <dgm:if name="Name11" func="var" arg="dir" op="equ" val="norm">
              <dgm:shape xmlns:r="http://schemas.openxmlformats.org/officeDocument/2006/relationships" type="rect" r:blip="">
                <dgm:adjLst/>
              </dgm:shape>
            </dgm:if>
            <dgm:else name="Name12">
              <dgm:shape xmlns:r="http://schemas.openxmlformats.org/officeDocument/2006/relationships" type="rect" r:blip="">
                <dgm:adjLst/>
              </dgm:shape>
            </dgm:else>
          </dgm:choose>
          <dgm:presOf axis="des" ptType="node"/>
          <dgm:constrLst>
            <dgm:constr type="primFontSz" val="24"/>
            <dgm:constr type="lMarg" refType="w" fact="0.055"/>
            <dgm:constr type="rMarg" refType="w" fact="0.055"/>
            <dgm:constr type="tMarg" refType="h" fact="0.72"/>
            <dgm:constr type="bMarg" refType="h" fact="0.72"/>
          </dgm:constrLst>
          <dgm:ruleLst>
            <dgm:rule type="primFontSz" val="11" fact="NaN" max="NaN"/>
          </dgm:ruleLst>
        </dgm:layoutNod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L="914400" marR="0" lvl="1"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2pPr>
            <a:lvl3pPr marL="1371600" marR="0" lvl="2"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3pPr>
            <a:lvl4pPr marL="1828800" marR="0" lvl="3"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4pPr>
            <a:lvl5pPr marL="2286000" marR="0" lvl="4"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
        <p:cNvGrpSpPr/>
        <p:nvPr/>
      </p:nvGrpSpPr>
      <p:grpSpPr>
        <a:xfrm>
          <a:off x="0" y="0"/>
          <a:ext cx="0" cy="0"/>
          <a:chOff x="0" y="0"/>
          <a:chExt cx="0" cy="0"/>
        </a:xfrm>
      </p:grpSpPr>
      <p:sp>
        <p:nvSpPr>
          <p:cNvPr id="89" name="Google Shape;89;p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0" name="Google Shape;90;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13</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20269012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14</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6339143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
        <p:cNvGrpSpPr/>
        <p:nvPr/>
      </p:nvGrpSpPr>
      <p:grpSpPr>
        <a:xfrm>
          <a:off x="0" y="0"/>
          <a:ext cx="0" cy="0"/>
          <a:chOff x="0" y="0"/>
          <a:chExt cx="0" cy="0"/>
        </a:xfrm>
      </p:grpSpPr>
      <p:sp>
        <p:nvSpPr>
          <p:cNvPr id="563" name="Google Shape;563;p4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64" name="Google Shape;564;p4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565" name="Google Shape;565;p4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15</a:t>
            </a:fld>
            <a:endParaRPr/>
          </a:p>
        </p:txBody>
      </p:sp>
    </p:spTree>
    <p:extLst>
      <p:ext uri="{BB962C8B-B14F-4D97-AF65-F5344CB8AC3E}">
        <p14:creationId xmlns:p14="http://schemas.microsoft.com/office/powerpoint/2010/main" val="6041179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p1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76" name="Google Shape;176;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394591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19</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10093305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20</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719933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SEL’s influence on academic outcomes has been demonstrated by rigorous, meta-analytic reviews.</a:t>
            </a:r>
            <a:endParaRPr lang="en-US" dirty="0"/>
          </a:p>
          <a:p>
            <a:pPr lvl="0"/>
            <a:r>
              <a:rPr lang="en-US" dirty="0"/>
              <a:t>11-point percentile gain in academic test scores—nearly a </a:t>
            </a:r>
            <a:r>
              <a:rPr lang="en-US" i="1" dirty="0"/>
              <a:t>full standard deviation</a:t>
            </a:r>
            <a:r>
              <a:rPr lang="en-US" dirty="0"/>
              <a:t>! (</a:t>
            </a:r>
            <a:r>
              <a:rPr lang="en-US" dirty="0" err="1"/>
              <a:t>Durlak</a:t>
            </a:r>
            <a:r>
              <a:rPr lang="en-US" dirty="0"/>
              <a:t> et al., 2011). </a:t>
            </a:r>
          </a:p>
          <a:p>
            <a:pPr lvl="0"/>
            <a:r>
              <a:rPr lang="en-US" dirty="0"/>
              <a:t>Students participating in SEL had significantly higher GPAs, reading achievement, state standardized test scores, and teacher rated academic competence (</a:t>
            </a:r>
            <a:r>
              <a:rPr lang="en-US" dirty="0" err="1"/>
              <a:t>Sklad</a:t>
            </a:r>
            <a:r>
              <a:rPr lang="en-US" dirty="0"/>
              <a:t> et al., 2012).</a:t>
            </a:r>
          </a:p>
          <a:p>
            <a:pPr lvl="0"/>
            <a:r>
              <a:rPr lang="en-US" dirty="0"/>
              <a:t>Academic achievement results were not short-lived in these studies. Significant results maintained at follow-up (</a:t>
            </a:r>
            <a:r>
              <a:rPr lang="en-US" dirty="0" err="1"/>
              <a:t>Sklad</a:t>
            </a:r>
            <a:r>
              <a:rPr lang="en-US" dirty="0"/>
              <a:t> et al.,2012), and grades and achievement test scores improved and maintained at 56-195 weeks follow-up (Taylor et al., 2017). </a:t>
            </a:r>
          </a:p>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22</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28775346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23</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950143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26</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2490889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27</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05475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2</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73988194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28</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607862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32</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8616451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35</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56664082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
        <p:cNvGrpSpPr/>
        <p:nvPr/>
      </p:nvGrpSpPr>
      <p:grpSpPr>
        <a:xfrm>
          <a:off x="0" y="0"/>
          <a:ext cx="0" cy="0"/>
          <a:chOff x="0" y="0"/>
          <a:chExt cx="0" cy="0"/>
        </a:xfrm>
      </p:grpSpPr>
      <p:sp>
        <p:nvSpPr>
          <p:cNvPr id="199" name="Google Shape;199;p1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0" name="Google Shape;200;p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9333495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DE31C76-780B-E34F-BFC5-6F3F87ED5C43}" type="slidenum">
              <a:rPr lang="en-US" smtClean="0"/>
              <a:t>39</a:t>
            </a:fld>
            <a:endParaRPr lang="en-US"/>
          </a:p>
        </p:txBody>
      </p:sp>
    </p:spTree>
    <p:extLst>
      <p:ext uri="{BB962C8B-B14F-4D97-AF65-F5344CB8AC3E}">
        <p14:creationId xmlns:p14="http://schemas.microsoft.com/office/powerpoint/2010/main" val="275011376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
        <p:cNvGrpSpPr/>
        <p:nvPr/>
      </p:nvGrpSpPr>
      <p:grpSpPr>
        <a:xfrm>
          <a:off x="0" y="0"/>
          <a:ext cx="0" cy="0"/>
          <a:chOff x="0" y="0"/>
          <a:chExt cx="0" cy="0"/>
        </a:xfrm>
      </p:grpSpPr>
      <p:sp>
        <p:nvSpPr>
          <p:cNvPr id="246" name="Google Shape;246;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47" name="Google Shape;247;p1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Very simplistic examples of adaptations</a:t>
            </a:r>
            <a:endParaRPr/>
          </a:p>
        </p:txBody>
      </p:sp>
      <p:sp>
        <p:nvSpPr>
          <p:cNvPr id="248" name="Google Shape;248;p1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41</a:t>
            </a:fld>
            <a:endParaRPr/>
          </a:p>
        </p:txBody>
      </p:sp>
      <p:sp>
        <p:nvSpPr>
          <p:cNvPr id="249" name="Google Shape;249;p15:notes"/>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p>
            <a:pPr marL="0" lvl="0" indent="0" algn="l" rtl="0">
              <a:spcBef>
                <a:spcPts val="0"/>
              </a:spcBef>
              <a:spcAft>
                <a:spcPts val="0"/>
              </a:spcAft>
              <a:buNone/>
            </a:pPr>
            <a:r>
              <a:rPr lang="en-US"/>
              <a:t>COLLAB 2018 SEL Gueldner</a:t>
            </a:r>
            <a:endParaRPr/>
          </a:p>
        </p:txBody>
      </p:sp>
    </p:spTree>
    <p:extLst>
      <p:ext uri="{BB962C8B-B14F-4D97-AF65-F5344CB8AC3E}">
        <p14:creationId xmlns:p14="http://schemas.microsoft.com/office/powerpoint/2010/main" val="330795037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9"/>
        <p:cNvGrpSpPr/>
        <p:nvPr/>
      </p:nvGrpSpPr>
      <p:grpSpPr>
        <a:xfrm>
          <a:off x="0" y="0"/>
          <a:ext cx="0" cy="0"/>
          <a:chOff x="0" y="0"/>
          <a:chExt cx="0" cy="0"/>
        </a:xfrm>
      </p:grpSpPr>
      <p:sp>
        <p:nvSpPr>
          <p:cNvPr id="350" name="Google Shape;350;p2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351" name="Google Shape;351;p2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dirty="0"/>
              <a:t>Especially pay attention to areas where the program says modifications should not be made</a:t>
            </a:r>
            <a:endParaRPr dirty="0"/>
          </a:p>
        </p:txBody>
      </p:sp>
      <p:sp>
        <p:nvSpPr>
          <p:cNvPr id="352" name="Google Shape;352;p2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42</a:t>
            </a:fld>
            <a:endParaRPr/>
          </a:p>
        </p:txBody>
      </p:sp>
    </p:spTree>
    <p:extLst>
      <p:ext uri="{BB962C8B-B14F-4D97-AF65-F5344CB8AC3E}">
        <p14:creationId xmlns:p14="http://schemas.microsoft.com/office/powerpoint/2010/main" val="129406373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44</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77415572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US" dirty="0"/>
              <a:t>This practice develops better self understanding and understanding of others’ inner states—how they are similar and different, and how they change over time. </a:t>
            </a:r>
            <a:r>
              <a:rPr lang="en-US" i="1" dirty="0"/>
              <a:t>Students need to know that, no matter how intense their emotional experiences are, they will change. </a:t>
            </a: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en-US" i="1" dirty="0"/>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endParaRPr lang="en-US" dirty="0"/>
          </a:p>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46</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6130370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47</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5808226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5AEAE9F-66F3-BC4F-A015-F9D40B8177F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B43F19-48E5-8C42-90E6-2666BCC98C08}"/>
              </a:ext>
            </a:extLst>
          </p:cNvPr>
          <p:cNvSpPr>
            <a:spLocks noGrp="1"/>
          </p:cNvSpPr>
          <p:nvPr>
            <p:ph type="body" idx="1"/>
          </p:nvPr>
        </p:nvSpPr>
        <p:spPr/>
        <p:txBody>
          <a:bodyPr/>
          <a:lstStyle/>
          <a:p>
            <a:pPr>
              <a:defRPr/>
            </a:pPr>
            <a:endParaRPr lang="en-US" dirty="0"/>
          </a:p>
        </p:txBody>
      </p:sp>
      <p:sp>
        <p:nvSpPr>
          <p:cNvPr id="4" name="Slide Number Placeholder 3">
            <a:extLst>
              <a:ext uri="{FF2B5EF4-FFF2-40B4-BE49-F238E27FC236}">
                <a16:creationId xmlns:a16="http://schemas.microsoft.com/office/drawing/2014/main" id="{EEB11840-C5C0-BD4A-A9FD-1D473B76EDBD}"/>
              </a:ext>
            </a:extLst>
          </p:cNvPr>
          <p:cNvSpPr>
            <a:spLocks noGrp="1"/>
          </p:cNvSpPr>
          <p:nvPr>
            <p:ph type="sldNum" sz="quarter" idx="5"/>
          </p:nvPr>
        </p:nvSpPr>
        <p:spPr/>
        <p:txBody>
          <a:bodyPr/>
          <a:lstStyle/>
          <a:p>
            <a:pPr>
              <a:defRPr/>
            </a:pPr>
            <a:fld id="{B75229D4-B3ED-0D46-9E8C-0790F9B7C528}" type="slidenum">
              <a:rPr lang="en-US"/>
              <a:pPr>
                <a:defRPr/>
              </a:pPr>
              <a:t>5</a:t>
            </a:fld>
            <a:endParaRPr lang="en-US"/>
          </a:p>
        </p:txBody>
      </p:sp>
    </p:spTree>
    <p:extLst>
      <p:ext uri="{BB962C8B-B14F-4D97-AF65-F5344CB8AC3E}">
        <p14:creationId xmlns:p14="http://schemas.microsoft.com/office/powerpoint/2010/main" val="185289604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 is harder to tell how students are doing when you are in a virtual space, so this can help to get a read of the virtual room. It can also help students to feel more comfortable, warming up to speak online</a:t>
            </a:r>
          </a:p>
          <a:p>
            <a:pPr marL="457200" marR="0" lvl="0" indent="-228600" algn="l" defTabSz="914400" rtl="0" eaLnBrk="1" fontAlgn="auto" latinLnBrk="0" hangingPunct="1">
              <a:lnSpc>
                <a:spcPct val="100000"/>
              </a:lnSpc>
              <a:spcBef>
                <a:spcPts val="0"/>
              </a:spcBef>
              <a:spcAft>
                <a:spcPts val="0"/>
              </a:spcAft>
              <a:buClr>
                <a:srgbClr val="000000"/>
              </a:buClr>
              <a:buSzPts val="1400"/>
              <a:buFont typeface="Arial"/>
              <a:buNone/>
              <a:tabLst/>
              <a:defRPr/>
            </a:pPr>
            <a:r>
              <a:rPr lang="en-US" sz="1200" dirty="0"/>
              <a:t>You can get creative with a check-in prompt that allows students to share how they are and is related to your class content. </a:t>
            </a:r>
          </a:p>
          <a:p>
            <a:endParaRPr lang="en-US" dirty="0"/>
          </a:p>
          <a:p>
            <a:pPr fontAlgn="base"/>
            <a:r>
              <a:rPr lang="en-US" b="1" dirty="0"/>
              <a:t>Movie Genre:</a:t>
            </a:r>
            <a:r>
              <a:rPr lang="en-US" dirty="0"/>
              <a:t> The movie genre metaphor is that feelings and experiences are like movie genres (e.g., action, adventure, horror, drama, etc.). Ask the youth to describe the current movie genre that is most salient in their experience. This check-in can also be altered to capture their broader life experience, for </a:t>
            </a:r>
          </a:p>
          <a:p>
            <a:pPr fontAlgn="base"/>
            <a:r>
              <a:rPr lang="en-US" b="1" dirty="0"/>
              <a:t>Current Playlist:</a:t>
            </a:r>
            <a:r>
              <a:rPr lang="en-US" dirty="0"/>
              <a:t> This music metaphor, similar to the movie genre, analogizes music to internal feelings. You might ask, </a:t>
            </a:r>
            <a:r>
              <a:rPr lang="en-US" i="1" dirty="0"/>
              <a:t>“What instrument is currently playing inside right now?”</a:t>
            </a:r>
            <a:r>
              <a:rPr lang="en-US" dirty="0"/>
              <a:t> or </a:t>
            </a:r>
            <a:r>
              <a:rPr lang="en-US" i="1" dirty="0"/>
              <a:t>“What music or song best represents your feeling right now?”</a:t>
            </a:r>
            <a:r>
              <a:rPr lang="en-US" dirty="0"/>
              <a:t> or </a:t>
            </a:r>
            <a:r>
              <a:rPr lang="en-US" i="1" dirty="0"/>
              <a:t>“If your mood could be represented by music right now, what would it be?”</a:t>
            </a:r>
            <a:r>
              <a:rPr lang="en-US" dirty="0"/>
              <a:t> This is a great way to get youth to describe how they’re feeling, especially those that are musically inclined. Encourage flexibility by letting youth answer in their way; whether they speak about an instrument, particular song, album, or musician.</a:t>
            </a:r>
          </a:p>
          <a:p>
            <a:pPr fontAlgn="base"/>
            <a:r>
              <a:rPr lang="en-US" b="1" dirty="0"/>
              <a:t>Animals</a:t>
            </a:r>
            <a:r>
              <a:rPr lang="en-US" dirty="0"/>
              <a:t>: Similar to Temperature Checks or Weather Patterns, you can ask youth to name an animal that most closely reflects how they are feeling (example questions include: “What animal best represents how you’re feeling right now?” or “If the emotion you’re feeling right now were an animal, what animal would it be?). Again, it can be helpful to model this strategy first and/or have pre-identified examples that youth can choose if they cannot think of an animal. Below are some examples to consider using though it will be helpful to think about your youth, their experiences, age, and frames of reference to choose animals that will be relevant and identifiable for them.</a:t>
            </a:r>
          </a:p>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48</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54645505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Mari</a:t>
            </a:r>
          </a:p>
          <a:p>
            <a:endParaRPr lang="en-US">
              <a:cs typeface="Calibri"/>
            </a:endParaRPr>
          </a:p>
        </p:txBody>
      </p:sp>
      <p:sp>
        <p:nvSpPr>
          <p:cNvPr id="4" name="Slide Number Placeholder 3"/>
          <p:cNvSpPr>
            <a:spLocks noGrp="1"/>
          </p:cNvSpPr>
          <p:nvPr>
            <p:ph type="sldNum" sz="quarter" idx="5"/>
          </p:nvPr>
        </p:nvSpPr>
        <p:spPr/>
        <p:txBody>
          <a:bodyPr/>
          <a:lstStyle/>
          <a:p>
            <a:fld id="{562D6A17-9385-4331-9BA3-61C441F45A5C}" type="slidenum">
              <a:rPr lang="en-US" smtClean="0"/>
              <a:t>49</a:t>
            </a:fld>
            <a:endParaRPr lang="en-US"/>
          </a:p>
        </p:txBody>
      </p:sp>
    </p:spTree>
    <p:extLst>
      <p:ext uri="{BB962C8B-B14F-4D97-AF65-F5344CB8AC3E}">
        <p14:creationId xmlns:p14="http://schemas.microsoft.com/office/powerpoint/2010/main" val="15502559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50</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53946801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 of the behavioral</a:t>
            </a:r>
            <a:r>
              <a:rPr lang="en-US" baseline="0" dirty="0"/>
              <a:t> programs I’ve implemented discount this step. It is difficult to see, to </a:t>
            </a:r>
            <a:r>
              <a:rPr lang="en-US" baseline="0" dirty="0" err="1"/>
              <a:t>meausre</a:t>
            </a:r>
            <a:r>
              <a:rPr lang="en-US" baseline="0" dirty="0"/>
              <a:t>. It can be messy. It is so important!</a:t>
            </a:r>
            <a:endParaRPr lang="en-US" dirty="0"/>
          </a:p>
        </p:txBody>
      </p:sp>
      <p:sp>
        <p:nvSpPr>
          <p:cNvPr id="4" name="Slide Number Placeholder 3"/>
          <p:cNvSpPr>
            <a:spLocks noGrp="1"/>
          </p:cNvSpPr>
          <p:nvPr>
            <p:ph type="sldNum" sz="quarter" idx="10"/>
          </p:nvPr>
        </p:nvSpPr>
        <p:spPr/>
        <p:txBody>
          <a:bodyPr/>
          <a:lstStyle/>
          <a:p>
            <a:fld id="{9F7D1911-B6B9-5D4F-AE55-A88F505B2AE3}" type="slidenum">
              <a:rPr lang="en-US" smtClean="0"/>
              <a:t>51</a:t>
            </a:fld>
            <a:endParaRPr lang="en-US"/>
          </a:p>
        </p:txBody>
      </p:sp>
    </p:spTree>
    <p:extLst>
      <p:ext uri="{BB962C8B-B14F-4D97-AF65-F5344CB8AC3E}">
        <p14:creationId xmlns:p14="http://schemas.microsoft.com/office/powerpoint/2010/main" val="58319325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p3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12" name="Google Shape;412;p3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We have an opportunity to model managing ourselves, and how to address students in a way that maintains connection</a:t>
            </a:r>
            <a:endParaRPr/>
          </a:p>
          <a:p>
            <a:pPr marL="0" lvl="0" indent="0" algn="l" rtl="0">
              <a:spcBef>
                <a:spcPts val="0"/>
              </a:spcBef>
              <a:spcAft>
                <a:spcPts val="0"/>
              </a:spcAft>
              <a:buNone/>
            </a:pPr>
            <a:r>
              <a:rPr lang="en-US"/>
              <a:t>If we use a response that increases the likelihood a child will experience shame, we risk losing an opportunity to connect and teach</a:t>
            </a:r>
            <a:endParaRPr/>
          </a:p>
          <a:p>
            <a:pPr marL="0" lvl="0" indent="0" algn="l" rtl="0">
              <a:spcBef>
                <a:spcPts val="0"/>
              </a:spcBef>
              <a:spcAft>
                <a:spcPts val="0"/>
              </a:spcAft>
              <a:buNone/>
            </a:pPr>
            <a:endParaRPr/>
          </a:p>
        </p:txBody>
      </p:sp>
      <p:sp>
        <p:nvSpPr>
          <p:cNvPr id="413" name="Google Shape;413;p3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67</a:t>
            </a:fld>
            <a:endParaRPr/>
          </a:p>
        </p:txBody>
      </p:sp>
    </p:spTree>
    <p:extLst>
      <p:ext uri="{BB962C8B-B14F-4D97-AF65-F5344CB8AC3E}">
        <p14:creationId xmlns:p14="http://schemas.microsoft.com/office/powerpoint/2010/main" val="305635168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p3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03" name="Google Shape;403;p3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r>
              <a:rPr lang="en-US"/>
              <a:t>We will have our own internal response: Uncertainty, anxiety, fear, anger, frustration</a:t>
            </a:r>
            <a:endParaRPr/>
          </a:p>
          <a:p>
            <a:pPr marL="0" marR="0" lvl="0" indent="0" algn="l" rtl="0">
              <a:lnSpc>
                <a:spcPct val="100000"/>
              </a:lnSpc>
              <a:spcBef>
                <a:spcPts val="0"/>
              </a:spcBef>
              <a:spcAft>
                <a:spcPts val="0"/>
              </a:spcAft>
              <a:buClr>
                <a:schemeClr val="dk1"/>
              </a:buClr>
              <a:buSzPts val="1200"/>
              <a:buFont typeface="Calibri"/>
              <a:buNone/>
            </a:pPr>
            <a:r>
              <a:rPr lang="en-US"/>
              <a:t>Our students need us to stay out of judgment, be curious, think clearly, set parameters, promote safety</a:t>
            </a:r>
            <a:endParaRPr/>
          </a:p>
          <a:p>
            <a:pPr marL="0" lvl="0" indent="0" algn="l" rtl="0">
              <a:spcBef>
                <a:spcPts val="0"/>
              </a:spcBef>
              <a:spcAft>
                <a:spcPts val="0"/>
              </a:spcAft>
              <a:buNone/>
            </a:pPr>
            <a:endParaRPr/>
          </a:p>
        </p:txBody>
      </p:sp>
      <p:sp>
        <p:nvSpPr>
          <p:cNvPr id="404" name="Google Shape;404;p3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68</a:t>
            </a:fld>
            <a:endParaRPr/>
          </a:p>
        </p:txBody>
      </p:sp>
    </p:spTree>
    <p:extLst>
      <p:ext uri="{BB962C8B-B14F-4D97-AF65-F5344CB8AC3E}">
        <p14:creationId xmlns:p14="http://schemas.microsoft.com/office/powerpoint/2010/main" val="380131715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
        <p:cNvGrpSpPr/>
        <p:nvPr/>
      </p:nvGrpSpPr>
      <p:grpSpPr>
        <a:xfrm>
          <a:off x="0" y="0"/>
          <a:ext cx="0" cy="0"/>
          <a:chOff x="0" y="0"/>
          <a:chExt cx="0" cy="0"/>
        </a:xfrm>
      </p:grpSpPr>
      <p:sp>
        <p:nvSpPr>
          <p:cNvPr id="419" name="Google Shape;419;p3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20" name="Google Shape;420;p33: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421" name="Google Shape;421;p33: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70</a:t>
            </a:fld>
            <a:endParaRPr/>
          </a:p>
        </p:txBody>
      </p:sp>
    </p:spTree>
    <p:extLst>
      <p:ext uri="{BB962C8B-B14F-4D97-AF65-F5344CB8AC3E}">
        <p14:creationId xmlns:p14="http://schemas.microsoft.com/office/powerpoint/2010/main" val="140965713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
        <p:cNvGrpSpPr/>
        <p:nvPr/>
      </p:nvGrpSpPr>
      <p:grpSpPr>
        <a:xfrm>
          <a:off x="0" y="0"/>
          <a:ext cx="0" cy="0"/>
          <a:chOff x="0" y="0"/>
          <a:chExt cx="0" cy="0"/>
        </a:xfrm>
      </p:grpSpPr>
      <p:sp>
        <p:nvSpPr>
          <p:cNvPr id="427" name="Google Shape;427;p3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28" name="Google Shape;428;p3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194783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2"/>
          </p:nvPr>
        </p:nvSpPr>
        <p:spPr/>
        <p:txBody>
          <a:bodyPr/>
          <a:lstStyle/>
          <a:p>
            <a:pPr marL="0" marR="0" lvl="0" indent="0" algn="r" rtl="0">
              <a:spcBef>
                <a:spcPts val="0"/>
              </a:spcBef>
              <a:spcAft>
                <a:spcPts val="0"/>
              </a:spcAft>
              <a:buNone/>
            </a:pPr>
            <a:fld id="{00000000-1234-1234-1234-123412341234}" type="slidenum">
              <a:rPr lang="en-US" sz="1200" b="0" i="0" u="none" strike="noStrike" cap="none" smtClean="0">
                <a:solidFill>
                  <a:schemeClr val="dk1"/>
                </a:solidFill>
                <a:latin typeface="Calibri"/>
                <a:ea typeface="Calibri"/>
                <a:cs typeface="Calibri"/>
                <a:sym typeface="Calibri"/>
              </a:rPr>
              <a:t>79</a:t>
            </a:fld>
            <a:endParaRPr lang="en-US" sz="1200" b="0" i="0" u="none" strike="noStrike" cap="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6549900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DEE452E-052B-7841-AE40-A4CAB7093E4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A92FA6B-6747-0244-8691-956A64B762AD}"/>
              </a:ext>
            </a:extLst>
          </p:cNvPr>
          <p:cNvSpPr>
            <a:spLocks noGrp="1"/>
          </p:cNvSpPr>
          <p:nvPr>
            <p:ph type="body" idx="1"/>
          </p:nvPr>
        </p:nvSpPr>
        <p:spPr/>
        <p:txBody>
          <a:bodyPr/>
          <a:lstStyle/>
          <a:p>
            <a:pPr>
              <a:defRPr/>
            </a:pPr>
            <a:endParaRPr lang="en-US"/>
          </a:p>
        </p:txBody>
      </p:sp>
      <p:sp>
        <p:nvSpPr>
          <p:cNvPr id="4" name="Slide Number Placeholder 3">
            <a:extLst>
              <a:ext uri="{FF2B5EF4-FFF2-40B4-BE49-F238E27FC236}">
                <a16:creationId xmlns:a16="http://schemas.microsoft.com/office/drawing/2014/main" id="{6709B407-8152-854C-BC97-B97523B4A074}"/>
              </a:ext>
            </a:extLst>
          </p:cNvPr>
          <p:cNvSpPr>
            <a:spLocks noGrp="1"/>
          </p:cNvSpPr>
          <p:nvPr>
            <p:ph type="sldNum" sz="quarter" idx="5"/>
          </p:nvPr>
        </p:nvSpPr>
        <p:spPr/>
        <p:txBody>
          <a:bodyPr/>
          <a:lstStyle/>
          <a:p>
            <a:pPr>
              <a:defRPr/>
            </a:pPr>
            <a:fld id="{C08D57E3-4DBD-0141-A020-A7AA26495240}" type="slidenum">
              <a:rPr lang="en-US"/>
              <a:pPr>
                <a:defRPr/>
              </a:pPr>
              <a:t>6</a:t>
            </a:fld>
            <a:endParaRPr lang="en-US"/>
          </a:p>
        </p:txBody>
      </p:sp>
    </p:spTree>
    <p:extLst>
      <p:ext uri="{BB962C8B-B14F-4D97-AF65-F5344CB8AC3E}">
        <p14:creationId xmlns:p14="http://schemas.microsoft.com/office/powerpoint/2010/main" val="37744903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9215523-4AC9-CC44-A28E-60C6FECB7EB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19B2EEC-7DDA-904E-9810-D6D5627F2900}"/>
              </a:ext>
            </a:extLst>
          </p:cNvPr>
          <p:cNvSpPr>
            <a:spLocks noGrp="1"/>
          </p:cNvSpPr>
          <p:nvPr>
            <p:ph type="body" idx="1"/>
          </p:nvPr>
        </p:nvSpPr>
        <p:spPr/>
        <p:txBody>
          <a:bodyPr/>
          <a:lstStyle/>
          <a:p>
            <a:pPr>
              <a:defRPr/>
            </a:pPr>
            <a:endParaRPr lang="en-US"/>
          </a:p>
        </p:txBody>
      </p:sp>
      <p:sp>
        <p:nvSpPr>
          <p:cNvPr id="4" name="Slide Number Placeholder 3">
            <a:extLst>
              <a:ext uri="{FF2B5EF4-FFF2-40B4-BE49-F238E27FC236}">
                <a16:creationId xmlns:a16="http://schemas.microsoft.com/office/drawing/2014/main" id="{82ABEB03-4EFB-2040-A1A7-281AF60C3015}"/>
              </a:ext>
            </a:extLst>
          </p:cNvPr>
          <p:cNvSpPr>
            <a:spLocks noGrp="1"/>
          </p:cNvSpPr>
          <p:nvPr>
            <p:ph type="sldNum" sz="quarter" idx="5"/>
          </p:nvPr>
        </p:nvSpPr>
        <p:spPr/>
        <p:txBody>
          <a:bodyPr/>
          <a:lstStyle/>
          <a:p>
            <a:pPr>
              <a:defRPr/>
            </a:pPr>
            <a:fld id="{39108208-2564-B44D-B63D-7135E39D7959}" type="slidenum">
              <a:rPr lang="en-US"/>
              <a:pPr>
                <a:defRPr/>
              </a:pPr>
              <a:t>7</a:t>
            </a:fld>
            <a:endParaRPr lang="en-US"/>
          </a:p>
        </p:txBody>
      </p:sp>
    </p:spTree>
    <p:extLst>
      <p:ext uri="{BB962C8B-B14F-4D97-AF65-F5344CB8AC3E}">
        <p14:creationId xmlns:p14="http://schemas.microsoft.com/office/powerpoint/2010/main" val="8542067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3ED6203-AC8D-D846-8741-4EA8A53C16D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651BFD9-01A6-774B-B633-0F2E212B4EA0}"/>
              </a:ext>
            </a:extLst>
          </p:cNvPr>
          <p:cNvSpPr>
            <a:spLocks noGrp="1"/>
          </p:cNvSpPr>
          <p:nvPr>
            <p:ph type="body" idx="1"/>
          </p:nvPr>
        </p:nvSpPr>
        <p:spPr/>
        <p:txBody>
          <a:bodyPr/>
          <a:lstStyle/>
          <a:p>
            <a:pPr>
              <a:defRPr/>
            </a:pPr>
            <a:endParaRPr lang="en-US"/>
          </a:p>
        </p:txBody>
      </p:sp>
      <p:sp>
        <p:nvSpPr>
          <p:cNvPr id="4" name="Slide Number Placeholder 3">
            <a:extLst>
              <a:ext uri="{FF2B5EF4-FFF2-40B4-BE49-F238E27FC236}">
                <a16:creationId xmlns:a16="http://schemas.microsoft.com/office/drawing/2014/main" id="{08DB8A82-082A-3749-A4EB-FCEDE07C868B}"/>
              </a:ext>
            </a:extLst>
          </p:cNvPr>
          <p:cNvSpPr>
            <a:spLocks noGrp="1"/>
          </p:cNvSpPr>
          <p:nvPr>
            <p:ph type="sldNum" sz="quarter" idx="5"/>
          </p:nvPr>
        </p:nvSpPr>
        <p:spPr/>
        <p:txBody>
          <a:bodyPr/>
          <a:lstStyle/>
          <a:p>
            <a:pPr>
              <a:defRPr/>
            </a:pPr>
            <a:fld id="{CEC4C82C-656E-B646-9B91-CC2E59664190}" type="slidenum">
              <a:rPr lang="en-US"/>
              <a:pPr>
                <a:defRPr/>
              </a:pPr>
              <a:t>8</a:t>
            </a:fld>
            <a:endParaRPr lang="en-US"/>
          </a:p>
        </p:txBody>
      </p:sp>
    </p:spTree>
    <p:extLst>
      <p:ext uri="{BB962C8B-B14F-4D97-AF65-F5344CB8AC3E}">
        <p14:creationId xmlns:p14="http://schemas.microsoft.com/office/powerpoint/2010/main" val="13329379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24EEF99-672F-8740-8BA3-1B0D4E06413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512F357-6832-9D4D-A968-A14AF291CE75}"/>
              </a:ext>
            </a:extLst>
          </p:cNvPr>
          <p:cNvSpPr>
            <a:spLocks noGrp="1"/>
          </p:cNvSpPr>
          <p:nvPr>
            <p:ph type="body" idx="1"/>
          </p:nvPr>
        </p:nvSpPr>
        <p:spPr/>
        <p:txBody>
          <a:bodyPr/>
          <a:lstStyle/>
          <a:p>
            <a:pPr>
              <a:defRPr/>
            </a:pPr>
            <a:endParaRPr lang="en-US"/>
          </a:p>
        </p:txBody>
      </p:sp>
      <p:sp>
        <p:nvSpPr>
          <p:cNvPr id="4" name="Slide Number Placeholder 3">
            <a:extLst>
              <a:ext uri="{FF2B5EF4-FFF2-40B4-BE49-F238E27FC236}">
                <a16:creationId xmlns:a16="http://schemas.microsoft.com/office/drawing/2014/main" id="{4170E1E3-1BC6-7446-8099-55549C48F603}"/>
              </a:ext>
            </a:extLst>
          </p:cNvPr>
          <p:cNvSpPr>
            <a:spLocks noGrp="1"/>
          </p:cNvSpPr>
          <p:nvPr>
            <p:ph type="sldNum" sz="quarter" idx="5"/>
          </p:nvPr>
        </p:nvSpPr>
        <p:spPr/>
        <p:txBody>
          <a:bodyPr/>
          <a:lstStyle/>
          <a:p>
            <a:pPr>
              <a:defRPr/>
            </a:pPr>
            <a:fld id="{4820B40F-275F-7041-B92E-5F0C6024ADDA}" type="slidenum">
              <a:rPr lang="en-US"/>
              <a:pPr>
                <a:defRPr/>
              </a:pPr>
              <a:t>9</a:t>
            </a:fld>
            <a:endParaRPr lang="en-US"/>
          </a:p>
        </p:txBody>
      </p:sp>
    </p:spTree>
    <p:extLst>
      <p:ext uri="{BB962C8B-B14F-4D97-AF65-F5344CB8AC3E}">
        <p14:creationId xmlns:p14="http://schemas.microsoft.com/office/powerpoint/2010/main" val="16280496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
        <p:cNvGrpSpPr/>
        <p:nvPr/>
      </p:nvGrpSpPr>
      <p:grpSpPr>
        <a:xfrm>
          <a:off x="0" y="0"/>
          <a:ext cx="0" cy="0"/>
          <a:chOff x="0" y="0"/>
          <a:chExt cx="0" cy="0"/>
        </a:xfrm>
      </p:grpSpPr>
      <p:sp>
        <p:nvSpPr>
          <p:cNvPr id="102" name="Google Shape;102;p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r>
              <a:rPr lang="en-US" dirty="0"/>
              <a:t>Not focusing on importance</a:t>
            </a:r>
          </a:p>
        </p:txBody>
      </p:sp>
      <p:sp>
        <p:nvSpPr>
          <p:cNvPr id="103" name="Google Shape;103;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049002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
        <p:cNvGrpSpPr/>
        <p:nvPr/>
      </p:nvGrpSpPr>
      <p:grpSpPr>
        <a:xfrm>
          <a:off x="0" y="0"/>
          <a:ext cx="0" cy="0"/>
          <a:chOff x="0" y="0"/>
          <a:chExt cx="0" cy="0"/>
        </a:xfrm>
      </p:grpSpPr>
      <p:sp>
        <p:nvSpPr>
          <p:cNvPr id="95" name="Google Shape;95;p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dirty="0"/>
          </a:p>
        </p:txBody>
      </p:sp>
      <p:sp>
        <p:nvSpPr>
          <p:cNvPr id="96" name="Google Shape;96;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189672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5"/>
        <p:cNvGrpSpPr/>
        <p:nvPr/>
      </p:nvGrpSpPr>
      <p:grpSpPr>
        <a:xfrm>
          <a:off x="0" y="0"/>
          <a:ext cx="0" cy="0"/>
          <a:chOff x="0" y="0"/>
          <a:chExt cx="0" cy="0"/>
        </a:xfrm>
      </p:grpSpPr>
      <p:sp>
        <p:nvSpPr>
          <p:cNvPr id="16" name="Google Shape;16;p5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5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5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 name="Google Shape;19;p5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 name="Google Shape;20;p5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1"/>
        <p:cNvGrpSpPr/>
        <p:nvPr/>
      </p:nvGrpSpPr>
      <p:grpSpPr>
        <a:xfrm>
          <a:off x="0" y="0"/>
          <a:ext cx="0" cy="0"/>
          <a:chOff x="0" y="0"/>
          <a:chExt cx="0" cy="0"/>
        </a:xfrm>
      </p:grpSpPr>
      <p:sp>
        <p:nvSpPr>
          <p:cNvPr id="22" name="Google Shape;22;p56"/>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 name="Google Shape;23;p56"/>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 name="Google Shape;24;p5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5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 name="Google Shape;26;p5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0"/>
        <p:cNvGrpSpPr/>
        <p:nvPr/>
      </p:nvGrpSpPr>
      <p:grpSpPr>
        <a:xfrm>
          <a:off x="0" y="0"/>
          <a:ext cx="0" cy="0"/>
          <a:chOff x="0" y="0"/>
          <a:chExt cx="0" cy="0"/>
        </a:xfrm>
      </p:grpSpPr>
      <p:sp>
        <p:nvSpPr>
          <p:cNvPr id="41" name="Google Shape;41;p60"/>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 name="Google Shape;42;p60"/>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43" name="Google Shape;43;p6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4" name="Google Shape;44;p6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5" name="Google Shape;45;p6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53"/>
        <p:cNvGrpSpPr/>
        <p:nvPr/>
      </p:nvGrpSpPr>
      <p:grpSpPr>
        <a:xfrm>
          <a:off x="0" y="0"/>
          <a:ext cx="0" cy="0"/>
          <a:chOff x="0" y="0"/>
          <a:chExt cx="0" cy="0"/>
        </a:xfrm>
      </p:grpSpPr>
      <p:sp>
        <p:nvSpPr>
          <p:cNvPr id="54" name="Google Shape;54;p62"/>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 name="Google Shape;55;p62"/>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 name="Google Shape;56;p62"/>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 name="Google Shape;57;p62"/>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8" name="Google Shape;58;p62"/>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 name="Google Shape;59;p6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0" name="Google Shape;60;p6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1" name="Google Shape;61;p6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62"/>
        <p:cNvGrpSpPr/>
        <p:nvPr/>
      </p:nvGrpSpPr>
      <p:grpSpPr>
        <a:xfrm>
          <a:off x="0" y="0"/>
          <a:ext cx="0" cy="0"/>
          <a:chOff x="0" y="0"/>
          <a:chExt cx="0" cy="0"/>
        </a:xfrm>
      </p:grpSpPr>
      <p:sp>
        <p:nvSpPr>
          <p:cNvPr id="63" name="Google Shape;63;p63"/>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3"/>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65" name="Google Shape;65;p63"/>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66" name="Google Shape;66;p6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7" name="Google Shape;67;p6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8" name="Google Shape;68;p6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69"/>
        <p:cNvGrpSpPr/>
        <p:nvPr/>
      </p:nvGrpSpPr>
      <p:grpSpPr>
        <a:xfrm>
          <a:off x="0" y="0"/>
          <a:ext cx="0" cy="0"/>
          <a:chOff x="0" y="0"/>
          <a:chExt cx="0" cy="0"/>
        </a:xfrm>
      </p:grpSpPr>
      <p:sp>
        <p:nvSpPr>
          <p:cNvPr id="70" name="Google Shape;70;p64"/>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 name="Google Shape;71;p64"/>
          <p:cNvSpPr>
            <a:spLocks noGrp="1"/>
          </p:cNvSpPr>
          <p:nvPr>
            <p:ph type="pic" idx="2"/>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R="0" lvl="0" algn="l" rtl="0">
              <a:lnSpc>
                <a:spcPct val="90000"/>
              </a:lnSpc>
              <a:spcBef>
                <a:spcPts val="1000"/>
              </a:spcBef>
              <a:spcAft>
                <a:spcPts val="0"/>
              </a:spcAft>
              <a:buClr>
                <a:schemeClr val="dk1"/>
              </a:buClr>
              <a:buSzPts val="3200"/>
              <a:buFont typeface="Arial"/>
              <a:buNone/>
              <a:defRPr sz="3200" b="0" i="0" u="none" strike="noStrike" cap="none">
                <a:solidFill>
                  <a:schemeClr val="dk1"/>
                </a:solidFill>
                <a:latin typeface="Calibri"/>
                <a:ea typeface="Calibri"/>
                <a:cs typeface="Calibri"/>
                <a:sym typeface="Calibri"/>
              </a:defRPr>
            </a:lvl1pPr>
            <a:lvl2pPr marR="0" lvl="1" algn="l" rtl="0">
              <a:lnSpc>
                <a:spcPct val="90000"/>
              </a:lnSpc>
              <a:spcBef>
                <a:spcPts val="500"/>
              </a:spcBef>
              <a:spcAft>
                <a:spcPts val="0"/>
              </a:spcAft>
              <a:buClr>
                <a:schemeClr val="dk1"/>
              </a:buClr>
              <a:buSzPts val="2800"/>
              <a:buFont typeface="Arial"/>
              <a:buNone/>
              <a:defRPr sz="2800" b="0" i="0" u="none" strike="noStrike" cap="none">
                <a:solidFill>
                  <a:schemeClr val="dk1"/>
                </a:solidFill>
                <a:latin typeface="Calibri"/>
                <a:ea typeface="Calibri"/>
                <a:cs typeface="Calibri"/>
                <a:sym typeface="Calibri"/>
              </a:defRPr>
            </a:lvl2pPr>
            <a:lvl3pPr marR="0" lvl="2" algn="l" rtl="0">
              <a:lnSpc>
                <a:spcPct val="90000"/>
              </a:lnSpc>
              <a:spcBef>
                <a:spcPts val="50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R="0" lvl="3"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4pPr>
            <a:lvl5pPr marR="0" lvl="4"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72" name="Google Shape;72;p64"/>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73" name="Google Shape;73;p6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4" name="Google Shape;74;p6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5" name="Google Shape;75;p6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76"/>
        <p:cNvGrpSpPr/>
        <p:nvPr/>
      </p:nvGrpSpPr>
      <p:grpSpPr>
        <a:xfrm>
          <a:off x="0" y="0"/>
          <a:ext cx="0" cy="0"/>
          <a:chOff x="0" y="0"/>
          <a:chExt cx="0" cy="0"/>
        </a:xfrm>
      </p:grpSpPr>
      <p:sp>
        <p:nvSpPr>
          <p:cNvPr id="77" name="Google Shape;77;p65"/>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 name="Google Shape;78;p65"/>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 name="Google Shape;79;p6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0" name="Google Shape;80;p6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1" name="Google Shape;81;p6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82"/>
        <p:cNvGrpSpPr/>
        <p:nvPr/>
      </p:nvGrpSpPr>
      <p:grpSpPr>
        <a:xfrm>
          <a:off x="0" y="0"/>
          <a:ext cx="0" cy="0"/>
          <a:chOff x="0" y="0"/>
          <a:chExt cx="0" cy="0"/>
        </a:xfrm>
      </p:grpSpPr>
      <p:sp>
        <p:nvSpPr>
          <p:cNvPr id="83" name="Google Shape;83;p66"/>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 name="Google Shape;84;p66"/>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 name="Google Shape;85;p6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6" name="Google Shape;86;p6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7" name="Google Shape;87;p6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581912" y="2638044"/>
            <a:ext cx="4271771" cy="310198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338315" y="2638044"/>
            <a:ext cx="4270247" cy="310198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Date Placeholder 7"/>
          <p:cNvSpPr>
            <a:spLocks noGrp="1"/>
          </p:cNvSpPr>
          <p:nvPr>
            <p:ph type="dt" sz="half" idx="10"/>
          </p:nvPr>
        </p:nvSpPr>
        <p:spPr/>
        <p:txBody>
          <a:bodyPr/>
          <a:lstStyle/>
          <a:p>
            <a:fld id="{DA1F5241-019A-0D41-B681-9EE4FAB88BD9}" type="datetimeFigureOut">
              <a:rPr lang="en-US" smtClean="0"/>
              <a:t>8/12/20</a:t>
            </a:fld>
            <a:endParaRPr lang="en-US"/>
          </a:p>
        </p:txBody>
      </p:sp>
      <p:sp>
        <p:nvSpPr>
          <p:cNvPr id="9" name="Footer Placeholder 8"/>
          <p:cNvSpPr>
            <a:spLocks noGrp="1"/>
          </p:cNvSpPr>
          <p:nvPr>
            <p:ph type="ftr" sz="quarter" idx="11"/>
          </p:nvPr>
        </p:nvSpPr>
        <p:spPr/>
        <p:txBody>
          <a:bodyPr/>
          <a:lstStyle/>
          <a:p>
            <a:endParaRPr lang="en-US"/>
          </a:p>
        </p:txBody>
      </p:sp>
      <p:sp>
        <p:nvSpPr>
          <p:cNvPr id="10" name="Slide Number Placeholder 9"/>
          <p:cNvSpPr>
            <a:spLocks noGrp="1"/>
          </p:cNvSpPr>
          <p:nvPr>
            <p:ph type="sldNum" sz="quarter" idx="12"/>
          </p:nvPr>
        </p:nvSpPr>
        <p:spPr/>
        <p:txBody>
          <a:bodyPr/>
          <a:lstStyle/>
          <a:p>
            <a:fld id="{9697E581-4CA1-684C-AC2B-38BDDB00186F}" type="slidenum">
              <a:rPr lang="en-US" smtClean="0"/>
              <a:t>‹#›</a:t>
            </a:fld>
            <a:endParaRPr lang="en-US"/>
          </a:p>
        </p:txBody>
      </p:sp>
    </p:spTree>
    <p:extLst>
      <p:ext uri="{BB962C8B-B14F-4D97-AF65-F5344CB8AC3E}">
        <p14:creationId xmlns:p14="http://schemas.microsoft.com/office/powerpoint/2010/main" val="395818070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54"/>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54"/>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5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 name="Google Shape;13;p5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 name="Google Shape;14;p5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Calibri"/>
                <a:ea typeface="Calibri"/>
                <a:cs typeface="Calibri"/>
                <a:sym typeface="Calibri"/>
              </a:defRPr>
            </a:lvl1pPr>
            <a:lvl2pPr marL="0" marR="0" lvl="1" indent="0" algn="r" rtl="0">
              <a:spcBef>
                <a:spcPts val="0"/>
              </a:spcBef>
              <a:buNone/>
              <a:defRPr sz="1200" b="0" i="0" u="none" strike="noStrike" cap="none">
                <a:solidFill>
                  <a:srgbClr val="888888"/>
                </a:solidFill>
                <a:latin typeface="Calibri"/>
                <a:ea typeface="Calibri"/>
                <a:cs typeface="Calibri"/>
                <a:sym typeface="Calibri"/>
              </a:defRPr>
            </a:lvl2pPr>
            <a:lvl3pPr marL="0" marR="0" lvl="2" indent="0" algn="r" rtl="0">
              <a:spcBef>
                <a:spcPts val="0"/>
              </a:spcBef>
              <a:buNone/>
              <a:defRPr sz="1200" b="0" i="0" u="none" strike="noStrike" cap="none">
                <a:solidFill>
                  <a:srgbClr val="888888"/>
                </a:solidFill>
                <a:latin typeface="Calibri"/>
                <a:ea typeface="Calibri"/>
                <a:cs typeface="Calibri"/>
                <a:sym typeface="Calibri"/>
              </a:defRPr>
            </a:lvl3pPr>
            <a:lvl4pPr marL="0" marR="0" lvl="3" indent="0" algn="r" rtl="0">
              <a:spcBef>
                <a:spcPts val="0"/>
              </a:spcBef>
              <a:buNone/>
              <a:defRPr sz="1200" b="0" i="0" u="none" strike="noStrike" cap="none">
                <a:solidFill>
                  <a:srgbClr val="888888"/>
                </a:solidFill>
                <a:latin typeface="Calibri"/>
                <a:ea typeface="Calibri"/>
                <a:cs typeface="Calibri"/>
                <a:sym typeface="Calibri"/>
              </a:defRPr>
            </a:lvl4pPr>
            <a:lvl5pPr marL="0" marR="0" lvl="4" indent="0" algn="r" rtl="0">
              <a:spcBef>
                <a:spcPts val="0"/>
              </a:spcBef>
              <a:buNone/>
              <a:defRPr sz="1200" b="0" i="0" u="none" strike="noStrike" cap="none">
                <a:solidFill>
                  <a:srgbClr val="888888"/>
                </a:solidFill>
                <a:latin typeface="Calibri"/>
                <a:ea typeface="Calibri"/>
                <a:cs typeface="Calibri"/>
                <a:sym typeface="Calibri"/>
              </a:defRPr>
            </a:lvl5pPr>
            <a:lvl6pPr marL="0" marR="0" lvl="5" indent="0" algn="r" rtl="0">
              <a:spcBef>
                <a:spcPts val="0"/>
              </a:spcBef>
              <a:buNone/>
              <a:defRPr sz="1200" b="0" i="0" u="none" strike="noStrike" cap="none">
                <a:solidFill>
                  <a:srgbClr val="888888"/>
                </a:solidFill>
                <a:latin typeface="Calibri"/>
                <a:ea typeface="Calibri"/>
                <a:cs typeface="Calibri"/>
                <a:sym typeface="Calibri"/>
              </a:defRPr>
            </a:lvl6pPr>
            <a:lvl7pPr marL="0" marR="0" lvl="6" indent="0" algn="r" rtl="0">
              <a:spcBef>
                <a:spcPts val="0"/>
              </a:spcBef>
              <a:buNone/>
              <a:defRPr sz="1200" b="0" i="0" u="none" strike="noStrike" cap="none">
                <a:solidFill>
                  <a:srgbClr val="888888"/>
                </a:solidFill>
                <a:latin typeface="Calibri"/>
                <a:ea typeface="Calibri"/>
                <a:cs typeface="Calibri"/>
                <a:sym typeface="Calibri"/>
              </a:defRPr>
            </a:lvl7pPr>
            <a:lvl8pPr marL="0" marR="0" lvl="7" indent="0" algn="r" rtl="0">
              <a:spcBef>
                <a:spcPts val="0"/>
              </a:spcBef>
              <a:buNone/>
              <a:defRPr sz="1200" b="0" i="0" u="none" strike="noStrike" cap="none">
                <a:solidFill>
                  <a:srgbClr val="888888"/>
                </a:solidFill>
                <a:latin typeface="Calibri"/>
                <a:ea typeface="Calibri"/>
                <a:cs typeface="Calibri"/>
                <a:sym typeface="Calibri"/>
              </a:defRPr>
            </a:lvl8pPr>
            <a:lvl9pPr marL="0" marR="0" lvl="8" indent="0" algn="r" rtl="0">
              <a:spcBef>
                <a:spcPts val="0"/>
              </a:spcBef>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4" r:id="rId3"/>
    <p:sldLayoutId id="2147483656" r:id="rId4"/>
    <p:sldLayoutId id="2147483657" r:id="rId5"/>
    <p:sldLayoutId id="2147483658" r:id="rId6"/>
    <p:sldLayoutId id="2147483659" r:id="rId7"/>
    <p:sldLayoutId id="2147483660" r:id="rId8"/>
    <p:sldLayoutId id="2147483661"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8.tiff"/><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hyperlink" Target="https://casel.org/csi-resources-professional-learning/" TargetMode="External"/><Relationship Id="rId2" Type="http://schemas.openxmlformats.org/officeDocument/2006/relationships/notesSlide" Target="../notesSlides/notesSlide13.xml"/><Relationship Id="rId1" Type="http://schemas.openxmlformats.org/officeDocument/2006/relationships/slideLayout" Target="../slideLayouts/slideLayout3.xml"/><Relationship Id="rId5" Type="http://schemas.openxmlformats.org/officeDocument/2006/relationships/hyperlink" Target="https://drc.casel.org/uploads/sites/3/2019/03/Guiding-Questions-for-Educators-Promote-Equity-Using-SEL-12.17.19.pdf" TargetMode="External"/><Relationship Id="rId4" Type="http://schemas.openxmlformats.org/officeDocument/2006/relationships/hyperlink" Target="https://www.showingupforracialjustice.org/white-supremacy-culture-characteristics.html"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hyperlink" Target="https://ggie.berkeley.edu/?_ga=2.123572173.730946766.1595977138-805168949.1595977138" TargetMode="External"/><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hyperlink" Target="https://ggie.berkeley.edu/student-well-being/sel-for-students-self-awareness-and-self-management/sel-for-students-cultural-differences-and-emotions/"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26.svg"/></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26.svg"/></Relationships>
</file>

<file path=ppt/slides/_rels/slide29.xml.rels><?xml version="1.0" encoding="UTF-8" standalone="yes"?>
<Relationships xmlns="http://schemas.openxmlformats.org/package/2006/relationships"><Relationship Id="rId3" Type="http://schemas.openxmlformats.org/officeDocument/2006/relationships/hyperlink" Target="https://ggie.berkeley.edu/student-well-being/sel-for-students-self-awareness-and-self-management/sel-for-students-cultural-differences-and-emotions/" TargetMode="External"/><Relationship Id="rId2" Type="http://schemas.openxmlformats.org/officeDocument/2006/relationships/hyperlink" Target="https://ggie.berkeley.edu/?_ga=2.123572173.730946766.1595977138-805168949.1595977138" TargetMode="Externa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3.xml"/><Relationship Id="rId5" Type="http://schemas.openxmlformats.org/officeDocument/2006/relationships/image" Target="../media/image3.png"/><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35.xml.rels><?xml version="1.0" encoding="UTF-8" standalone="yes"?>
<Relationships xmlns="http://schemas.openxmlformats.org/package/2006/relationships"><Relationship Id="rId3" Type="http://schemas.openxmlformats.org/officeDocument/2006/relationships/image" Target="../media/image27.tiff"/><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39.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38.tiff"/><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43.xml.rels><?xml version="1.0" encoding="UTF-8" standalone="yes"?>
<Relationships xmlns="http://schemas.openxmlformats.org/package/2006/relationships"><Relationship Id="rId2" Type="http://schemas.openxmlformats.org/officeDocument/2006/relationships/hyperlink" Target="https://schoolguide.casel.org/uploads/2018/12/CASEL_SEL-3-Signature-Practices-Playbook-V3.pdf" TargetMode="Externa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hyperlink" Target="http://works.bepress.com/mary-candace-raygoza/28/" TargetMode="External"/><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hyperlink" Target="http://works.bepress.com/mary-candace-raygoza/28/" TargetMode="Externa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hyperlink" Target="https://drallisonanswers.com/mindfulness/the-power-of-emotional-check-ins-and-5-steps-to-help-you-get-started/" TargetMode="External"/><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hyperlink" Target="https://centerforadolescentstudies.com/6-ways-check-with-teens/" TargetMode="External"/><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40.png"/><Relationship Id="rId4" Type="http://schemas.openxmlformats.org/officeDocument/2006/relationships/image" Target="../media/image39.tiff"/></Relationships>
</file>

<file path=ppt/slides/_rels/slide4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7.jpeg"/><Relationship Id="rId4" Type="http://schemas.openxmlformats.org/officeDocument/2006/relationships/image" Target="../media/image6.jpeg"/></Relationships>
</file>

<file path=ppt/slides/_rels/slide50.xml.rels><?xml version="1.0" encoding="UTF-8" standalone="yes"?>
<Relationships xmlns="http://schemas.openxmlformats.org/package/2006/relationships"><Relationship Id="rId3" Type="http://schemas.openxmlformats.org/officeDocument/2006/relationships/hyperlink" Target="https://www.sciencedaily.com/releases/2007/06/070622090727.htm" TargetMode="External"/><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3.xml"/><Relationship Id="rId1" Type="http://schemas.openxmlformats.org/officeDocument/2006/relationships/slideLayout" Target="../slideLayouts/slideLayout4.xml"/><Relationship Id="rId4" Type="http://schemas.openxmlformats.org/officeDocument/2006/relationships/image" Target="../media/image46.png"/></Relationships>
</file>

<file path=ppt/slides/_rels/slide52.xml.rels><?xml version="1.0" encoding="UTF-8" standalone="yes"?>
<Relationships xmlns="http://schemas.openxmlformats.org/package/2006/relationships"><Relationship Id="rId3" Type="http://schemas.openxmlformats.org/officeDocument/2006/relationships/hyperlink" Target="https://positivepsychology.com/emotion-wheel/" TargetMode="External"/><Relationship Id="rId2" Type="http://schemas.openxmlformats.org/officeDocument/2006/relationships/image" Target="../media/image47.png"/><Relationship Id="rId1" Type="http://schemas.openxmlformats.org/officeDocument/2006/relationships/slideLayout" Target="../slideLayouts/slideLayout2.xml"/><Relationship Id="rId4" Type="http://schemas.openxmlformats.org/officeDocument/2006/relationships/image" Target="../media/image48.png"/></Relationships>
</file>

<file path=ppt/slides/_rels/slide5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9.xml"/><Relationship Id="rId6" Type="http://schemas.openxmlformats.org/officeDocument/2006/relationships/image" Target="../media/image53.png"/><Relationship Id="rId5" Type="http://schemas.openxmlformats.org/officeDocument/2006/relationships/image" Target="../media/image52.tiff"/><Relationship Id="rId4" Type="http://schemas.openxmlformats.org/officeDocument/2006/relationships/image" Target="../media/image51.png"/></Relationships>
</file>

<file path=ppt/slides/_rels/slide5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hyperlink" Target="https://www.youtube.com/watch?v=y6Sxv-sUYtM" TargetMode="External"/><Relationship Id="rId2" Type="http://schemas.openxmlformats.org/officeDocument/2006/relationships/image" Target="../media/image54.tiff"/><Relationship Id="rId1" Type="http://schemas.openxmlformats.org/officeDocument/2006/relationships/slideLayout" Target="../slideLayouts/slideLayout9.xml"/><Relationship Id="rId4" Type="http://schemas.openxmlformats.org/officeDocument/2006/relationships/hyperlink" Target="https://www.youtube.com/watch?v=qviM_GnJbOM" TargetMode="External"/></Relationships>
</file>

<file path=ppt/slides/_rels/slide57.xml.rels><?xml version="1.0" encoding="UTF-8" standalone="yes"?>
<Relationships xmlns="http://schemas.openxmlformats.org/package/2006/relationships"><Relationship Id="rId3" Type="http://schemas.openxmlformats.org/officeDocument/2006/relationships/hyperlink" Target="https://www.intuitionwellness.com/wp-content/uploads/2017/08/Soles-of-Feet-Meditation.pdf" TargetMode="External"/><Relationship Id="rId2" Type="http://schemas.openxmlformats.org/officeDocument/2006/relationships/hyperlink" Target="https://link.springer.com/article/10.1007/s12671-019-01246-z" TargetMode="External"/><Relationship Id="rId1" Type="http://schemas.openxmlformats.org/officeDocument/2006/relationships/slideLayout" Target="../slideLayouts/slideLayout2.xml"/><Relationship Id="rId4" Type="http://schemas.openxmlformats.org/officeDocument/2006/relationships/image" Target="../media/image54.tiff"/></Relationships>
</file>

<file path=ppt/slides/_rels/slide58.xml.rels><?xml version="1.0" encoding="UTF-8" standalone="yes"?>
<Relationships xmlns="http://schemas.openxmlformats.org/package/2006/relationships"><Relationship Id="rId3" Type="http://schemas.openxmlformats.org/officeDocument/2006/relationships/hyperlink" Target="https://www.youtube.com/watch?v=aaTDNYjk-Gw" TargetMode="External"/><Relationship Id="rId2" Type="http://schemas.openxmlformats.org/officeDocument/2006/relationships/hyperlink" Target="https://app.gonoodle.com/activities/release-your-warrior-1?s=Channel&amp;t=Empower%20Tools&amp;sid=22&amp;cs=empower-tools" TargetMode="Externa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hyperlink" Target="https://www.youtube.com/watch?v=ihwcw_ofuME" TargetMode="External"/><Relationship Id="rId2" Type="http://schemas.openxmlformats.org/officeDocument/2006/relationships/image" Target="../media/image55.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9.xml"/><Relationship Id="rId4" Type="http://schemas.openxmlformats.org/officeDocument/2006/relationships/image" Target="../media/image9.jpeg"/></Relationships>
</file>

<file path=ppt/slides/_rels/slide60.xml.rels><?xml version="1.0" encoding="UTF-8" standalone="yes"?>
<Relationships xmlns="http://schemas.openxmlformats.org/package/2006/relationships"><Relationship Id="rId2" Type="http://schemas.openxmlformats.org/officeDocument/2006/relationships/image" Target="../media/image56.tiff"/><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9.xml"/></Relationships>
</file>

<file path=ppt/slides/_rels/slide6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hyperlink" Target="https://www.youtube.com/watch?v=aXItOY0sLRY" TargetMode="External"/><Relationship Id="rId2" Type="http://schemas.openxmlformats.org/officeDocument/2006/relationships/image" Target="../media/image59.tiff"/><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hyperlink" Target="https://www.youtube.com/watch?v=XsHIV9PxAV4" TargetMode="External"/><Relationship Id="rId2" Type="http://schemas.openxmlformats.org/officeDocument/2006/relationships/hyperlink" Target="https://ggia.berkeley.edu/practice/three-good-things" TargetMode="External"/><Relationship Id="rId1" Type="http://schemas.openxmlformats.org/officeDocument/2006/relationships/slideLayout" Target="../slideLayouts/slideLayout2.xml"/><Relationship Id="rId4" Type="http://schemas.openxmlformats.org/officeDocument/2006/relationships/image" Target="../media/image60.tiff"/></Relationships>
</file>

<file path=ppt/slides/_rels/slide6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7.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5.xml"/><Relationship Id="rId1" Type="http://schemas.openxmlformats.org/officeDocument/2006/relationships/slideLayout" Target="../slideLayouts/slideLayout9.xml"/><Relationship Id="rId5" Type="http://schemas.openxmlformats.org/officeDocument/2006/relationships/image" Target="../media/image12.png"/><Relationship Id="rId4" Type="http://schemas.openxmlformats.org/officeDocument/2006/relationships/image" Target="../media/image11.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hyperlink" Target="https://medium.com/@lauraclick/31-empathetic-statements-for-when-you-dont-know-what-to-say-edd50822c96a" TargetMode="Externa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hyperlink" Target="http://works.bepress.com/mary-candace-raygoza/28/" TargetMode="External"/><Relationship Id="rId1" Type="http://schemas.openxmlformats.org/officeDocument/2006/relationships/slideLayout" Target="../slideLayouts/slideLayout2.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74.xml.rels><?xml version="1.0" encoding="UTF-8" standalone="yes"?>
<Relationships xmlns="http://schemas.openxmlformats.org/package/2006/relationships"><Relationship Id="rId3" Type="http://schemas.openxmlformats.org/officeDocument/2006/relationships/hyperlink" Target="https://casel.org/resources-covid/" TargetMode="External"/><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hyperlink" Target="https://casel.org/resources-covid/" TargetMode="External"/><Relationship Id="rId1" Type="http://schemas.openxmlformats.org/officeDocument/2006/relationships/slideLayout" Target="../slideLayouts/slideLayout2.xml"/><Relationship Id="rId4" Type="http://schemas.openxmlformats.org/officeDocument/2006/relationships/hyperlink" Target="https://go.panoramaed.com/thanks/distance-learning-surveys?submissionGuid=f1089307-6984-40d7-be0d-f35c5b76aa6a" TargetMode="External"/></Relationships>
</file>

<file path=ppt/slides/_rels/slide76.xml.rels><?xml version="1.0" encoding="UTF-8" standalone="yes"?>
<Relationships xmlns="http://schemas.openxmlformats.org/package/2006/relationships"><Relationship Id="rId3" Type="http://schemas.openxmlformats.org/officeDocument/2006/relationships/image" Target="../media/image69.svg"/><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9.xml.rels><?xml version="1.0" encoding="UTF-8" standalone="yes"?>
<Relationships xmlns="http://schemas.openxmlformats.org/package/2006/relationships"><Relationship Id="rId3" Type="http://schemas.openxmlformats.org/officeDocument/2006/relationships/hyperlink" Target="mailto:feuerl@uw.edu" TargetMode="External"/><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70.png"/></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hyperlink" Target="https://strongkidsresources.com/" TargetMode="External"/><Relationship Id="rId7"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hyperlink" Target="http://spbdsupport.com/" TargetMode="Externa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1"/>
        <p:cNvGrpSpPr/>
        <p:nvPr/>
      </p:nvGrpSpPr>
      <p:grpSpPr>
        <a:xfrm>
          <a:off x="0" y="0"/>
          <a:ext cx="0" cy="0"/>
          <a:chOff x="0" y="0"/>
          <a:chExt cx="0" cy="0"/>
        </a:xfrm>
      </p:grpSpPr>
      <p:sp useBgFill="1">
        <p:nvSpPr>
          <p:cNvPr id="120"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Color Cover">
            <a:extLst>
              <a:ext uri="{FF2B5EF4-FFF2-40B4-BE49-F238E27FC236}">
                <a16:creationId xmlns:a16="http://schemas.microsoft.com/office/drawing/2014/main" id="{63C1F321-BB96-4700-B3CE-1A6156067F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4" name="Group 123">
            <a:extLst>
              <a:ext uri="{FF2B5EF4-FFF2-40B4-BE49-F238E27FC236}">
                <a16:creationId xmlns:a16="http://schemas.microsoft.com/office/drawing/2014/main" id="{3FA1AD64-F15F-417D-956C-B2C211FC90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125" name="Color">
              <a:extLst>
                <a:ext uri="{FF2B5EF4-FFF2-40B4-BE49-F238E27FC236}">
                  <a16:creationId xmlns:a16="http://schemas.microsoft.com/office/drawing/2014/main" id="{5F3C79B0-E0DE-407E-B550-3FDEB67B00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Color">
              <a:extLst>
                <a:ext uri="{FF2B5EF4-FFF2-40B4-BE49-F238E27FC236}">
                  <a16:creationId xmlns:a16="http://schemas.microsoft.com/office/drawing/2014/main" id="{A1A2DFA8-F321-4204-9B31-A3713BC652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8" name="Group 12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29" name="Freeform: Shape 12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0" name="Freeform: Shape 12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1" name="Freeform: Shape 13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2" name="Freeform: Shape 13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3" name="Freeform: Shape 13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4" name="Freeform: Shape 13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5" name="Freeform: Shape 13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92" name="Google Shape;92;p1"/>
          <p:cNvSpPr txBox="1">
            <a:spLocks noGrp="1"/>
          </p:cNvSpPr>
          <p:nvPr>
            <p:ph type="ctrTitle"/>
          </p:nvPr>
        </p:nvSpPr>
        <p:spPr>
          <a:xfrm>
            <a:off x="789708" y="841664"/>
            <a:ext cx="4874661" cy="5156800"/>
          </a:xfrm>
          <a:prstGeom prst="rect">
            <a:avLst/>
          </a:prstGeom>
        </p:spPr>
        <p:txBody>
          <a:bodyPr spcFirstLastPara="1" lIns="91425" tIns="45700" rIns="91425" bIns="45700" anchor="ctr" anchorCtr="0">
            <a:normAutofit/>
          </a:bodyPr>
          <a:lstStyle/>
          <a:p>
            <a:pPr marL="0" lvl="0" indent="0" algn="l" rtl="0">
              <a:spcBef>
                <a:spcPts val="0"/>
              </a:spcBef>
              <a:spcAft>
                <a:spcPts val="0"/>
              </a:spcAft>
              <a:buClr>
                <a:schemeClr val="dk1"/>
              </a:buClr>
              <a:buSzPts val="5400"/>
              <a:buFont typeface="Calibri"/>
              <a:buNone/>
            </a:pPr>
            <a:r>
              <a:rPr lang="en-US" sz="4800" dirty="0">
                <a:solidFill>
                  <a:schemeClr val="bg1"/>
                </a:solidFill>
              </a:rPr>
              <a:t>Using SEL to Center &amp; Serve our Multilingual Learners</a:t>
            </a:r>
          </a:p>
        </p:txBody>
      </p:sp>
      <p:sp>
        <p:nvSpPr>
          <p:cNvPr id="93" name="Google Shape;93;p1"/>
          <p:cNvSpPr txBox="1">
            <a:spLocks noGrp="1"/>
          </p:cNvSpPr>
          <p:nvPr>
            <p:ph type="subTitle" idx="1"/>
          </p:nvPr>
        </p:nvSpPr>
        <p:spPr>
          <a:xfrm>
            <a:off x="6534687" y="841664"/>
            <a:ext cx="4867605" cy="5156800"/>
          </a:xfrm>
          <a:prstGeom prst="rect">
            <a:avLst/>
          </a:prstGeom>
        </p:spPr>
        <p:txBody>
          <a:bodyPr spcFirstLastPara="1" lIns="91425" tIns="45700" rIns="91425" bIns="45700" anchor="ctr" anchorCtr="0">
            <a:normAutofit/>
          </a:bodyPr>
          <a:lstStyle/>
          <a:p>
            <a:pPr marL="0" lvl="0" indent="0" algn="l" rtl="0">
              <a:spcBef>
                <a:spcPts val="1000"/>
              </a:spcBef>
              <a:spcAft>
                <a:spcPts val="0"/>
              </a:spcAft>
              <a:buClr>
                <a:schemeClr val="dk1"/>
              </a:buClr>
              <a:buSzPts val="2400"/>
              <a:buNone/>
            </a:pPr>
            <a:r>
              <a:rPr lang="en-US" dirty="0">
                <a:solidFill>
                  <a:schemeClr val="tx2"/>
                </a:solidFill>
              </a:rPr>
              <a:t>Laura </a:t>
            </a:r>
            <a:r>
              <a:rPr lang="en-US" dirty="0" err="1">
                <a:solidFill>
                  <a:schemeClr val="tx2"/>
                </a:solidFill>
              </a:rPr>
              <a:t>Feuerborn</a:t>
            </a:r>
            <a:r>
              <a:rPr lang="en-US" dirty="0">
                <a:solidFill>
                  <a:schemeClr val="tx2"/>
                </a:solidFill>
              </a:rPr>
              <a:t>, PhD, NCSP</a:t>
            </a:r>
          </a:p>
          <a:p>
            <a:pPr marL="0" lvl="0" indent="0" algn="l" rtl="0">
              <a:spcBef>
                <a:spcPts val="1000"/>
              </a:spcBef>
              <a:spcAft>
                <a:spcPts val="0"/>
              </a:spcAft>
              <a:buClr>
                <a:schemeClr val="dk1"/>
              </a:buClr>
              <a:buSzPts val="2400"/>
              <a:buNone/>
            </a:pPr>
            <a:r>
              <a:rPr lang="en-US" dirty="0">
                <a:solidFill>
                  <a:schemeClr val="tx2"/>
                </a:solidFill>
              </a:rPr>
              <a:t>Professor</a:t>
            </a:r>
          </a:p>
          <a:p>
            <a:pPr marL="0" lvl="0" indent="0" algn="l" rtl="0">
              <a:spcBef>
                <a:spcPts val="1000"/>
              </a:spcBef>
              <a:spcAft>
                <a:spcPts val="0"/>
              </a:spcAft>
              <a:buClr>
                <a:schemeClr val="dk1"/>
              </a:buClr>
              <a:buSzPts val="2400"/>
              <a:buNone/>
            </a:pPr>
            <a:r>
              <a:rPr lang="en-US" dirty="0">
                <a:solidFill>
                  <a:schemeClr val="tx2"/>
                </a:solidFill>
              </a:rPr>
              <a:t>Faculty Fellow in Social Emotional Learning</a:t>
            </a:r>
          </a:p>
          <a:p>
            <a:pPr marL="0" lvl="0" indent="0" algn="l" rtl="0">
              <a:spcBef>
                <a:spcPts val="1000"/>
              </a:spcBef>
              <a:spcAft>
                <a:spcPts val="0"/>
              </a:spcAft>
              <a:buClr>
                <a:schemeClr val="dk1"/>
              </a:buClr>
              <a:buSzPts val="2400"/>
              <a:buNone/>
            </a:pPr>
            <a:r>
              <a:rPr lang="en-US" i="1" dirty="0">
                <a:solidFill>
                  <a:schemeClr val="tx2"/>
                </a:solidFill>
              </a:rPr>
              <a:t>University of Washington-Tacoma</a:t>
            </a:r>
            <a:endParaRPr lang="en-US" dirty="0">
              <a:solidFill>
                <a:schemeClr val="tx2"/>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descr="A group of people sitting at a table&#10;&#10;Description automatically generated">
            <a:extLst>
              <a:ext uri="{FF2B5EF4-FFF2-40B4-BE49-F238E27FC236}">
                <a16:creationId xmlns:a16="http://schemas.microsoft.com/office/drawing/2014/main" id="{B3ED96C9-7085-6B46-8169-6E9EBD3B163F}"/>
              </a:ext>
            </a:extLst>
          </p:cNvPr>
          <p:cNvPicPr>
            <a:picLocks noChangeAspect="1"/>
          </p:cNvPicPr>
          <p:nvPr/>
        </p:nvPicPr>
        <p:blipFill rotWithShape="1">
          <a:blip r:embed="rId2"/>
          <a:srcRect t="16809" b="16425"/>
          <a:stretch/>
        </p:blipFill>
        <p:spPr>
          <a:xfrm>
            <a:off x="20" y="10"/>
            <a:ext cx="12191980" cy="6857990"/>
          </a:xfrm>
          <a:prstGeom prst="rect">
            <a:avLst/>
          </a:prstGeom>
        </p:spPr>
      </p:pic>
      <p:sp>
        <p:nvSpPr>
          <p:cNvPr id="12" name="Freeform: Shape 11">
            <a:extLst>
              <a:ext uri="{FF2B5EF4-FFF2-40B4-BE49-F238E27FC236}">
                <a16:creationId xmlns:a16="http://schemas.microsoft.com/office/drawing/2014/main" id="{6B3BAD04-E614-4C16-8360-019FCF0045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4023809"/>
            <a:ext cx="11016943" cy="2262375"/>
          </a:xfrm>
          <a:custGeom>
            <a:avLst/>
            <a:gdLst>
              <a:gd name="connsiteX0" fmla="*/ 0 w 11016943"/>
              <a:gd name="connsiteY0" fmla="*/ 0 h 2262375"/>
              <a:gd name="connsiteX1" fmla="*/ 9969166 w 11016943"/>
              <a:gd name="connsiteY1" fmla="*/ 0 h 2262375"/>
              <a:gd name="connsiteX2" fmla="*/ 11016943 w 11016943"/>
              <a:gd name="connsiteY2" fmla="*/ 2262375 h 2262375"/>
              <a:gd name="connsiteX3" fmla="*/ 4942050 w 11016943"/>
              <a:gd name="connsiteY3" fmla="*/ 2262375 h 2262375"/>
              <a:gd name="connsiteX4" fmla="*/ 4582160 w 11016943"/>
              <a:gd name="connsiteY4" fmla="*/ 2262375 h 2262375"/>
              <a:gd name="connsiteX5" fmla="*/ 0 w 11016943"/>
              <a:gd name="connsiteY5" fmla="*/ 2262375 h 226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16943" h="2262375">
                <a:moveTo>
                  <a:pt x="0" y="0"/>
                </a:moveTo>
                <a:lnTo>
                  <a:pt x="9969166" y="0"/>
                </a:lnTo>
                <a:lnTo>
                  <a:pt x="11016943" y="2262375"/>
                </a:lnTo>
                <a:lnTo>
                  <a:pt x="4942050" y="2262375"/>
                </a:lnTo>
                <a:lnTo>
                  <a:pt x="4582160" y="2262375"/>
                </a:lnTo>
                <a:lnTo>
                  <a:pt x="0" y="2262375"/>
                </a:lnTo>
                <a:close/>
              </a:path>
            </a:pathLst>
          </a:custGeom>
          <a:solidFill>
            <a:schemeClr val="tx1">
              <a:lumMod val="85000"/>
              <a:lumOff val="1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D6A68FA0-E64B-FF44-9D61-7BCDDA8F13E2}"/>
              </a:ext>
            </a:extLst>
          </p:cNvPr>
          <p:cNvSpPr>
            <a:spLocks noGrp="1"/>
          </p:cNvSpPr>
          <p:nvPr>
            <p:ph type="title"/>
          </p:nvPr>
        </p:nvSpPr>
        <p:spPr>
          <a:xfrm>
            <a:off x="841248" y="4199861"/>
            <a:ext cx="8856059" cy="1336826"/>
          </a:xfrm>
        </p:spPr>
        <p:txBody>
          <a:bodyPr vert="horz" lIns="91440" tIns="45720" rIns="91440" bIns="45720" rtlCol="0" anchor="b">
            <a:normAutofit/>
          </a:bodyPr>
          <a:lstStyle/>
          <a:p>
            <a:pPr>
              <a:spcBef>
                <a:spcPct val="0"/>
              </a:spcBef>
            </a:pPr>
            <a:r>
              <a:rPr lang="en-US" sz="4200" kern="1200">
                <a:solidFill>
                  <a:srgbClr val="FFFFFF"/>
                </a:solidFill>
                <a:latin typeface="+mj-lt"/>
                <a:ea typeface="+mj-ea"/>
                <a:cs typeface="+mj-cs"/>
              </a:rPr>
              <a:t>And my work with Tacoma Whole Child</a:t>
            </a:r>
          </a:p>
        </p:txBody>
      </p:sp>
    </p:spTree>
    <p:extLst>
      <p:ext uri="{BB962C8B-B14F-4D97-AF65-F5344CB8AC3E}">
        <p14:creationId xmlns:p14="http://schemas.microsoft.com/office/powerpoint/2010/main" val="324947682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04"/>
        <p:cNvGrpSpPr/>
        <p:nvPr/>
      </p:nvGrpSpPr>
      <p:grpSpPr>
        <a:xfrm>
          <a:off x="0" y="0"/>
          <a:ext cx="0" cy="0"/>
          <a:chOff x="0" y="0"/>
          <a:chExt cx="0" cy="0"/>
        </a:xfrm>
      </p:grpSpPr>
      <p:sp>
        <p:nvSpPr>
          <p:cNvPr id="185" name="Rectangle 184">
            <a:extLst>
              <a:ext uri="{FF2B5EF4-FFF2-40B4-BE49-F238E27FC236}">
                <a16:creationId xmlns:a16="http://schemas.microsoft.com/office/drawing/2014/main" id="{DE7FFD28-545C-4C88-A2E7-152FB234C92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19113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Google Shape;105;p3"/>
          <p:cNvSpPr txBox="1">
            <a:spLocks noGrp="1"/>
          </p:cNvSpPr>
          <p:nvPr>
            <p:ph type="title"/>
          </p:nvPr>
        </p:nvSpPr>
        <p:spPr>
          <a:xfrm>
            <a:off x="838200" y="365125"/>
            <a:ext cx="10515600" cy="1325563"/>
          </a:xfrm>
          <a:prstGeom prst="rect">
            <a:avLst/>
          </a:prstGeom>
        </p:spPr>
        <p:txBody>
          <a:bodyPr spcFirstLastPara="1" lIns="91425" tIns="45700" rIns="91425" bIns="45700" anchorCtr="0">
            <a:normAutofit/>
          </a:bodyPr>
          <a:lstStyle/>
          <a:p>
            <a:pPr marL="0" lvl="0" indent="0" rtl="0">
              <a:spcBef>
                <a:spcPts val="0"/>
              </a:spcBef>
              <a:spcAft>
                <a:spcPts val="0"/>
              </a:spcAft>
              <a:buClr>
                <a:schemeClr val="dk1"/>
              </a:buClr>
              <a:buSzPts val="4400"/>
              <a:buFont typeface="Calibri"/>
              <a:buNone/>
            </a:pPr>
            <a:r>
              <a:rPr lang="en-US" sz="4600">
                <a:solidFill>
                  <a:srgbClr val="FFFFFF"/>
                </a:solidFill>
              </a:rPr>
              <a:t>1-2-3 Session Sequence</a:t>
            </a:r>
          </a:p>
        </p:txBody>
      </p:sp>
      <p:graphicFrame>
        <p:nvGraphicFramePr>
          <p:cNvPr id="108" name="Google Shape;106;p3">
            <a:extLst>
              <a:ext uri="{FF2B5EF4-FFF2-40B4-BE49-F238E27FC236}">
                <a16:creationId xmlns:a16="http://schemas.microsoft.com/office/drawing/2014/main" id="{5F943084-846A-4E3D-BA1F-D5E20FF9D70B}"/>
              </a:ext>
            </a:extLst>
          </p:cNvPr>
          <p:cNvGraphicFramePr/>
          <p:nvPr>
            <p:extLst>
              <p:ext uri="{D42A27DB-BD31-4B8C-83A1-F6EECF244321}">
                <p14:modId xmlns:p14="http://schemas.microsoft.com/office/powerpoint/2010/main" val="3303267836"/>
              </p:ext>
            </p:extLst>
          </p:nvPr>
        </p:nvGraphicFramePr>
        <p:xfrm>
          <a:off x="838200" y="2438400"/>
          <a:ext cx="10515600" cy="373856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1129175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97"/>
        <p:cNvGrpSpPr/>
        <p:nvPr/>
      </p:nvGrpSpPr>
      <p:grpSpPr>
        <a:xfrm>
          <a:off x="0" y="0"/>
          <a:ext cx="0" cy="0"/>
          <a:chOff x="0" y="0"/>
          <a:chExt cx="0" cy="0"/>
        </a:xfrm>
      </p:grpSpPr>
      <p:sp useBgFill="1">
        <p:nvSpPr>
          <p:cNvPr id="104"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8" name="Group 107">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1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5" name="Group 11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36" name="Freeform: Shape 11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7" name="Freeform: Shape 11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8" name="Freeform: Shape 11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39" name="Freeform: Shape 11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40" name="Freeform: Shape 11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41" name="Freeform: Shape 11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42" name="Freeform: Shape 11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98" name="Google Shape;98;p2"/>
          <p:cNvSpPr txBox="1">
            <a:spLocks noGrp="1"/>
          </p:cNvSpPr>
          <p:nvPr>
            <p:ph type="title"/>
          </p:nvPr>
        </p:nvSpPr>
        <p:spPr>
          <a:xfrm rot="16200000">
            <a:off x="-1325880" y="1947672"/>
            <a:ext cx="5961888" cy="2788920"/>
          </a:xfrm>
          <a:prstGeom prst="rect">
            <a:avLst/>
          </a:prstGeom>
        </p:spPr>
        <p:txBody>
          <a:bodyPr spcFirstLastPara="1" lIns="91425" tIns="45700" rIns="91425" bIns="45700" anchor="ctr" anchorCtr="0">
            <a:normAutofit/>
          </a:bodyPr>
          <a:lstStyle/>
          <a:p>
            <a:pPr marL="0" lvl="0" indent="0" rtl="0">
              <a:spcBef>
                <a:spcPts val="0"/>
              </a:spcBef>
              <a:spcAft>
                <a:spcPts val="0"/>
              </a:spcAft>
              <a:buClr>
                <a:schemeClr val="dk1"/>
              </a:buClr>
              <a:buSzPts val="4400"/>
              <a:buFont typeface="Calibri"/>
              <a:buNone/>
            </a:pPr>
            <a:r>
              <a:rPr lang="en-US" sz="4800">
                <a:solidFill>
                  <a:schemeClr val="bg1"/>
                </a:solidFill>
              </a:rPr>
              <a:t>5 Objectives</a:t>
            </a:r>
          </a:p>
        </p:txBody>
      </p:sp>
      <p:sp>
        <p:nvSpPr>
          <p:cNvPr id="143" name="Google Shape;99;p2"/>
          <p:cNvSpPr txBox="1">
            <a:spLocks noGrp="1"/>
          </p:cNvSpPr>
          <p:nvPr>
            <p:ph type="body" idx="1"/>
          </p:nvPr>
        </p:nvSpPr>
        <p:spPr>
          <a:xfrm>
            <a:off x="4071068" y="841247"/>
            <a:ext cx="6877878" cy="5120640"/>
          </a:xfrm>
          <a:prstGeom prst="rect">
            <a:avLst/>
          </a:prstGeom>
        </p:spPr>
        <p:txBody>
          <a:bodyPr spcFirstLastPara="1" lIns="91425" tIns="45700" rIns="91425" bIns="45700" anchor="ctr" anchorCtr="0">
            <a:normAutofit/>
          </a:bodyPr>
          <a:lstStyle/>
          <a:p>
            <a:pPr marL="692150" lvl="0" indent="-514350" rtl="0">
              <a:spcBef>
                <a:spcPts val="0"/>
              </a:spcBef>
              <a:spcAft>
                <a:spcPts val="600"/>
              </a:spcAft>
              <a:buClr>
                <a:schemeClr val="dk1"/>
              </a:buClr>
              <a:buSzPts val="2800"/>
              <a:buFont typeface="+mj-lt"/>
              <a:buAutoNum type="arabicPeriod"/>
            </a:pPr>
            <a:r>
              <a:rPr lang="en-US" sz="2000" dirty="0">
                <a:solidFill>
                  <a:schemeClr val="tx2"/>
                </a:solidFill>
              </a:rPr>
              <a:t>Understand the importance of culturally affirming SEL practices</a:t>
            </a:r>
          </a:p>
          <a:p>
            <a:pPr marL="692150" lvl="0" indent="-514350" rtl="0">
              <a:spcBef>
                <a:spcPts val="0"/>
              </a:spcBef>
              <a:spcAft>
                <a:spcPts val="600"/>
              </a:spcAft>
              <a:buClr>
                <a:schemeClr val="dk1"/>
              </a:buClr>
              <a:buSzPts val="2800"/>
              <a:buFont typeface="+mj-lt"/>
              <a:buAutoNum type="arabicPeriod"/>
            </a:pPr>
            <a:r>
              <a:rPr lang="en-US" sz="2000" dirty="0">
                <a:solidFill>
                  <a:schemeClr val="tx2"/>
                </a:solidFill>
              </a:rPr>
              <a:t>Understand ways to adapt your SEL practices to fit the needs of your classroom and school community</a:t>
            </a:r>
          </a:p>
          <a:p>
            <a:pPr marL="692150" indent="-514350">
              <a:spcBef>
                <a:spcPts val="0"/>
              </a:spcBef>
              <a:spcAft>
                <a:spcPts val="600"/>
              </a:spcAft>
              <a:buSzPts val="2800"/>
              <a:buFont typeface="+mj-lt"/>
              <a:buAutoNum type="arabicPeriod"/>
            </a:pPr>
            <a:r>
              <a:rPr lang="en-US" sz="2000" dirty="0">
                <a:solidFill>
                  <a:schemeClr val="tx2"/>
                </a:solidFill>
              </a:rPr>
              <a:t>Gain effective ways to support yourself and promote your own equity-centered SEL</a:t>
            </a:r>
          </a:p>
          <a:p>
            <a:pPr marL="692150" lvl="0" indent="-514350" rtl="0">
              <a:spcBef>
                <a:spcPts val="0"/>
              </a:spcBef>
              <a:spcAft>
                <a:spcPts val="600"/>
              </a:spcAft>
              <a:buClr>
                <a:schemeClr val="dk1"/>
              </a:buClr>
              <a:buSzPts val="2800"/>
              <a:buFont typeface="+mj-lt"/>
              <a:buAutoNum type="arabicPeriod"/>
            </a:pPr>
            <a:r>
              <a:rPr lang="en-US" sz="2000" dirty="0">
                <a:solidFill>
                  <a:schemeClr val="tx2"/>
                </a:solidFill>
              </a:rPr>
              <a:t>Gain effective ways to support the SEL of your students upon “re-entry” this fall</a:t>
            </a:r>
          </a:p>
          <a:p>
            <a:pPr marL="692150" lvl="0" indent="-514350" rtl="0">
              <a:spcBef>
                <a:spcPts val="0"/>
              </a:spcBef>
              <a:spcAft>
                <a:spcPts val="600"/>
              </a:spcAft>
              <a:buClr>
                <a:schemeClr val="dk1"/>
              </a:buClr>
              <a:buSzPts val="2800"/>
              <a:buFont typeface="+mj-lt"/>
              <a:buAutoNum type="arabicPeriod"/>
            </a:pPr>
            <a:r>
              <a:rPr lang="en-US" sz="2000" dirty="0">
                <a:solidFill>
                  <a:schemeClr val="tx2"/>
                </a:solidFill>
              </a:rPr>
              <a:t>Gain specific practices you can immediately apply with your students</a:t>
            </a:r>
          </a:p>
        </p:txBody>
      </p:sp>
    </p:spTree>
    <p:extLst>
      <p:ext uri="{BB962C8B-B14F-4D97-AF65-F5344CB8AC3E}">
        <p14:creationId xmlns:p14="http://schemas.microsoft.com/office/powerpoint/2010/main" val="74850818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 name="Group 20">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22"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9A6C7E3-72F5-F946-843E-A2ABD2940BD5}"/>
              </a:ext>
            </a:extLst>
          </p:cNvPr>
          <p:cNvSpPr>
            <a:spLocks noGrp="1"/>
          </p:cNvSpPr>
          <p:nvPr>
            <p:ph type="title"/>
          </p:nvPr>
        </p:nvSpPr>
        <p:spPr>
          <a:xfrm rot="16200000">
            <a:off x="-1325880" y="1947672"/>
            <a:ext cx="5961888" cy="2788920"/>
          </a:xfrm>
        </p:spPr>
        <p:txBody>
          <a:bodyPr anchor="ctr">
            <a:normAutofit/>
          </a:bodyPr>
          <a:lstStyle/>
          <a:p>
            <a:r>
              <a:rPr lang="en-US" sz="4800">
                <a:solidFill>
                  <a:schemeClr val="bg1"/>
                </a:solidFill>
              </a:rPr>
              <a:t>Logistics</a:t>
            </a:r>
          </a:p>
        </p:txBody>
      </p:sp>
      <p:sp>
        <p:nvSpPr>
          <p:cNvPr id="3" name="Text Placeholder 2">
            <a:extLst>
              <a:ext uri="{FF2B5EF4-FFF2-40B4-BE49-F238E27FC236}">
                <a16:creationId xmlns:a16="http://schemas.microsoft.com/office/drawing/2014/main" id="{ACFBABFD-F348-D548-A06C-5D29DF51B428}"/>
              </a:ext>
            </a:extLst>
          </p:cNvPr>
          <p:cNvSpPr>
            <a:spLocks noGrp="1"/>
          </p:cNvSpPr>
          <p:nvPr>
            <p:ph type="body" idx="1"/>
          </p:nvPr>
        </p:nvSpPr>
        <p:spPr>
          <a:xfrm>
            <a:off x="4071068" y="841247"/>
            <a:ext cx="6877878" cy="5120640"/>
          </a:xfrm>
        </p:spPr>
        <p:txBody>
          <a:bodyPr anchor="ctr">
            <a:normAutofit/>
          </a:bodyPr>
          <a:lstStyle/>
          <a:p>
            <a:r>
              <a:rPr lang="en-US" sz="2400" dirty="0">
                <a:solidFill>
                  <a:schemeClr val="tx2"/>
                </a:solidFill>
              </a:rPr>
              <a:t>Materials needed: Notebook &amp; pen or other method of taking notes and recording your ideas</a:t>
            </a:r>
          </a:p>
          <a:p>
            <a:r>
              <a:rPr lang="en-US" sz="2400" dirty="0">
                <a:solidFill>
                  <a:schemeClr val="tx2"/>
                </a:solidFill>
              </a:rPr>
              <a:t>Chat boxes</a:t>
            </a:r>
          </a:p>
          <a:p>
            <a:r>
              <a:rPr lang="en-US" sz="2400" dirty="0">
                <a:solidFill>
                  <a:schemeClr val="tx2"/>
                </a:solidFill>
              </a:rPr>
              <a:t>Breaks</a:t>
            </a:r>
          </a:p>
          <a:p>
            <a:r>
              <a:rPr lang="en-US" sz="2400" dirty="0">
                <a:solidFill>
                  <a:schemeClr val="tx2"/>
                </a:solidFill>
              </a:rPr>
              <a:t>Recording</a:t>
            </a:r>
          </a:p>
          <a:p>
            <a:endParaRPr lang="en-US" sz="1800" dirty="0">
              <a:solidFill>
                <a:schemeClr val="tx2"/>
              </a:solidFill>
            </a:endParaRPr>
          </a:p>
        </p:txBody>
      </p:sp>
    </p:spTree>
    <p:extLst>
      <p:ext uri="{BB962C8B-B14F-4D97-AF65-F5344CB8AC3E}">
        <p14:creationId xmlns:p14="http://schemas.microsoft.com/office/powerpoint/2010/main" val="37462082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72B66FE-7F20-7746-BB5E-F014FEC44454}"/>
              </a:ext>
            </a:extLst>
          </p:cNvPr>
          <p:cNvPicPr>
            <a:picLocks noChangeAspect="1"/>
          </p:cNvPicPr>
          <p:nvPr/>
        </p:nvPicPr>
        <p:blipFill rotWithShape="1">
          <a:blip r:embed="rId3"/>
          <a:srcRect t="20000" r="6135" b="1"/>
          <a:stretch/>
        </p:blipFill>
        <p:spPr>
          <a:xfrm>
            <a:off x="-1" y="10"/>
            <a:ext cx="12192000" cy="6857990"/>
          </a:xfrm>
          <a:prstGeom prst="rect">
            <a:avLst/>
          </a:prstGeom>
        </p:spPr>
      </p:pic>
      <p:sp>
        <p:nvSpPr>
          <p:cNvPr id="18" name="Freeform: Shape 17">
            <a:extLst>
              <a:ext uri="{FF2B5EF4-FFF2-40B4-BE49-F238E27FC236}">
                <a16:creationId xmlns:a16="http://schemas.microsoft.com/office/drawing/2014/main" id="{E862BE82-D00D-42C1-BF16-93AA37870C3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008"/>
            <a:ext cx="5609220" cy="5840278"/>
          </a:xfrm>
          <a:custGeom>
            <a:avLst/>
            <a:gdLst>
              <a:gd name="connsiteX0" fmla="*/ 0 w 5609220"/>
              <a:gd name="connsiteY0" fmla="*/ 0 h 5840278"/>
              <a:gd name="connsiteX1" fmla="*/ 4637091 w 5609220"/>
              <a:gd name="connsiteY1" fmla="*/ 0 h 5840278"/>
              <a:gd name="connsiteX2" fmla="*/ 4822569 w 5609220"/>
              <a:gd name="connsiteY2" fmla="*/ 204077 h 5840278"/>
              <a:gd name="connsiteX3" fmla="*/ 5609220 w 5609220"/>
              <a:gd name="connsiteY3" fmla="*/ 2395363 h 5840278"/>
              <a:gd name="connsiteX4" fmla="*/ 2164305 w 5609220"/>
              <a:gd name="connsiteY4" fmla="*/ 5840278 h 5840278"/>
              <a:gd name="connsiteX5" fmla="*/ 238220 w 5609220"/>
              <a:gd name="connsiteY5" fmla="*/ 5251941 h 5840278"/>
              <a:gd name="connsiteX6" fmla="*/ 0 w 5609220"/>
              <a:gd name="connsiteY6" fmla="*/ 5073803 h 584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09220" h="5840278">
                <a:moveTo>
                  <a:pt x="0" y="0"/>
                </a:moveTo>
                <a:lnTo>
                  <a:pt x="4637091" y="0"/>
                </a:lnTo>
                <a:lnTo>
                  <a:pt x="4822569" y="204077"/>
                </a:lnTo>
                <a:cubicBezTo>
                  <a:pt x="5314007" y="799562"/>
                  <a:pt x="5609220" y="1562987"/>
                  <a:pt x="5609220" y="2395363"/>
                </a:cubicBezTo>
                <a:cubicBezTo>
                  <a:pt x="5609220" y="4297937"/>
                  <a:pt x="4066879" y="5840278"/>
                  <a:pt x="2164305" y="5840278"/>
                </a:cubicBezTo>
                <a:cubicBezTo>
                  <a:pt x="1450840" y="5840278"/>
                  <a:pt x="788032" y="5623387"/>
                  <a:pt x="238220" y="5251941"/>
                </a:cubicBezTo>
                <a:lnTo>
                  <a:pt x="0" y="5073803"/>
                </a:lnTo>
                <a:close/>
              </a:path>
            </a:pathLst>
          </a:cu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F6D92C2D-1D3D-4974-918C-06579FB354A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333" y="-2"/>
            <a:ext cx="5441859" cy="5654940"/>
          </a:xfrm>
          <a:custGeom>
            <a:avLst/>
            <a:gdLst>
              <a:gd name="connsiteX0" fmla="*/ 0 w 5441859"/>
              <a:gd name="connsiteY0" fmla="*/ 0 h 5654940"/>
              <a:gd name="connsiteX1" fmla="*/ 4400492 w 5441859"/>
              <a:gd name="connsiteY1" fmla="*/ 0 h 5654940"/>
              <a:gd name="connsiteX2" fmla="*/ 4484767 w 5441859"/>
              <a:gd name="connsiteY2" fmla="*/ 76595 h 5654940"/>
              <a:gd name="connsiteX3" fmla="*/ 5441859 w 5441859"/>
              <a:gd name="connsiteY3" fmla="*/ 2387221 h 5654940"/>
              <a:gd name="connsiteX4" fmla="*/ 2174140 w 5441859"/>
              <a:gd name="connsiteY4" fmla="*/ 5654940 h 5654940"/>
              <a:gd name="connsiteX5" fmla="*/ 156693 w 5441859"/>
              <a:gd name="connsiteY5" fmla="*/ 4957981 h 5654940"/>
              <a:gd name="connsiteX6" fmla="*/ 0 w 5441859"/>
              <a:gd name="connsiteY6" fmla="*/ 4820612 h 565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1859" h="5654940">
                <a:moveTo>
                  <a:pt x="0" y="0"/>
                </a:moveTo>
                <a:lnTo>
                  <a:pt x="4400492" y="0"/>
                </a:lnTo>
                <a:lnTo>
                  <a:pt x="4484767" y="76595"/>
                </a:lnTo>
                <a:cubicBezTo>
                  <a:pt x="5076108" y="667936"/>
                  <a:pt x="5441859" y="1484866"/>
                  <a:pt x="5441859" y="2387221"/>
                </a:cubicBezTo>
                <a:cubicBezTo>
                  <a:pt x="5441859" y="4191932"/>
                  <a:pt x="3978851" y="5654940"/>
                  <a:pt x="2174140" y="5654940"/>
                </a:cubicBezTo>
                <a:cubicBezTo>
                  <a:pt x="1412778" y="5654940"/>
                  <a:pt x="712231" y="5394557"/>
                  <a:pt x="156693" y="4957981"/>
                </a:cubicBezTo>
                <a:lnTo>
                  <a:pt x="0" y="4820612"/>
                </a:lnTo>
                <a:close/>
              </a:path>
            </a:pathLst>
          </a:cu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itle 3">
            <a:extLst>
              <a:ext uri="{FF2B5EF4-FFF2-40B4-BE49-F238E27FC236}">
                <a16:creationId xmlns:a16="http://schemas.microsoft.com/office/drawing/2014/main" id="{686F3392-17C4-2B4B-AE08-337031B65F80}"/>
              </a:ext>
            </a:extLst>
          </p:cNvPr>
          <p:cNvSpPr>
            <a:spLocks noGrp="1"/>
          </p:cNvSpPr>
          <p:nvPr>
            <p:ph type="title"/>
          </p:nvPr>
        </p:nvSpPr>
        <p:spPr>
          <a:xfrm>
            <a:off x="750242" y="632990"/>
            <a:ext cx="4062643" cy="1043409"/>
          </a:xfrm>
        </p:spPr>
        <p:txBody>
          <a:bodyPr>
            <a:normAutofit/>
          </a:bodyPr>
          <a:lstStyle/>
          <a:p>
            <a:r>
              <a:rPr lang="en-US" sz="3300" dirty="0"/>
              <a:t>SEL Menagerie</a:t>
            </a:r>
          </a:p>
        </p:txBody>
      </p:sp>
      <p:sp>
        <p:nvSpPr>
          <p:cNvPr id="5" name="Text Placeholder 4">
            <a:extLst>
              <a:ext uri="{FF2B5EF4-FFF2-40B4-BE49-F238E27FC236}">
                <a16:creationId xmlns:a16="http://schemas.microsoft.com/office/drawing/2014/main" id="{1057842F-5C1F-4F47-9E57-7641C098D659}"/>
              </a:ext>
            </a:extLst>
          </p:cNvPr>
          <p:cNvSpPr>
            <a:spLocks noGrp="1"/>
          </p:cNvSpPr>
          <p:nvPr>
            <p:ph type="body" idx="1"/>
          </p:nvPr>
        </p:nvSpPr>
        <p:spPr>
          <a:xfrm>
            <a:off x="520242" y="1774372"/>
            <a:ext cx="4062642" cy="2754086"/>
          </a:xfrm>
        </p:spPr>
        <p:txBody>
          <a:bodyPr anchor="t">
            <a:normAutofit/>
          </a:bodyPr>
          <a:lstStyle/>
          <a:p>
            <a:r>
              <a:rPr lang="en-US" sz="2000" dirty="0">
                <a:latin typeface="Gill Sans Ultra Bold" panose="020B0A02020104020203" pitchFamily="34" charset="77"/>
              </a:rPr>
              <a:t>If your feeling about </a:t>
            </a:r>
            <a:r>
              <a:rPr lang="en-US" sz="2000" dirty="0">
                <a:solidFill>
                  <a:schemeClr val="accent6">
                    <a:lumMod val="50000"/>
                  </a:schemeClr>
                </a:solidFill>
                <a:latin typeface="Gill Sans Ultra Bold" panose="020B0A02020104020203" pitchFamily="34" charset="77"/>
              </a:rPr>
              <a:t>supporting SEL with your CLD students </a:t>
            </a:r>
            <a:r>
              <a:rPr lang="en-US" sz="2000" dirty="0">
                <a:latin typeface="Gill Sans Ultra Bold" panose="020B0A02020104020203" pitchFamily="34" charset="77"/>
              </a:rPr>
              <a:t>was an animal, what animal would it be? </a:t>
            </a:r>
          </a:p>
        </p:txBody>
      </p:sp>
    </p:spTree>
    <p:extLst>
      <p:ext uri="{BB962C8B-B14F-4D97-AF65-F5344CB8AC3E}">
        <p14:creationId xmlns:p14="http://schemas.microsoft.com/office/powerpoint/2010/main" val="511831868"/>
      </p:ext>
    </p:extLst>
  </p:cSld>
  <p:clrMapOvr>
    <a:overrideClrMapping bg1="lt1" tx1="dk1" bg2="lt2" tx2="dk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566"/>
        <p:cNvGrpSpPr/>
        <p:nvPr/>
      </p:nvGrpSpPr>
      <p:grpSpPr>
        <a:xfrm>
          <a:off x="0" y="0"/>
          <a:ext cx="0" cy="0"/>
          <a:chOff x="0" y="0"/>
          <a:chExt cx="0" cy="0"/>
        </a:xfrm>
      </p:grpSpPr>
      <p:grpSp>
        <p:nvGrpSpPr>
          <p:cNvPr id="128" name="Group 127">
            <a:extLst>
              <a:ext uri="{FF2B5EF4-FFF2-40B4-BE49-F238E27FC236}">
                <a16:creationId xmlns:a16="http://schemas.microsoft.com/office/drawing/2014/main" id="{84860832-27F3-4D30-9288-7521D24915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17513" y="0"/>
            <a:ext cx="12584114" cy="6853238"/>
            <a:chOff x="-417513" y="0"/>
            <a:chExt cx="12584114" cy="6853238"/>
          </a:xfrm>
        </p:grpSpPr>
        <p:sp>
          <p:nvSpPr>
            <p:cNvPr id="129" name="Freeform 5">
              <a:extLst>
                <a:ext uri="{FF2B5EF4-FFF2-40B4-BE49-F238E27FC236}">
                  <a16:creationId xmlns:a16="http://schemas.microsoft.com/office/drawing/2014/main" id="{6DAAD4DA-AA9F-4A4D-AD0B-0FB2286B3D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306513" y="0"/>
              <a:ext cx="3862388" cy="6843713"/>
            </a:xfrm>
            <a:custGeom>
              <a:avLst/>
              <a:gdLst/>
              <a:ahLst/>
              <a:cxnLst/>
              <a:rect l="0" t="0" r="r" b="b"/>
              <a:pathLst>
                <a:path w="813" h="1440">
                  <a:moveTo>
                    <a:pt x="813" y="0"/>
                  </a:moveTo>
                  <a:cubicBezTo>
                    <a:pt x="331" y="221"/>
                    <a:pt x="0" y="1039"/>
                    <a:pt x="435" y="1440"/>
                  </a:cubicBezTo>
                </a:path>
              </a:pathLst>
            </a:custGeom>
            <a:noFill/>
            <a:ln w="9525" cap="flat">
              <a:solidFill>
                <a:schemeClr val="accent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dirty="0"/>
            </a:p>
          </p:txBody>
        </p:sp>
        <p:sp>
          <p:nvSpPr>
            <p:cNvPr id="130" name="Freeform 6">
              <a:extLst>
                <a:ext uri="{FF2B5EF4-FFF2-40B4-BE49-F238E27FC236}">
                  <a16:creationId xmlns:a16="http://schemas.microsoft.com/office/drawing/2014/main" id="{A4F5EC98-FDFD-4158-9C16-CD770B1F2A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0626725" y="9525"/>
              <a:ext cx="1539875" cy="555625"/>
            </a:xfrm>
            <a:custGeom>
              <a:avLst/>
              <a:gdLst/>
              <a:ahLst/>
              <a:cxnLst/>
              <a:rect l="0" t="0" r="r" b="b"/>
              <a:pathLst>
                <a:path w="324" h="117">
                  <a:moveTo>
                    <a:pt x="324" y="117"/>
                  </a:moveTo>
                  <a:cubicBezTo>
                    <a:pt x="223" y="64"/>
                    <a:pt x="107" y="28"/>
                    <a:pt x="0" y="0"/>
                  </a:cubicBezTo>
                </a:path>
              </a:pathLst>
            </a:custGeom>
            <a:noFill/>
            <a:ln w="9525" cap="flat">
              <a:solidFill>
                <a:schemeClr val="accent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31" name="Freeform 7">
              <a:extLst>
                <a:ext uri="{FF2B5EF4-FFF2-40B4-BE49-F238E27FC236}">
                  <a16:creationId xmlns:a16="http://schemas.microsoft.com/office/drawing/2014/main" id="{26D1C0DA-68C2-40A2-BCCA-D14FB5EF2B4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0247313" y="5013325"/>
              <a:ext cx="1919288" cy="1830388"/>
            </a:xfrm>
            <a:custGeom>
              <a:avLst/>
              <a:gdLst/>
              <a:ahLst/>
              <a:cxnLst/>
              <a:rect l="0" t="0" r="r" b="b"/>
              <a:pathLst>
                <a:path w="404" h="385">
                  <a:moveTo>
                    <a:pt x="0" y="385"/>
                  </a:moveTo>
                  <a:cubicBezTo>
                    <a:pt x="146" y="272"/>
                    <a:pt x="285" y="142"/>
                    <a:pt x="404" y="0"/>
                  </a:cubicBezTo>
                </a:path>
              </a:pathLst>
            </a:custGeom>
            <a:noFill/>
            <a:ln w="9525" cap="flat">
              <a:solidFill>
                <a:schemeClr val="accent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32" name="Freeform 8">
              <a:extLst>
                <a:ext uri="{FF2B5EF4-FFF2-40B4-BE49-F238E27FC236}">
                  <a16:creationId xmlns:a16="http://schemas.microsoft.com/office/drawing/2014/main" id="{1B67FFD7-72F1-4435-9C33-DFFE87F9C8A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120775" y="0"/>
              <a:ext cx="3676650" cy="6843713"/>
            </a:xfrm>
            <a:custGeom>
              <a:avLst/>
              <a:gdLst/>
              <a:ahLst/>
              <a:cxnLst/>
              <a:rect l="0" t="0" r="r" b="b"/>
              <a:pathLst>
                <a:path w="774" h="1440">
                  <a:moveTo>
                    <a:pt x="774" y="0"/>
                  </a:moveTo>
                  <a:cubicBezTo>
                    <a:pt x="312" y="240"/>
                    <a:pt x="0" y="1034"/>
                    <a:pt x="411" y="1440"/>
                  </a:cubicBezTo>
                </a:path>
              </a:pathLst>
            </a:custGeom>
            <a:noFill/>
            <a:ln w="9525" cap="flat">
              <a:solidFill>
                <a:schemeClr val="accent1">
                  <a:alpha val="18000"/>
                </a:schemeClr>
              </a:solidFill>
              <a:prstDash val="dash"/>
              <a:miter lim="800000"/>
              <a:headEnd/>
              <a:tailEnd/>
            </a:ln>
            <a:extLst>
              <a:ext uri="{909E8E84-426E-40DD-AFC4-6F175D3DCCD1}">
                <a14:hiddenFill xmlns:a14="http://schemas.microsoft.com/office/drawing/2010/main">
                  <a:solidFill>
                    <a:srgbClr val="FFFFFF"/>
                  </a:solidFill>
                </a14:hiddenFill>
              </a:ext>
            </a:extLst>
          </p:spPr>
        </p:sp>
        <p:sp>
          <p:nvSpPr>
            <p:cNvPr id="133" name="Freeform 9">
              <a:extLst>
                <a:ext uri="{FF2B5EF4-FFF2-40B4-BE49-F238E27FC236}">
                  <a16:creationId xmlns:a16="http://schemas.microsoft.com/office/drawing/2014/main" id="{15CE66C6-629F-44D9-A0BC-D2F4E7AF56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1202988" y="9525"/>
              <a:ext cx="963613" cy="366713"/>
            </a:xfrm>
            <a:custGeom>
              <a:avLst/>
              <a:gdLst/>
              <a:ahLst/>
              <a:cxnLst/>
              <a:rect l="0" t="0" r="r" b="b"/>
              <a:pathLst>
                <a:path w="203" h="77">
                  <a:moveTo>
                    <a:pt x="203" y="77"/>
                  </a:moveTo>
                  <a:cubicBezTo>
                    <a:pt x="138" y="46"/>
                    <a:pt x="68" y="21"/>
                    <a:pt x="0" y="0"/>
                  </a:cubicBezTo>
                </a:path>
              </a:pathLst>
            </a:custGeom>
            <a:noFill/>
            <a:ln w="9525" cap="flat">
              <a:solidFill>
                <a:schemeClr val="accent1">
                  <a:alpha val="18000"/>
                </a:schemeClr>
              </a:solidFill>
              <a:prstDash val="dash"/>
              <a:miter lim="800000"/>
              <a:headEnd/>
              <a:tailEnd/>
            </a:ln>
            <a:extLst>
              <a:ext uri="{909E8E84-426E-40DD-AFC4-6F175D3DCCD1}">
                <a14:hiddenFill xmlns:a14="http://schemas.microsoft.com/office/drawing/2010/main">
                  <a:solidFill>
                    <a:srgbClr val="FFFFFF"/>
                  </a:solidFill>
                </a14:hiddenFill>
              </a:ext>
            </a:extLst>
          </p:spPr>
        </p:sp>
        <p:sp>
          <p:nvSpPr>
            <p:cNvPr id="134" name="Freeform 10">
              <a:extLst>
                <a:ext uri="{FF2B5EF4-FFF2-40B4-BE49-F238E27FC236}">
                  <a16:creationId xmlns:a16="http://schemas.microsoft.com/office/drawing/2014/main" id="{FEAAAFC3-1B1C-4F1C-AC4E-ED0ACA4AEE6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0494963" y="5275263"/>
              <a:ext cx="1666875" cy="1577975"/>
            </a:xfrm>
            <a:custGeom>
              <a:avLst/>
              <a:gdLst/>
              <a:ahLst/>
              <a:cxnLst/>
              <a:rect l="0" t="0" r="r" b="b"/>
              <a:pathLst>
                <a:path w="351" h="332">
                  <a:moveTo>
                    <a:pt x="0" y="332"/>
                  </a:moveTo>
                  <a:cubicBezTo>
                    <a:pt x="125" y="232"/>
                    <a:pt x="245" y="121"/>
                    <a:pt x="351" y="0"/>
                  </a:cubicBezTo>
                </a:path>
              </a:pathLst>
            </a:custGeom>
            <a:noFill/>
            <a:ln w="9525" cap="flat">
              <a:solidFill>
                <a:schemeClr val="accent1">
                  <a:alpha val="18000"/>
                </a:schemeClr>
              </a:solidFill>
              <a:prstDash val="dash"/>
              <a:miter lim="800000"/>
              <a:headEnd/>
              <a:tailEnd/>
            </a:ln>
            <a:extLst>
              <a:ext uri="{909E8E84-426E-40DD-AFC4-6F175D3DCCD1}">
                <a14:hiddenFill xmlns:a14="http://schemas.microsoft.com/office/drawing/2010/main">
                  <a:solidFill>
                    <a:srgbClr val="FFFFFF"/>
                  </a:solidFill>
                </a14:hiddenFill>
              </a:ext>
            </a:extLst>
          </p:spPr>
        </p:sp>
        <p:sp>
          <p:nvSpPr>
            <p:cNvPr id="135" name="Freeform 11">
              <a:extLst>
                <a:ext uri="{FF2B5EF4-FFF2-40B4-BE49-F238E27FC236}">
                  <a16:creationId xmlns:a16="http://schemas.microsoft.com/office/drawing/2014/main" id="{E2C81DA9-A0C9-4C54-A2F0-A3EC14F2B8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001713" y="0"/>
              <a:ext cx="3621088" cy="6843713"/>
            </a:xfrm>
            <a:custGeom>
              <a:avLst/>
              <a:gdLst/>
              <a:ahLst/>
              <a:cxnLst/>
              <a:rect l="0" t="0" r="r" b="b"/>
              <a:pathLst>
                <a:path w="762" h="1440">
                  <a:moveTo>
                    <a:pt x="762" y="0"/>
                  </a:moveTo>
                  <a:cubicBezTo>
                    <a:pt x="308" y="245"/>
                    <a:pt x="0" y="1033"/>
                    <a:pt x="403" y="1440"/>
                  </a:cubicBezTo>
                </a:path>
              </a:pathLst>
            </a:custGeom>
            <a:noFill/>
            <a:ln w="9525" cap="flat">
              <a:solidFill>
                <a:schemeClr val="accent1">
                  <a:alpha val="15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36" name="Freeform 12">
              <a:extLst>
                <a:ext uri="{FF2B5EF4-FFF2-40B4-BE49-F238E27FC236}">
                  <a16:creationId xmlns:a16="http://schemas.microsoft.com/office/drawing/2014/main" id="{B7EA41DD-7957-42FB-BD48-E502F81F6C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1501438" y="9525"/>
              <a:ext cx="665163" cy="257175"/>
            </a:xfrm>
            <a:custGeom>
              <a:avLst/>
              <a:gdLst/>
              <a:ahLst/>
              <a:cxnLst/>
              <a:rect l="0" t="0" r="r" b="b"/>
              <a:pathLst>
                <a:path w="140" h="54">
                  <a:moveTo>
                    <a:pt x="140" y="54"/>
                  </a:moveTo>
                  <a:cubicBezTo>
                    <a:pt x="95" y="34"/>
                    <a:pt x="48" y="16"/>
                    <a:pt x="0" y="0"/>
                  </a:cubicBezTo>
                </a:path>
              </a:pathLst>
            </a:custGeom>
            <a:noFill/>
            <a:ln w="9525" cap="flat">
              <a:solidFill>
                <a:schemeClr val="accent1">
                  <a:alpha val="15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37" name="Freeform 13">
              <a:extLst>
                <a:ext uri="{FF2B5EF4-FFF2-40B4-BE49-F238E27FC236}">
                  <a16:creationId xmlns:a16="http://schemas.microsoft.com/office/drawing/2014/main" id="{E33D6F3E-9CCB-4053-B8C1-5260829C80F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0641013" y="5408613"/>
              <a:ext cx="1525588" cy="1435100"/>
            </a:xfrm>
            <a:custGeom>
              <a:avLst/>
              <a:gdLst/>
              <a:ahLst/>
              <a:cxnLst/>
              <a:rect l="0" t="0" r="r" b="b"/>
              <a:pathLst>
                <a:path w="321" h="302">
                  <a:moveTo>
                    <a:pt x="0" y="302"/>
                  </a:moveTo>
                  <a:cubicBezTo>
                    <a:pt x="114" y="210"/>
                    <a:pt x="223" y="109"/>
                    <a:pt x="321" y="0"/>
                  </a:cubicBezTo>
                </a:path>
              </a:pathLst>
            </a:custGeom>
            <a:noFill/>
            <a:ln w="9525" cap="flat">
              <a:solidFill>
                <a:schemeClr val="accent1">
                  <a:alpha val="15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38" name="Freeform 14">
              <a:extLst>
                <a:ext uri="{FF2B5EF4-FFF2-40B4-BE49-F238E27FC236}">
                  <a16:creationId xmlns:a16="http://schemas.microsoft.com/office/drawing/2014/main" id="{D533B393-4D8F-4FB8-AA9D-BA218F44359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001713" y="0"/>
              <a:ext cx="3244850" cy="6843713"/>
            </a:xfrm>
            <a:custGeom>
              <a:avLst/>
              <a:gdLst/>
              <a:ahLst/>
              <a:cxnLst/>
              <a:rect l="0" t="0" r="r" b="b"/>
              <a:pathLst>
                <a:path w="683" h="1440">
                  <a:moveTo>
                    <a:pt x="683" y="0"/>
                  </a:moveTo>
                  <a:cubicBezTo>
                    <a:pt x="258" y="256"/>
                    <a:pt x="0" y="1041"/>
                    <a:pt x="355" y="1440"/>
                  </a:cubicBezTo>
                </a:path>
              </a:pathLst>
            </a:custGeom>
            <a:noFill/>
            <a:ln w="9525" cap="flat">
              <a:solidFill>
                <a:schemeClr val="accent1">
                  <a:alpha val="13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39" name="Freeform 15">
              <a:extLst>
                <a:ext uri="{FF2B5EF4-FFF2-40B4-BE49-F238E27FC236}">
                  <a16:creationId xmlns:a16="http://schemas.microsoft.com/office/drawing/2014/main" id="{433765B0-52BC-4442-BC45-8EDFBF59335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0802938" y="5518150"/>
              <a:ext cx="1363663" cy="1325563"/>
            </a:xfrm>
            <a:custGeom>
              <a:avLst/>
              <a:gdLst/>
              <a:ahLst/>
              <a:cxnLst/>
              <a:rect l="0" t="0" r="r" b="b"/>
              <a:pathLst>
                <a:path w="287" h="279">
                  <a:moveTo>
                    <a:pt x="0" y="279"/>
                  </a:moveTo>
                  <a:cubicBezTo>
                    <a:pt x="101" y="193"/>
                    <a:pt x="198" y="100"/>
                    <a:pt x="287" y="0"/>
                  </a:cubicBezTo>
                </a:path>
              </a:pathLst>
            </a:custGeom>
            <a:noFill/>
            <a:ln w="9525" cap="flat">
              <a:solidFill>
                <a:schemeClr val="accent1">
                  <a:alpha val="12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40" name="Freeform 16">
              <a:extLst>
                <a:ext uri="{FF2B5EF4-FFF2-40B4-BE49-F238E27FC236}">
                  <a16:creationId xmlns:a16="http://schemas.microsoft.com/office/drawing/2014/main" id="{B911B231-DD22-4BC7-A325-2B68314818F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889000" y="0"/>
              <a:ext cx="3230563" cy="6843713"/>
            </a:xfrm>
            <a:custGeom>
              <a:avLst/>
              <a:gdLst/>
              <a:ahLst/>
              <a:cxnLst/>
              <a:rect l="0" t="0" r="r" b="b"/>
              <a:pathLst>
                <a:path w="680" h="1440">
                  <a:moveTo>
                    <a:pt x="680" y="0"/>
                  </a:moveTo>
                  <a:cubicBezTo>
                    <a:pt x="257" y="265"/>
                    <a:pt x="0" y="1026"/>
                    <a:pt x="337" y="1440"/>
                  </a:cubicBezTo>
                </a:path>
              </a:pathLst>
            </a:custGeom>
            <a:noFill/>
            <a:ln w="9525" cap="flat">
              <a:solidFill>
                <a:schemeClr val="accent1">
                  <a:alpha val="13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41" name="Freeform 17">
              <a:extLst>
                <a:ext uri="{FF2B5EF4-FFF2-40B4-BE49-F238E27FC236}">
                  <a16:creationId xmlns:a16="http://schemas.microsoft.com/office/drawing/2014/main" id="{800DA13B-507D-4901-AF60-F99485FC1B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0979150" y="5694363"/>
              <a:ext cx="1187450" cy="1149350"/>
            </a:xfrm>
            <a:custGeom>
              <a:avLst/>
              <a:gdLst/>
              <a:ahLst/>
              <a:cxnLst/>
              <a:rect l="0" t="0" r="r" b="b"/>
              <a:pathLst>
                <a:path w="250" h="242">
                  <a:moveTo>
                    <a:pt x="0" y="242"/>
                  </a:moveTo>
                  <a:cubicBezTo>
                    <a:pt x="88" y="166"/>
                    <a:pt x="172" y="85"/>
                    <a:pt x="250" y="0"/>
                  </a:cubicBezTo>
                </a:path>
              </a:pathLst>
            </a:custGeom>
            <a:noFill/>
            <a:ln w="9525" cap="flat">
              <a:solidFill>
                <a:schemeClr val="accent1">
                  <a:alpha val="10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42" name="Freeform 18">
              <a:extLst>
                <a:ext uri="{FF2B5EF4-FFF2-40B4-BE49-F238E27FC236}">
                  <a16:creationId xmlns:a16="http://schemas.microsoft.com/office/drawing/2014/main" id="{DAB727E1-099C-4F62-9ED1-46CD895C64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484188" y="0"/>
              <a:ext cx="3421063" cy="6843713"/>
            </a:xfrm>
            <a:custGeom>
              <a:avLst/>
              <a:gdLst/>
              <a:ahLst/>
              <a:cxnLst/>
              <a:rect l="0" t="0" r="r" b="b"/>
              <a:pathLst>
                <a:path w="720" h="1440">
                  <a:moveTo>
                    <a:pt x="720" y="0"/>
                  </a:moveTo>
                  <a:cubicBezTo>
                    <a:pt x="316" y="282"/>
                    <a:pt x="0" y="1018"/>
                    <a:pt x="362" y="1440"/>
                  </a:cubicBezTo>
                </a:path>
              </a:pathLst>
            </a:custGeom>
            <a:noFill/>
            <a:ln w="9525" cap="flat">
              <a:solidFill>
                <a:schemeClr val="accent1">
                  <a:alpha val="12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43" name="Freeform 19">
              <a:extLst>
                <a:ext uri="{FF2B5EF4-FFF2-40B4-BE49-F238E27FC236}">
                  <a16:creationId xmlns:a16="http://schemas.microsoft.com/office/drawing/2014/main" id="{4D1E585E-A63F-42DE-BF5F-B0B390B298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1287125" y="6049963"/>
              <a:ext cx="879475" cy="793750"/>
            </a:xfrm>
            <a:custGeom>
              <a:avLst/>
              <a:gdLst/>
              <a:ahLst/>
              <a:cxnLst/>
              <a:rect l="0" t="0" r="r" b="b"/>
              <a:pathLst>
                <a:path w="185" h="167">
                  <a:moveTo>
                    <a:pt x="0" y="167"/>
                  </a:moveTo>
                  <a:cubicBezTo>
                    <a:pt x="63" y="114"/>
                    <a:pt x="125" y="58"/>
                    <a:pt x="185" y="0"/>
                  </a:cubicBezTo>
                </a:path>
              </a:pathLst>
            </a:custGeom>
            <a:noFill/>
            <a:ln w="9525" cap="flat">
              <a:solidFill>
                <a:schemeClr val="accent1">
                  <a:alpha val="8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44" name="Freeform 20">
              <a:extLst>
                <a:ext uri="{FF2B5EF4-FFF2-40B4-BE49-F238E27FC236}">
                  <a16:creationId xmlns:a16="http://schemas.microsoft.com/office/drawing/2014/main" id="{D8FCC810-4482-4E43-9102-2B87386E71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598488" y="0"/>
              <a:ext cx="2717800" cy="6843713"/>
            </a:xfrm>
            <a:custGeom>
              <a:avLst/>
              <a:gdLst/>
              <a:ahLst/>
              <a:cxnLst/>
              <a:rect l="0" t="0" r="r" b="b"/>
              <a:pathLst>
                <a:path w="572" h="1440">
                  <a:moveTo>
                    <a:pt x="572" y="0"/>
                  </a:moveTo>
                  <a:cubicBezTo>
                    <a:pt x="213" y="320"/>
                    <a:pt x="0" y="979"/>
                    <a:pt x="164" y="1440"/>
                  </a:cubicBezTo>
                </a:path>
              </a:pathLst>
            </a:custGeom>
            <a:noFill/>
            <a:ln w="12700" cap="flat">
              <a:solidFill>
                <a:schemeClr val="accent1">
                  <a:alpha val="12000"/>
                </a:schemeClr>
              </a:solidFill>
              <a:prstDash val="dashDot"/>
              <a:miter lim="800000"/>
              <a:headEnd/>
              <a:tailEnd/>
            </a:ln>
            <a:extLst>
              <a:ext uri="{909E8E84-426E-40DD-AFC4-6F175D3DCCD1}">
                <a14:hiddenFill xmlns:a14="http://schemas.microsoft.com/office/drawing/2010/main">
                  <a:solidFill>
                    <a:srgbClr val="FFFFFF"/>
                  </a:solidFill>
                </a14:hiddenFill>
              </a:ext>
            </a:extLst>
          </p:spPr>
        </p:sp>
        <p:sp>
          <p:nvSpPr>
            <p:cNvPr id="145" name="Freeform 21">
              <a:extLst>
                <a:ext uri="{FF2B5EF4-FFF2-40B4-BE49-F238E27FC236}">
                  <a16:creationId xmlns:a16="http://schemas.microsoft.com/office/drawing/2014/main" id="{EC977192-4383-4D76-8DB3-B93ADD7397A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61938" y="0"/>
              <a:ext cx="2944813" cy="6843713"/>
            </a:xfrm>
            <a:custGeom>
              <a:avLst/>
              <a:gdLst/>
              <a:ahLst/>
              <a:cxnLst/>
              <a:rect l="0" t="0" r="r" b="b"/>
              <a:pathLst>
                <a:path w="620" h="1440">
                  <a:moveTo>
                    <a:pt x="620" y="0"/>
                  </a:moveTo>
                  <a:cubicBezTo>
                    <a:pt x="248" y="325"/>
                    <a:pt x="0" y="960"/>
                    <a:pt x="186" y="1440"/>
                  </a:cubicBezTo>
                </a:path>
              </a:pathLst>
            </a:custGeom>
            <a:noFill/>
            <a:ln w="9525" cap="flat">
              <a:solidFill>
                <a:schemeClr val="accent1">
                  <a:alpha val="12000"/>
                </a:schemeClr>
              </a:solidFill>
              <a:prstDash val="lgDash"/>
              <a:miter lim="800000"/>
              <a:headEnd/>
              <a:tailEnd/>
            </a:ln>
            <a:extLst>
              <a:ext uri="{909E8E84-426E-40DD-AFC4-6F175D3DCCD1}">
                <a14:hiddenFill xmlns:a14="http://schemas.microsoft.com/office/drawing/2010/main">
                  <a:solidFill>
                    <a:srgbClr val="FFFFFF"/>
                  </a:solidFill>
                </a14:hiddenFill>
              </a:ext>
            </a:extLst>
          </p:spPr>
        </p:sp>
        <p:sp>
          <p:nvSpPr>
            <p:cNvPr id="146" name="Freeform 22">
              <a:extLst>
                <a:ext uri="{FF2B5EF4-FFF2-40B4-BE49-F238E27FC236}">
                  <a16:creationId xmlns:a16="http://schemas.microsoft.com/office/drawing/2014/main" id="{09DCD44A-4779-4898-862E-A220810CA89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417513" y="0"/>
              <a:ext cx="2403475" cy="6843713"/>
            </a:xfrm>
            <a:custGeom>
              <a:avLst/>
              <a:gdLst/>
              <a:ahLst/>
              <a:cxnLst/>
              <a:rect l="0" t="0" r="r" b="b"/>
              <a:pathLst>
                <a:path w="506" h="1440">
                  <a:moveTo>
                    <a:pt x="506" y="0"/>
                  </a:moveTo>
                  <a:cubicBezTo>
                    <a:pt x="109" y="356"/>
                    <a:pt x="0" y="943"/>
                    <a:pt x="171" y="1440"/>
                  </a:cubicBezTo>
                </a:path>
              </a:pathLst>
            </a:custGeom>
            <a:noFill/>
            <a:ln w="9525" cap="flat">
              <a:solidFill>
                <a:schemeClr val="accent1">
                  <a:alpha val="11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47" name="Freeform 23">
              <a:extLst>
                <a:ext uri="{FF2B5EF4-FFF2-40B4-BE49-F238E27FC236}">
                  <a16:creationId xmlns:a16="http://schemas.microsoft.com/office/drawing/2014/main" id="{F7516DF1-08D6-4FF0-A1A1-95A260F1D4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4288" y="9525"/>
              <a:ext cx="1771650" cy="3198813"/>
            </a:xfrm>
            <a:custGeom>
              <a:avLst/>
              <a:gdLst/>
              <a:ahLst/>
              <a:cxnLst/>
              <a:rect l="0" t="0" r="r" b="b"/>
              <a:pathLst>
                <a:path w="373" h="673">
                  <a:moveTo>
                    <a:pt x="373" y="0"/>
                  </a:moveTo>
                  <a:cubicBezTo>
                    <a:pt x="175" y="183"/>
                    <a:pt x="51" y="409"/>
                    <a:pt x="0" y="673"/>
                  </a:cubicBezTo>
                </a:path>
              </a:pathLst>
            </a:custGeom>
            <a:noFill/>
            <a:ln w="9525" cap="flat">
              <a:solidFill>
                <a:schemeClr val="accent1">
                  <a:alpha val="10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48" name="Freeform 24">
              <a:extLst>
                <a:ext uri="{FF2B5EF4-FFF2-40B4-BE49-F238E27FC236}">
                  <a16:creationId xmlns:a16="http://schemas.microsoft.com/office/drawing/2014/main" id="{F74092EA-F950-4DF2-8646-60F26E8115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4763" y="6016625"/>
              <a:ext cx="214313" cy="827088"/>
            </a:xfrm>
            <a:custGeom>
              <a:avLst/>
              <a:gdLst/>
              <a:ahLst/>
              <a:cxnLst/>
              <a:rect l="0" t="0" r="r" b="b"/>
              <a:pathLst>
                <a:path w="45" h="174">
                  <a:moveTo>
                    <a:pt x="0" y="0"/>
                  </a:moveTo>
                  <a:cubicBezTo>
                    <a:pt x="11" y="59"/>
                    <a:pt x="26" y="118"/>
                    <a:pt x="45" y="174"/>
                  </a:cubicBezTo>
                </a:path>
              </a:pathLst>
            </a:custGeom>
            <a:noFill/>
            <a:ln w="9525" cap="flat">
              <a:solidFill>
                <a:schemeClr val="accent1">
                  <a:alpha val="20000"/>
                </a:schemeClr>
              </a:solidFill>
              <a:prstDash val="solid"/>
              <a:miter lim="800000"/>
              <a:headEnd/>
              <a:tailEnd/>
            </a:ln>
            <a:extLst>
              <a:ext uri="{909E8E84-426E-40DD-AFC4-6F175D3DCCD1}">
                <a14:hiddenFill xmlns:a14="http://schemas.microsoft.com/office/drawing/2010/main">
                  <a:solidFill>
                    <a:srgbClr val="FFFFFF"/>
                  </a:solidFill>
                </a14:hiddenFill>
              </a:ext>
            </a:extLst>
          </p:spPr>
        </p:sp>
        <p:sp>
          <p:nvSpPr>
            <p:cNvPr id="149" name="Freeform 25">
              <a:extLst>
                <a:ext uri="{FF2B5EF4-FFF2-40B4-BE49-F238E27FC236}">
                  <a16:creationId xmlns:a16="http://schemas.microsoft.com/office/drawing/2014/main" id="{09A3177B-1E64-4081-B8C6-3D7C8786D66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14288" y="0"/>
              <a:ext cx="1562100" cy="2228850"/>
            </a:xfrm>
            <a:custGeom>
              <a:avLst/>
              <a:gdLst/>
              <a:ahLst/>
              <a:cxnLst/>
              <a:rect l="0" t="0" r="r" b="b"/>
              <a:pathLst>
                <a:path w="329" h="469">
                  <a:moveTo>
                    <a:pt x="329" y="0"/>
                  </a:moveTo>
                  <a:cubicBezTo>
                    <a:pt x="189" y="133"/>
                    <a:pt x="69" y="288"/>
                    <a:pt x="0" y="469"/>
                  </a:cubicBezTo>
                </a:path>
              </a:pathLst>
            </a:custGeom>
            <a:noFill/>
            <a:ln w="9525" cap="flat">
              <a:solidFill>
                <a:schemeClr val="accent1">
                  <a:alpha val="8000"/>
                </a:schemeClr>
              </a:solidFill>
              <a:prstDash val="solid"/>
              <a:miter lim="800000"/>
              <a:headEnd/>
              <a:tailEnd/>
            </a:ln>
            <a:extLst>
              <a:ext uri="{909E8E84-426E-40DD-AFC4-6F175D3DCCD1}">
                <a14:hiddenFill xmlns:a14="http://schemas.microsoft.com/office/drawing/2010/main">
                  <a:solidFill>
                    <a:srgbClr val="FFFFFF"/>
                  </a:solidFill>
                </a14:hiddenFill>
              </a:ext>
            </a:extLst>
          </p:spPr>
        </p:sp>
      </p:grpSp>
      <p:sp>
        <p:nvSpPr>
          <p:cNvPr id="567" name="Google Shape;567;p49"/>
          <p:cNvSpPr txBox="1">
            <a:spLocks noGrp="1"/>
          </p:cNvSpPr>
          <p:nvPr>
            <p:ph type="title"/>
          </p:nvPr>
        </p:nvSpPr>
        <p:spPr>
          <a:xfrm>
            <a:off x="4069080" y="630936"/>
            <a:ext cx="6675120" cy="1353312"/>
          </a:xfrm>
          <a:prstGeom prst="rect">
            <a:avLst/>
          </a:prstGeom>
        </p:spPr>
        <p:txBody>
          <a:bodyPr spcFirstLastPara="1" lIns="91425" tIns="45700" rIns="91425" bIns="45700" anchor="b" anchorCtr="0">
            <a:normAutofit/>
          </a:bodyPr>
          <a:lstStyle/>
          <a:p>
            <a:pPr marL="0" lvl="0" indent="0" rtl="0">
              <a:spcBef>
                <a:spcPts val="0"/>
              </a:spcBef>
              <a:spcAft>
                <a:spcPts val="0"/>
              </a:spcAft>
              <a:buClr>
                <a:schemeClr val="dk1"/>
              </a:buClr>
              <a:buSzPts val="4400"/>
              <a:buFont typeface="Calibri"/>
              <a:buNone/>
            </a:pPr>
            <a:r>
              <a:rPr lang="en-US" sz="4000"/>
              <a:t>Prior Knowledge &amp; Experience</a:t>
            </a:r>
          </a:p>
        </p:txBody>
      </p:sp>
      <p:sp>
        <p:nvSpPr>
          <p:cNvPr id="568" name="Google Shape;568;p49"/>
          <p:cNvSpPr txBox="1">
            <a:spLocks noGrp="1"/>
          </p:cNvSpPr>
          <p:nvPr>
            <p:ph type="body" idx="1"/>
          </p:nvPr>
        </p:nvSpPr>
        <p:spPr>
          <a:xfrm>
            <a:off x="4069080" y="2157984"/>
            <a:ext cx="6675120" cy="3895344"/>
          </a:xfrm>
          <a:prstGeom prst="rect">
            <a:avLst/>
          </a:prstGeom>
        </p:spPr>
        <p:txBody>
          <a:bodyPr spcFirstLastPara="1" lIns="91425" tIns="45700" rIns="91425" bIns="45700" anchor="ctr" anchorCtr="0">
            <a:normAutofit/>
          </a:bodyPr>
          <a:lstStyle/>
          <a:p>
            <a:pPr marL="228600" lvl="0" indent="-228600" rtl="0">
              <a:spcBef>
                <a:spcPts val="0"/>
              </a:spcBef>
              <a:spcAft>
                <a:spcPts val="0"/>
              </a:spcAft>
              <a:buClr>
                <a:schemeClr val="dk1"/>
              </a:buClr>
              <a:buSzPts val="2380"/>
              <a:buChar char="•"/>
            </a:pPr>
            <a:r>
              <a:rPr lang="en-US" sz="2200"/>
              <a:t>How did your training prepare you to understand social-emotional development in youth?</a:t>
            </a:r>
          </a:p>
          <a:p>
            <a:pPr marL="228600" lvl="0" indent="-228600" rtl="0">
              <a:spcBef>
                <a:spcPts val="1000"/>
              </a:spcBef>
              <a:spcAft>
                <a:spcPts val="0"/>
              </a:spcAft>
              <a:buClr>
                <a:schemeClr val="dk1"/>
              </a:buClr>
              <a:buSzPts val="2380"/>
              <a:buChar char="•"/>
            </a:pPr>
            <a:r>
              <a:rPr lang="en-US" sz="2200"/>
              <a:t>How do you feel about your feelings?</a:t>
            </a:r>
          </a:p>
          <a:p>
            <a:pPr marL="228600" lvl="0" indent="-228600" rtl="0">
              <a:spcBef>
                <a:spcPts val="1000"/>
              </a:spcBef>
              <a:spcAft>
                <a:spcPts val="0"/>
              </a:spcAft>
              <a:buClr>
                <a:schemeClr val="dk1"/>
              </a:buClr>
              <a:buSzPts val="2380"/>
              <a:buChar char="•"/>
            </a:pPr>
            <a:r>
              <a:rPr lang="en-US" sz="2200"/>
              <a:t>How do you feel about others’ feelings?</a:t>
            </a:r>
          </a:p>
          <a:p>
            <a:pPr marL="228600" lvl="0" indent="-228600" rtl="0">
              <a:spcBef>
                <a:spcPts val="1000"/>
              </a:spcBef>
              <a:spcAft>
                <a:spcPts val="0"/>
              </a:spcAft>
              <a:buClr>
                <a:schemeClr val="dk1"/>
              </a:buClr>
              <a:buSzPts val="2380"/>
              <a:buChar char="•"/>
            </a:pPr>
            <a:r>
              <a:rPr lang="en-US" sz="2200"/>
              <a:t>If you have experiences implementing SEL, how do you personally relate to SEL program content? What is challenging for you in implementing SEL program content?</a:t>
            </a:r>
          </a:p>
        </p:txBody>
      </p:sp>
      <p:sp>
        <p:nvSpPr>
          <p:cNvPr id="11" name="Google Shape;569;p49">
            <a:extLst>
              <a:ext uri="{FF2B5EF4-FFF2-40B4-BE49-F238E27FC236}">
                <a16:creationId xmlns:a16="http://schemas.microsoft.com/office/drawing/2014/main" id="{E8B523D3-837C-6A46-81EA-4C654B53AEFF}"/>
              </a:ext>
            </a:extLst>
          </p:cNvPr>
          <p:cNvSpPr txBox="1">
            <a:spLocks noGrp="1"/>
          </p:cNvSpPr>
          <p:nvPr>
            <p:ph type="ftr" idx="11"/>
          </p:nvPr>
        </p:nvSpPr>
        <p:spPr>
          <a:xfrm>
            <a:off x="4123944" y="6227064"/>
            <a:ext cx="6629400" cy="320040"/>
          </a:xfrm>
          <a:prstGeom prst="rect">
            <a:avLst/>
          </a:prstGeom>
        </p:spPr>
        <p:txBody>
          <a:bodyPr spcFirstLastPara="1" lIns="91425" tIns="45700" rIns="91425" bIns="45700" anchorCtr="0">
            <a:normAutofit/>
          </a:bodyPr>
          <a:lstStyle/>
          <a:p>
            <a:pPr marL="0" lvl="0" indent="0" algn="l" rtl="0">
              <a:lnSpc>
                <a:spcPct val="90000"/>
              </a:lnSpc>
              <a:spcBef>
                <a:spcPts val="0"/>
              </a:spcBef>
              <a:spcAft>
                <a:spcPts val="600"/>
              </a:spcAft>
              <a:buNone/>
            </a:pPr>
            <a:r>
              <a:rPr lang="en-US" sz="1100"/>
              <a:t>Gueldner, 2019</a:t>
            </a:r>
          </a:p>
        </p:txBody>
      </p:sp>
    </p:spTree>
    <p:extLst>
      <p:ext uri="{BB962C8B-B14F-4D97-AF65-F5344CB8AC3E}">
        <p14:creationId xmlns:p14="http://schemas.microsoft.com/office/powerpoint/2010/main" val="3258378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6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6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6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68">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4" name="Rectangle 33">
            <a:extLst>
              <a:ext uri="{FF2B5EF4-FFF2-40B4-BE49-F238E27FC236}">
                <a16:creationId xmlns:a16="http://schemas.microsoft.com/office/drawing/2014/main" id="{91F32EBA-ED97-466E-8CFA-8382584155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8A9E5F5-2212-D44E-8836-6E02BE054381}"/>
              </a:ext>
            </a:extLst>
          </p:cNvPr>
          <p:cNvSpPr>
            <a:spLocks noGrp="1"/>
          </p:cNvSpPr>
          <p:nvPr>
            <p:ph type="title"/>
          </p:nvPr>
        </p:nvSpPr>
        <p:spPr>
          <a:xfrm>
            <a:off x="1286933" y="1327438"/>
            <a:ext cx="5595923" cy="1461778"/>
          </a:xfrm>
        </p:spPr>
        <p:txBody>
          <a:bodyPr anchor="b">
            <a:normAutofit/>
          </a:bodyPr>
          <a:lstStyle/>
          <a:p>
            <a:r>
              <a:rPr lang="en-US"/>
              <a:t>Learning &amp; Intentions</a:t>
            </a:r>
          </a:p>
        </p:txBody>
      </p:sp>
      <p:sp>
        <p:nvSpPr>
          <p:cNvPr id="36" name="Freeform 5">
            <a:extLst>
              <a:ext uri="{FF2B5EF4-FFF2-40B4-BE49-F238E27FC236}">
                <a16:creationId xmlns:a16="http://schemas.microsoft.com/office/drawing/2014/main" id="{4300F7B2-2FBB-4B65-B588-6331766027C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125375" y="1311536"/>
            <a:ext cx="675351" cy="595380"/>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8" name="Freeform 5">
            <a:extLst>
              <a:ext uri="{FF2B5EF4-FFF2-40B4-BE49-F238E27FC236}">
                <a16:creationId xmlns:a16="http://schemas.microsoft.com/office/drawing/2014/main" id="{EFA5A327-531A-495C-BCA7-27F04811AF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703265" y="1059710"/>
            <a:ext cx="550492" cy="485306"/>
          </a:xfrm>
          <a:custGeom>
            <a:avLst/>
            <a:gdLst>
              <a:gd name="T0" fmla="*/ 225 w 785"/>
              <a:gd name="T1" fmla="*/ 692 h 692"/>
              <a:gd name="T2" fmla="*/ 177 w 785"/>
              <a:gd name="T3" fmla="*/ 665 h 692"/>
              <a:gd name="T4" fmla="*/ 9 w 785"/>
              <a:gd name="T5" fmla="*/ 374 h 692"/>
              <a:gd name="T6" fmla="*/ 9 w 785"/>
              <a:gd name="T7" fmla="*/ 318 h 692"/>
              <a:gd name="T8" fmla="*/ 177 w 785"/>
              <a:gd name="T9" fmla="*/ 27 h 692"/>
              <a:gd name="T10" fmla="*/ 225 w 785"/>
              <a:gd name="T11" fmla="*/ 0 h 692"/>
              <a:gd name="T12" fmla="*/ 561 w 785"/>
              <a:gd name="T13" fmla="*/ 0 h 692"/>
              <a:gd name="T14" fmla="*/ 609 w 785"/>
              <a:gd name="T15" fmla="*/ 27 h 692"/>
              <a:gd name="T16" fmla="*/ 777 w 785"/>
              <a:gd name="T17" fmla="*/ 318 h 692"/>
              <a:gd name="T18" fmla="*/ 777 w 785"/>
              <a:gd name="T19" fmla="*/ 374 h 692"/>
              <a:gd name="T20" fmla="*/ 609 w 785"/>
              <a:gd name="T21" fmla="*/ 665 h 692"/>
              <a:gd name="T22" fmla="*/ 561 w 785"/>
              <a:gd name="T23" fmla="*/ 692 h 692"/>
              <a:gd name="T24" fmla="*/ 225 w 785"/>
              <a:gd name="T25"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5" h="692">
                <a:moveTo>
                  <a:pt x="225" y="692"/>
                </a:moveTo>
                <a:cubicBezTo>
                  <a:pt x="207" y="692"/>
                  <a:pt x="185" y="680"/>
                  <a:pt x="177" y="665"/>
                </a:cubicBezTo>
                <a:cubicBezTo>
                  <a:pt x="9" y="374"/>
                  <a:pt x="9" y="374"/>
                  <a:pt x="9" y="374"/>
                </a:cubicBezTo>
                <a:cubicBezTo>
                  <a:pt x="0" y="358"/>
                  <a:pt x="0" y="334"/>
                  <a:pt x="9" y="318"/>
                </a:cubicBezTo>
                <a:cubicBezTo>
                  <a:pt x="177" y="27"/>
                  <a:pt x="177" y="27"/>
                  <a:pt x="177" y="27"/>
                </a:cubicBezTo>
                <a:cubicBezTo>
                  <a:pt x="185" y="12"/>
                  <a:pt x="207" y="0"/>
                  <a:pt x="225" y="0"/>
                </a:cubicBezTo>
                <a:cubicBezTo>
                  <a:pt x="561" y="0"/>
                  <a:pt x="561" y="0"/>
                  <a:pt x="561" y="0"/>
                </a:cubicBezTo>
                <a:cubicBezTo>
                  <a:pt x="578" y="0"/>
                  <a:pt x="600" y="12"/>
                  <a:pt x="609" y="27"/>
                </a:cubicBezTo>
                <a:cubicBezTo>
                  <a:pt x="777" y="318"/>
                  <a:pt x="777" y="318"/>
                  <a:pt x="777" y="318"/>
                </a:cubicBezTo>
                <a:cubicBezTo>
                  <a:pt x="785" y="334"/>
                  <a:pt x="785" y="358"/>
                  <a:pt x="777" y="374"/>
                </a:cubicBezTo>
                <a:cubicBezTo>
                  <a:pt x="609" y="665"/>
                  <a:pt x="609" y="665"/>
                  <a:pt x="609" y="665"/>
                </a:cubicBezTo>
                <a:cubicBezTo>
                  <a:pt x="600" y="680"/>
                  <a:pt x="578" y="692"/>
                  <a:pt x="561" y="692"/>
                </a:cubicBezTo>
                <a:lnTo>
                  <a:pt x="225" y="692"/>
                </a:lnTo>
                <a:close/>
              </a:path>
            </a:pathLst>
          </a:custGeom>
          <a:noFill/>
          <a:ln w="28575" cmpd="sng">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 name="Text Placeholder 2">
            <a:extLst>
              <a:ext uri="{FF2B5EF4-FFF2-40B4-BE49-F238E27FC236}">
                <a16:creationId xmlns:a16="http://schemas.microsoft.com/office/drawing/2014/main" id="{5821187C-A067-2E40-A407-D4CA1F6BD307}"/>
              </a:ext>
            </a:extLst>
          </p:cNvPr>
          <p:cNvSpPr>
            <a:spLocks noGrp="1"/>
          </p:cNvSpPr>
          <p:nvPr>
            <p:ph type="body" idx="1"/>
          </p:nvPr>
        </p:nvSpPr>
        <p:spPr>
          <a:xfrm>
            <a:off x="1286934" y="2946169"/>
            <a:ext cx="5163106" cy="3088871"/>
          </a:xfrm>
        </p:spPr>
        <p:txBody>
          <a:bodyPr>
            <a:normAutofit/>
          </a:bodyPr>
          <a:lstStyle/>
          <a:p>
            <a:r>
              <a:rPr lang="en-US" sz="2400" dirty="0"/>
              <a:t>What is your SEL vision?</a:t>
            </a:r>
          </a:p>
          <a:p>
            <a:r>
              <a:rPr lang="en-US" sz="2400" dirty="0"/>
              <a:t>What is your intention for today?</a:t>
            </a:r>
          </a:p>
          <a:p>
            <a:endParaRPr lang="en-US" sz="2400" dirty="0"/>
          </a:p>
        </p:txBody>
      </p:sp>
      <p:sp>
        <p:nvSpPr>
          <p:cNvPr id="40" name="Freeform 5">
            <a:extLst>
              <a:ext uri="{FF2B5EF4-FFF2-40B4-BE49-F238E27FC236}">
                <a16:creationId xmlns:a16="http://schemas.microsoft.com/office/drawing/2014/main" id="{09C89D1D-8C73-4FE3-BB9A-0A66D0F9C2F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882856" y="1645694"/>
            <a:ext cx="4689240" cy="4115025"/>
          </a:xfrm>
          <a:custGeom>
            <a:avLst/>
            <a:gdLst>
              <a:gd name="T0" fmla="*/ 781 w 1099"/>
              <a:gd name="T1" fmla="*/ 0 h 968"/>
              <a:gd name="T2" fmla="*/ 318 w 1099"/>
              <a:gd name="T3" fmla="*/ 0 h 968"/>
              <a:gd name="T4" fmla="*/ 246 w 1099"/>
              <a:gd name="T5" fmla="*/ 42 h 968"/>
              <a:gd name="T6" fmla="*/ 15 w 1099"/>
              <a:gd name="T7" fmla="*/ 443 h 968"/>
              <a:gd name="T8" fmla="*/ 15 w 1099"/>
              <a:gd name="T9" fmla="*/ 525 h 968"/>
              <a:gd name="T10" fmla="*/ 246 w 1099"/>
              <a:gd name="T11" fmla="*/ 926 h 968"/>
              <a:gd name="T12" fmla="*/ 318 w 1099"/>
              <a:gd name="T13" fmla="*/ 968 h 968"/>
              <a:gd name="T14" fmla="*/ 781 w 1099"/>
              <a:gd name="T15" fmla="*/ 968 h 968"/>
              <a:gd name="T16" fmla="*/ 852 w 1099"/>
              <a:gd name="T17" fmla="*/ 926 h 968"/>
              <a:gd name="T18" fmla="*/ 1084 w 1099"/>
              <a:gd name="T19" fmla="*/ 525 h 968"/>
              <a:gd name="T20" fmla="*/ 1084 w 1099"/>
              <a:gd name="T21" fmla="*/ 443 h 968"/>
              <a:gd name="T22" fmla="*/ 852 w 1099"/>
              <a:gd name="T23" fmla="*/ 42 h 968"/>
              <a:gd name="T24" fmla="*/ 781 w 1099"/>
              <a:gd name="T25"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9" h="968">
                <a:moveTo>
                  <a:pt x="781" y="0"/>
                </a:moveTo>
                <a:cubicBezTo>
                  <a:pt x="318" y="0"/>
                  <a:pt x="318" y="0"/>
                  <a:pt x="318" y="0"/>
                </a:cubicBezTo>
                <a:cubicBezTo>
                  <a:pt x="288" y="0"/>
                  <a:pt x="261" y="16"/>
                  <a:pt x="246" y="42"/>
                </a:cubicBezTo>
                <a:cubicBezTo>
                  <a:pt x="15" y="443"/>
                  <a:pt x="15" y="443"/>
                  <a:pt x="15" y="443"/>
                </a:cubicBezTo>
                <a:cubicBezTo>
                  <a:pt x="0" y="468"/>
                  <a:pt x="0" y="500"/>
                  <a:pt x="15" y="525"/>
                </a:cubicBezTo>
                <a:cubicBezTo>
                  <a:pt x="246" y="926"/>
                  <a:pt x="246" y="926"/>
                  <a:pt x="246" y="926"/>
                </a:cubicBezTo>
                <a:cubicBezTo>
                  <a:pt x="261" y="952"/>
                  <a:pt x="288" y="968"/>
                  <a:pt x="318" y="968"/>
                </a:cubicBezTo>
                <a:cubicBezTo>
                  <a:pt x="781" y="968"/>
                  <a:pt x="781" y="968"/>
                  <a:pt x="781" y="968"/>
                </a:cubicBezTo>
                <a:cubicBezTo>
                  <a:pt x="810" y="968"/>
                  <a:pt x="838" y="952"/>
                  <a:pt x="852" y="926"/>
                </a:cubicBezTo>
                <a:cubicBezTo>
                  <a:pt x="1084" y="525"/>
                  <a:pt x="1084" y="525"/>
                  <a:pt x="1084" y="525"/>
                </a:cubicBezTo>
                <a:cubicBezTo>
                  <a:pt x="1099" y="500"/>
                  <a:pt x="1099" y="468"/>
                  <a:pt x="1084" y="443"/>
                </a:cubicBezTo>
                <a:cubicBezTo>
                  <a:pt x="852" y="42"/>
                  <a:pt x="852" y="42"/>
                  <a:pt x="852" y="42"/>
                </a:cubicBezTo>
                <a:cubicBezTo>
                  <a:pt x="838" y="16"/>
                  <a:pt x="810" y="0"/>
                  <a:pt x="781" y="0"/>
                </a:cubicBezTo>
                <a:close/>
              </a:path>
            </a:pathLst>
          </a:custGeom>
          <a:noFill/>
          <a:ln w="5080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pic>
        <p:nvPicPr>
          <p:cNvPr id="7" name="Graphic 6" descr="Head with Gears">
            <a:extLst>
              <a:ext uri="{FF2B5EF4-FFF2-40B4-BE49-F238E27FC236}">
                <a16:creationId xmlns:a16="http://schemas.microsoft.com/office/drawing/2014/main" id="{0D8139CA-0551-415C-A9DD-B9A970DA577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947011" y="2422740"/>
            <a:ext cx="2560931" cy="2560931"/>
          </a:xfrm>
          <a:prstGeom prst="rect">
            <a:avLst/>
          </a:prstGeom>
        </p:spPr>
      </p:pic>
    </p:spTree>
    <p:extLst>
      <p:ext uri="{BB962C8B-B14F-4D97-AF65-F5344CB8AC3E}">
        <p14:creationId xmlns:p14="http://schemas.microsoft.com/office/powerpoint/2010/main" val="37187091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177"/>
        <p:cNvGrpSpPr/>
        <p:nvPr/>
      </p:nvGrpSpPr>
      <p:grpSpPr>
        <a:xfrm>
          <a:off x="0" y="0"/>
          <a:ext cx="0" cy="0"/>
          <a:chOff x="0" y="0"/>
          <a:chExt cx="0" cy="0"/>
        </a:xfrm>
      </p:grpSpPr>
      <p:sp useBgFill="1">
        <p:nvSpPr>
          <p:cNvPr id="183"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5" name="Color Cover">
            <a:extLst>
              <a:ext uri="{FF2B5EF4-FFF2-40B4-BE49-F238E27FC236}">
                <a16:creationId xmlns:a16="http://schemas.microsoft.com/office/drawing/2014/main" id="{6BE11944-ED05-4FE9-9927-06C110BB3A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7" name="Group 186">
            <a:extLst>
              <a:ext uri="{FF2B5EF4-FFF2-40B4-BE49-F238E27FC236}">
                <a16:creationId xmlns:a16="http://schemas.microsoft.com/office/drawing/2014/main" id="{A2812508-238C-4BCD-BDD3-25C99C5CA23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88" name="Color">
              <a:extLst>
                <a:ext uri="{FF2B5EF4-FFF2-40B4-BE49-F238E27FC236}">
                  <a16:creationId xmlns:a16="http://schemas.microsoft.com/office/drawing/2014/main" id="{EA98B5EE-6906-45B1-8691-D06F06B6C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9" name="Color">
              <a:extLst>
                <a:ext uri="{FF2B5EF4-FFF2-40B4-BE49-F238E27FC236}">
                  <a16:creationId xmlns:a16="http://schemas.microsoft.com/office/drawing/2014/main" id="{3CB4D77E-DA74-4797-88E4-C7D817D315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2" name="Freeform: Shape 191">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3" name="Freeform: Shape 192">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4" name="Freeform: Shape 193">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5" name="Freeform: Shape 194">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6" name="Freeform: Shape 195">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7" name="Freeform: Shape 196">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8" name="Freeform: Shape 197">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78" name="Google Shape;178;p11"/>
          <p:cNvSpPr txBox="1">
            <a:spLocks noGrp="1"/>
          </p:cNvSpPr>
          <p:nvPr>
            <p:ph type="title"/>
          </p:nvPr>
        </p:nvSpPr>
        <p:spPr>
          <a:xfrm>
            <a:off x="789708" y="1014574"/>
            <a:ext cx="9725730" cy="2226769"/>
          </a:xfrm>
          <a:prstGeom prst="rect">
            <a:avLst/>
          </a:prstGeom>
        </p:spPr>
        <p:txBody>
          <a:bodyPr spcFirstLastPara="1" vert="horz" lIns="91440" tIns="45720" rIns="91440" bIns="45720" rtlCol="0" anchor="ctr" anchorCtr="0">
            <a:normAutofit/>
          </a:bodyPr>
          <a:lstStyle/>
          <a:p>
            <a:pPr>
              <a:spcBef>
                <a:spcPct val="0"/>
              </a:spcBef>
              <a:buSzPts val="4400"/>
            </a:pPr>
            <a:r>
              <a:rPr lang="en-US" sz="4800" kern="1200" dirty="0" err="1">
                <a:solidFill>
                  <a:schemeClr val="bg1"/>
                </a:solidFill>
                <a:latin typeface="+mj-lt"/>
                <a:ea typeface="+mj-ea"/>
                <a:cs typeface="+mj-cs"/>
              </a:rPr>
              <a:t>SELf</a:t>
            </a:r>
            <a:r>
              <a:rPr lang="en-US" sz="4800" kern="1200" dirty="0">
                <a:solidFill>
                  <a:schemeClr val="bg1"/>
                </a:solidFill>
                <a:latin typeface="+mj-lt"/>
                <a:ea typeface="+mj-ea"/>
                <a:cs typeface="+mj-cs"/>
              </a:rPr>
              <a:t> Reflection &amp; Values Inventory</a:t>
            </a:r>
          </a:p>
        </p:txBody>
      </p:sp>
      <p:sp>
        <p:nvSpPr>
          <p:cNvPr id="3" name="Text Placeholder 2">
            <a:extLst>
              <a:ext uri="{FF2B5EF4-FFF2-40B4-BE49-F238E27FC236}">
                <a16:creationId xmlns:a16="http://schemas.microsoft.com/office/drawing/2014/main" id="{7FE4ADEA-0BFD-FC40-BB88-705C8D922C24}"/>
              </a:ext>
            </a:extLst>
          </p:cNvPr>
          <p:cNvSpPr>
            <a:spLocks noGrp="1"/>
          </p:cNvSpPr>
          <p:nvPr>
            <p:ph type="body" idx="1"/>
          </p:nvPr>
        </p:nvSpPr>
        <p:spPr>
          <a:xfrm>
            <a:off x="789708" y="3640633"/>
            <a:ext cx="9725730" cy="2487212"/>
          </a:xfrm>
        </p:spPr>
        <p:txBody>
          <a:bodyPr vert="horz" lIns="91440" tIns="45720" rIns="91440" bIns="45720" rtlCol="0" anchor="ctr">
            <a:normAutofit/>
          </a:bodyPr>
          <a:lstStyle/>
          <a:p>
            <a:pPr marL="0" indent="0"/>
            <a:r>
              <a:rPr lang="en-US" kern="1200">
                <a:solidFill>
                  <a:schemeClr val="tx2"/>
                </a:solidFill>
                <a:latin typeface="+mn-lt"/>
                <a:ea typeface="+mn-ea"/>
                <a:cs typeface="+mn-cs"/>
              </a:rPr>
              <a:t>Re/sources:</a:t>
            </a:r>
            <a:endParaRPr lang="en-US" kern="1200">
              <a:solidFill>
                <a:schemeClr val="tx2"/>
              </a:solidFill>
              <a:latin typeface="+mn-lt"/>
              <a:ea typeface="+mn-ea"/>
              <a:cs typeface="+mn-cs"/>
              <a:hlinkClick r:id="rId3"/>
            </a:endParaRPr>
          </a:p>
          <a:p>
            <a:pPr marL="0" indent="0"/>
            <a:r>
              <a:rPr lang="en-US" kern="1200">
                <a:solidFill>
                  <a:schemeClr val="tx2"/>
                </a:solidFill>
                <a:latin typeface="+mn-lt"/>
                <a:ea typeface="+mn-ea"/>
                <a:cs typeface="+mn-cs"/>
                <a:hlinkClick r:id="rId3"/>
              </a:rPr>
              <a:t>Personal Reflection &amp; Assessment</a:t>
            </a:r>
            <a:endParaRPr lang="en-US" kern="1200">
              <a:solidFill>
                <a:schemeClr val="tx2"/>
              </a:solidFill>
              <a:latin typeface="+mn-lt"/>
              <a:ea typeface="+mn-ea"/>
              <a:cs typeface="+mn-cs"/>
            </a:endParaRPr>
          </a:p>
          <a:p>
            <a:pPr marL="0" indent="0"/>
            <a:r>
              <a:rPr lang="en-US" kern="1200">
                <a:solidFill>
                  <a:schemeClr val="tx2"/>
                </a:solidFill>
                <a:latin typeface="+mn-lt"/>
                <a:ea typeface="+mn-ea"/>
                <a:cs typeface="+mn-cs"/>
                <a:hlinkClick r:id="rId4"/>
              </a:rPr>
              <a:t>White Supremacy Culture</a:t>
            </a:r>
            <a:endParaRPr lang="en-US" kern="1200">
              <a:solidFill>
                <a:schemeClr val="tx2"/>
              </a:solidFill>
              <a:latin typeface="+mn-lt"/>
              <a:ea typeface="+mn-ea"/>
              <a:cs typeface="+mn-cs"/>
            </a:endParaRPr>
          </a:p>
          <a:p>
            <a:pPr marL="0" indent="0"/>
            <a:r>
              <a:rPr lang="en-US" kern="1200">
                <a:solidFill>
                  <a:schemeClr val="tx2"/>
                </a:solidFill>
                <a:latin typeface="+mn-lt"/>
                <a:ea typeface="+mn-ea"/>
                <a:cs typeface="+mn-cs"/>
                <a:hlinkClick r:id="rId5"/>
              </a:rPr>
              <a:t>Promoting equity with SEL: Guiding questions</a:t>
            </a:r>
            <a:endParaRPr lang="en-US" kern="1200">
              <a:solidFill>
                <a:schemeClr val="tx2"/>
              </a:solidFill>
              <a:latin typeface="+mn-lt"/>
              <a:ea typeface="+mn-ea"/>
              <a:cs typeface="+mn-cs"/>
            </a:endParaRPr>
          </a:p>
        </p:txBody>
      </p:sp>
    </p:spTree>
    <p:extLst>
      <p:ext uri="{BB962C8B-B14F-4D97-AF65-F5344CB8AC3E}">
        <p14:creationId xmlns:p14="http://schemas.microsoft.com/office/powerpoint/2010/main" val="379983599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18">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0" name="Rectangle 19">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22">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5" name="Rectangle 24">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359107EE-4970-8C4C-A3F1-9E99444944FF}"/>
              </a:ext>
            </a:extLst>
          </p:cNvPr>
          <p:cNvSpPr>
            <a:spLocks noGrp="1"/>
          </p:cNvSpPr>
          <p:nvPr>
            <p:ph type="title"/>
          </p:nvPr>
        </p:nvSpPr>
        <p:spPr>
          <a:xfrm>
            <a:off x="685800" y="1676400"/>
            <a:ext cx="3810000" cy="3505200"/>
          </a:xfrm>
        </p:spPr>
        <p:txBody>
          <a:bodyPr anchor="t">
            <a:normAutofit/>
          </a:bodyPr>
          <a:lstStyle/>
          <a:p>
            <a:r>
              <a:rPr lang="en-US" sz="4000"/>
              <a:t>Societal Shaping: </a:t>
            </a:r>
            <a:br>
              <a:rPr lang="en-US" sz="4000"/>
            </a:br>
            <a:r>
              <a:rPr lang="en-US" sz="4000"/>
              <a:t>Values </a:t>
            </a:r>
            <a:r>
              <a:rPr lang="en-US" sz="4000">
                <a:sym typeface="Wingdings" pitchFamily="2" charset="2"/>
              </a:rPr>
              <a:t>&amp; </a:t>
            </a:r>
            <a:r>
              <a:rPr lang="en-US" sz="4000"/>
              <a:t>Emotions</a:t>
            </a:r>
          </a:p>
        </p:txBody>
      </p:sp>
      <p:sp>
        <p:nvSpPr>
          <p:cNvPr id="3" name="Text Placeholder 2">
            <a:extLst>
              <a:ext uri="{FF2B5EF4-FFF2-40B4-BE49-F238E27FC236}">
                <a16:creationId xmlns:a16="http://schemas.microsoft.com/office/drawing/2014/main" id="{6A9995FB-2C15-2144-8D23-1FAD13D633D1}"/>
              </a:ext>
            </a:extLst>
          </p:cNvPr>
          <p:cNvSpPr>
            <a:spLocks noGrp="1"/>
          </p:cNvSpPr>
          <p:nvPr>
            <p:ph type="body" idx="1"/>
          </p:nvPr>
        </p:nvSpPr>
        <p:spPr>
          <a:xfrm>
            <a:off x="4724404" y="1676400"/>
            <a:ext cx="5638796" cy="3505200"/>
          </a:xfrm>
        </p:spPr>
        <p:txBody>
          <a:bodyPr>
            <a:normAutofit/>
          </a:bodyPr>
          <a:lstStyle/>
          <a:p>
            <a:r>
              <a:rPr lang="en-US" sz="1900" dirty="0">
                <a:solidFill>
                  <a:schemeClr val="tx1">
                    <a:alpha val="55000"/>
                  </a:schemeClr>
                </a:solidFill>
              </a:rPr>
              <a:t>What emotions were encouraged in your household as a child? Now?</a:t>
            </a:r>
          </a:p>
          <a:p>
            <a:r>
              <a:rPr lang="en-US" sz="1900" dirty="0">
                <a:solidFill>
                  <a:schemeClr val="tx1">
                    <a:alpha val="55000"/>
                  </a:schemeClr>
                </a:solidFill>
              </a:rPr>
              <a:t>What emotions were discouraged in your household as a child? Now?</a:t>
            </a:r>
          </a:p>
          <a:p>
            <a:r>
              <a:rPr lang="en-US" sz="1900" dirty="0">
                <a:solidFill>
                  <a:schemeClr val="tx1">
                    <a:alpha val="55000"/>
                  </a:schemeClr>
                </a:solidFill>
              </a:rPr>
              <a:t>Do you respond to emotions as “good” and “bad”?</a:t>
            </a:r>
          </a:p>
          <a:p>
            <a:r>
              <a:rPr lang="en-US" sz="1900" dirty="0">
                <a:solidFill>
                  <a:schemeClr val="tx1">
                    <a:alpha val="55000"/>
                  </a:schemeClr>
                </a:solidFill>
              </a:rPr>
              <a:t>When you experience an uncomfortable emotion, how do you react?</a:t>
            </a:r>
          </a:p>
          <a:p>
            <a:r>
              <a:rPr lang="en-US" sz="1900" dirty="0">
                <a:solidFill>
                  <a:schemeClr val="tx1">
                    <a:alpha val="55000"/>
                  </a:schemeClr>
                </a:solidFill>
              </a:rPr>
              <a:t>How do you think you would express your emotions differently if you were raised as a different gender? Ethnicity and race?</a:t>
            </a:r>
          </a:p>
        </p:txBody>
      </p:sp>
      <p:sp>
        <p:nvSpPr>
          <p:cNvPr id="4" name="TextBox 3">
            <a:extLst>
              <a:ext uri="{FF2B5EF4-FFF2-40B4-BE49-F238E27FC236}">
                <a16:creationId xmlns:a16="http://schemas.microsoft.com/office/drawing/2014/main" id="{EBF99004-C11F-A444-8114-3192A2EFCE48}"/>
              </a:ext>
            </a:extLst>
          </p:cNvPr>
          <p:cNvSpPr txBox="1"/>
          <p:nvPr/>
        </p:nvSpPr>
        <p:spPr>
          <a:xfrm>
            <a:off x="685800" y="5216722"/>
            <a:ext cx="1417376" cy="307777"/>
          </a:xfrm>
          <a:prstGeom prst="rect">
            <a:avLst/>
          </a:prstGeom>
          <a:noFill/>
        </p:spPr>
        <p:txBody>
          <a:bodyPr wrap="none" rtlCol="0">
            <a:spAutoFit/>
          </a:bodyPr>
          <a:lstStyle/>
          <a:p>
            <a:r>
              <a:rPr lang="en-US" dirty="0" err="1"/>
              <a:t>Gueldner</a:t>
            </a:r>
            <a:r>
              <a:rPr lang="en-US" dirty="0"/>
              <a:t>, 2019</a:t>
            </a:r>
          </a:p>
        </p:txBody>
      </p:sp>
    </p:spTree>
    <p:extLst>
      <p:ext uri="{BB962C8B-B14F-4D97-AF65-F5344CB8AC3E}">
        <p14:creationId xmlns:p14="http://schemas.microsoft.com/office/powerpoint/2010/main" val="2326174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DF3AD6-536A-D643-9853-1950F2D9FB81}"/>
              </a:ext>
            </a:extLst>
          </p:cNvPr>
          <p:cNvSpPr>
            <a:spLocks noGrp="1"/>
          </p:cNvSpPr>
          <p:nvPr>
            <p:ph type="title"/>
          </p:nvPr>
        </p:nvSpPr>
        <p:spPr/>
        <p:txBody>
          <a:bodyPr/>
          <a:lstStyle/>
          <a:p>
            <a:r>
              <a:rPr lang="en-US" dirty="0"/>
              <a:t>SEL Values Inventory</a:t>
            </a:r>
          </a:p>
        </p:txBody>
      </p:sp>
      <p:sp>
        <p:nvSpPr>
          <p:cNvPr id="5" name="Text Placeholder 4">
            <a:extLst>
              <a:ext uri="{FF2B5EF4-FFF2-40B4-BE49-F238E27FC236}">
                <a16:creationId xmlns:a16="http://schemas.microsoft.com/office/drawing/2014/main" id="{10B4FD1D-9B62-6943-89DC-0304AF414464}"/>
              </a:ext>
            </a:extLst>
          </p:cNvPr>
          <p:cNvSpPr>
            <a:spLocks noGrp="1"/>
          </p:cNvSpPr>
          <p:nvPr>
            <p:ph type="body" idx="1"/>
          </p:nvPr>
        </p:nvSpPr>
        <p:spPr>
          <a:xfrm>
            <a:off x="187569" y="1825625"/>
            <a:ext cx="5908431" cy="4351338"/>
          </a:xfrm>
        </p:spPr>
        <p:txBody>
          <a:bodyPr/>
          <a:lstStyle/>
          <a:p>
            <a:pPr marL="114300" indent="0">
              <a:buNone/>
            </a:pPr>
            <a:r>
              <a:rPr lang="en-US" dirty="0"/>
              <a:t>How does your scale tip? </a:t>
            </a:r>
          </a:p>
          <a:p>
            <a:pPr marL="114300" indent="0">
              <a:buNone/>
            </a:pPr>
            <a:endParaRPr lang="en-US" dirty="0"/>
          </a:p>
          <a:p>
            <a:pPr marL="114300" indent="0">
              <a:buNone/>
            </a:pPr>
            <a:r>
              <a:rPr lang="en-US" dirty="0"/>
              <a:t>To what extent are your SEL-related values aligned with the dominant narrative in US society today?</a:t>
            </a:r>
          </a:p>
        </p:txBody>
      </p:sp>
      <p:graphicFrame>
        <p:nvGraphicFramePr>
          <p:cNvPr id="6" name="Diagram 5">
            <a:extLst>
              <a:ext uri="{FF2B5EF4-FFF2-40B4-BE49-F238E27FC236}">
                <a16:creationId xmlns:a16="http://schemas.microsoft.com/office/drawing/2014/main" id="{F6DF5196-A208-174A-8860-5C65AC39258A}"/>
              </a:ext>
            </a:extLst>
          </p:cNvPr>
          <p:cNvGraphicFramePr/>
          <p:nvPr>
            <p:extLst>
              <p:ext uri="{D42A27DB-BD31-4B8C-83A1-F6EECF244321}">
                <p14:modId xmlns:p14="http://schemas.microsoft.com/office/powerpoint/2010/main" val="3275537800"/>
              </p:ext>
            </p:extLst>
          </p:nvPr>
        </p:nvGraphicFramePr>
        <p:xfrm>
          <a:off x="5005954" y="1825625"/>
          <a:ext cx="6347846" cy="449768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61082316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2B95D05A-ABAA-D148-AF7F-F78AED981202}"/>
              </a:ext>
            </a:extLst>
          </p:cNvPr>
          <p:cNvSpPr>
            <a:spLocks noGrp="1"/>
          </p:cNvSpPr>
          <p:nvPr>
            <p:ph type="title"/>
          </p:nvPr>
        </p:nvSpPr>
        <p:spPr>
          <a:xfrm>
            <a:off x="1014984" y="891712"/>
            <a:ext cx="5309616" cy="5160789"/>
          </a:xfrm>
        </p:spPr>
        <p:txBody>
          <a:bodyPr anchor="ctr">
            <a:normAutofit/>
          </a:bodyPr>
          <a:lstStyle/>
          <a:p>
            <a:r>
              <a:rPr lang="en-US" sz="4800" dirty="0">
                <a:solidFill>
                  <a:schemeClr val="bg1"/>
                </a:solidFill>
              </a:rPr>
              <a:t>Opening activities</a:t>
            </a:r>
          </a:p>
        </p:txBody>
      </p:sp>
      <p:sp>
        <p:nvSpPr>
          <p:cNvPr id="3" name="Text Placeholder 2">
            <a:extLst>
              <a:ext uri="{FF2B5EF4-FFF2-40B4-BE49-F238E27FC236}">
                <a16:creationId xmlns:a16="http://schemas.microsoft.com/office/drawing/2014/main" id="{B662F4E8-108D-C548-BE27-C1BB1D54A3C4}"/>
              </a:ext>
            </a:extLst>
          </p:cNvPr>
          <p:cNvSpPr>
            <a:spLocks noGrp="1"/>
          </p:cNvSpPr>
          <p:nvPr>
            <p:ph type="body" idx="1"/>
          </p:nvPr>
        </p:nvSpPr>
        <p:spPr>
          <a:xfrm>
            <a:off x="6412302" y="891713"/>
            <a:ext cx="4584882" cy="5160790"/>
          </a:xfrm>
        </p:spPr>
        <p:txBody>
          <a:bodyPr anchor="ctr">
            <a:normAutofit/>
          </a:bodyPr>
          <a:lstStyle/>
          <a:p>
            <a:r>
              <a:rPr lang="en-US" sz="1800" dirty="0">
                <a:solidFill>
                  <a:schemeClr val="bg1"/>
                </a:solidFill>
              </a:rPr>
              <a:t>Land acknowledgment</a:t>
            </a:r>
          </a:p>
          <a:p>
            <a:r>
              <a:rPr lang="en-US" sz="1800" dirty="0">
                <a:solidFill>
                  <a:schemeClr val="bg1"/>
                </a:solidFill>
              </a:rPr>
              <a:t>Grounding &amp; centering</a:t>
            </a:r>
          </a:p>
          <a:p>
            <a:r>
              <a:rPr lang="en-US" sz="1800" dirty="0">
                <a:solidFill>
                  <a:schemeClr val="bg1"/>
                </a:solidFill>
              </a:rPr>
              <a:t>Statement of positionality</a:t>
            </a:r>
          </a:p>
          <a:p>
            <a:r>
              <a:rPr lang="en-US" sz="1800" dirty="0">
                <a:solidFill>
                  <a:schemeClr val="bg1"/>
                </a:solidFill>
              </a:rPr>
              <a:t>Session overview &amp; learning objectives</a:t>
            </a:r>
          </a:p>
          <a:p>
            <a:r>
              <a:rPr lang="en-US" sz="1800" dirty="0">
                <a:solidFill>
                  <a:schemeClr val="bg1"/>
                </a:solidFill>
              </a:rPr>
              <a:t>Reflection and </a:t>
            </a:r>
            <a:r>
              <a:rPr lang="en-US" sz="1800" dirty="0" err="1">
                <a:solidFill>
                  <a:schemeClr val="bg1"/>
                </a:solidFill>
              </a:rPr>
              <a:t>SELf</a:t>
            </a:r>
            <a:r>
              <a:rPr lang="en-US" sz="1800" dirty="0">
                <a:solidFill>
                  <a:schemeClr val="bg1"/>
                </a:solidFill>
              </a:rPr>
              <a:t>-assessment </a:t>
            </a:r>
          </a:p>
          <a:p>
            <a:r>
              <a:rPr lang="en-US" sz="1800" dirty="0">
                <a:solidFill>
                  <a:schemeClr val="bg1"/>
                </a:solidFill>
              </a:rPr>
              <a:t>Learning intentions</a:t>
            </a:r>
          </a:p>
        </p:txBody>
      </p:sp>
    </p:spTree>
    <p:extLst>
      <p:ext uri="{BB962C8B-B14F-4D97-AF65-F5344CB8AC3E}">
        <p14:creationId xmlns:p14="http://schemas.microsoft.com/office/powerpoint/2010/main" val="128740391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CA06CD6-90CA-4C45-856C-6771339E1E2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tx1">
              <a:alpha val="10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D1008E3-3C2B-144F-995D-CBB052C4E60E}"/>
              </a:ext>
            </a:extLst>
          </p:cNvPr>
          <p:cNvSpPr>
            <a:spLocks noGrp="1"/>
          </p:cNvSpPr>
          <p:nvPr>
            <p:ph type="title"/>
          </p:nvPr>
        </p:nvSpPr>
        <p:spPr>
          <a:xfrm>
            <a:off x="838200" y="963507"/>
            <a:ext cx="3494362" cy="4930986"/>
          </a:xfrm>
        </p:spPr>
        <p:txBody>
          <a:bodyPr vert="horz" lIns="91440" tIns="45720" rIns="91440" bIns="45720" rtlCol="0" anchor="ctr">
            <a:normAutofit/>
          </a:bodyPr>
          <a:lstStyle/>
          <a:p>
            <a:pPr algn="r">
              <a:spcBef>
                <a:spcPct val="0"/>
              </a:spcBef>
            </a:pPr>
            <a:r>
              <a:rPr lang="en-US" sz="3700" kern="1200" dirty="0">
                <a:solidFill>
                  <a:schemeClr val="accent1"/>
                </a:solidFill>
                <a:latin typeface="+mj-lt"/>
                <a:ea typeface="+mj-ea"/>
                <a:cs typeface="+mj-cs"/>
              </a:rPr>
              <a:t>Emotions as communication that is filtered through culture &amp; societal norms</a:t>
            </a:r>
          </a:p>
        </p:txBody>
      </p:sp>
      <p:cxnSp>
        <p:nvCxnSpPr>
          <p:cNvPr id="11" name="Straight Connector 10">
            <a:extLst>
              <a:ext uri="{FF2B5EF4-FFF2-40B4-BE49-F238E27FC236}">
                <a16:creationId xmlns:a16="http://schemas.microsoft.com/office/drawing/2014/main" id="{5021601D-2758-4B15-A31C-FDA184C51B3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2057400"/>
            <a:ext cx="0" cy="2743200"/>
          </a:xfrm>
          <a:prstGeom prst="line">
            <a:avLst/>
          </a:prstGeom>
          <a:ln w="1905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CDDA219B-6D3E-C046-B239-8A8FC1CB8AAE}"/>
              </a:ext>
            </a:extLst>
          </p:cNvPr>
          <p:cNvSpPr>
            <a:spLocks noGrp="1"/>
          </p:cNvSpPr>
          <p:nvPr>
            <p:ph type="body" idx="1"/>
          </p:nvPr>
        </p:nvSpPr>
        <p:spPr>
          <a:xfrm>
            <a:off x="4976030" y="963507"/>
            <a:ext cx="6250940" cy="3971100"/>
          </a:xfrm>
        </p:spPr>
        <p:txBody>
          <a:bodyPr vert="horz" lIns="91440" tIns="45720" rIns="91440" bIns="45720" rtlCol="0" anchor="b">
            <a:noAutofit/>
          </a:bodyPr>
          <a:lstStyle/>
          <a:p>
            <a:pPr indent="-228600">
              <a:buFont typeface="Arial" panose="020B0604020202020204" pitchFamily="34" charset="0"/>
              <a:buChar char="•"/>
            </a:pPr>
            <a:r>
              <a:rPr lang="en-US" sz="1800" kern="1200" dirty="0">
                <a:solidFill>
                  <a:schemeClr val="tx1"/>
                </a:solidFill>
                <a:latin typeface="+mn-lt"/>
                <a:ea typeface="+mn-ea"/>
                <a:cs typeface="+mn-cs"/>
              </a:rPr>
              <a:t>Culture influences our emotional interpretations as well as our expression/communication of them. </a:t>
            </a:r>
          </a:p>
          <a:p>
            <a:pPr lvl="1" indent="-228600">
              <a:buFont typeface="Arial" panose="020B0604020202020204" pitchFamily="34" charset="0"/>
              <a:buChar char="•"/>
            </a:pPr>
            <a:r>
              <a:rPr lang="en-US" sz="1800" kern="1200" dirty="0">
                <a:solidFill>
                  <a:schemeClr val="tx1"/>
                </a:solidFill>
                <a:latin typeface="+mn-lt"/>
                <a:ea typeface="+mn-ea"/>
                <a:cs typeface="+mn-cs"/>
              </a:rPr>
              <a:t>E.g., Westerners tend to focus on individuals whereas East Asians tend to look at others around the individual (Masuda et al., 2008).</a:t>
            </a:r>
          </a:p>
          <a:p>
            <a:pPr indent="-228600">
              <a:buFont typeface="Arial" panose="020B0604020202020204" pitchFamily="34" charset="0"/>
              <a:buChar char="•"/>
            </a:pPr>
            <a:r>
              <a:rPr lang="en-US" sz="1800" i="1" kern="1200" dirty="0">
                <a:solidFill>
                  <a:schemeClr val="tx1"/>
                </a:solidFill>
                <a:latin typeface="+mn-lt"/>
                <a:ea typeface="+mn-ea"/>
                <a:cs typeface="+mn-cs"/>
              </a:rPr>
              <a:t>In one study, a group of mainly White preservice teachers were more accurate in identifying emotions on White faces than Black faces. They were also more likely to label non-angry Black faces as angry than non-angry White faces–a phenomenon knows as “anger bias.” Teachers saw the behavior of Black boys as more hostile than White boys (</a:t>
            </a:r>
            <a:r>
              <a:rPr lang="en-US" sz="1800" i="1" kern="1200" dirty="0" err="1">
                <a:solidFill>
                  <a:schemeClr val="tx1"/>
                </a:solidFill>
                <a:latin typeface="+mn-lt"/>
                <a:ea typeface="+mn-ea"/>
                <a:cs typeface="+mn-cs"/>
              </a:rPr>
              <a:t>Halberstadt</a:t>
            </a:r>
            <a:r>
              <a:rPr lang="en-US" sz="1800" i="1" kern="1200" dirty="0">
                <a:solidFill>
                  <a:schemeClr val="tx1"/>
                </a:solidFill>
                <a:latin typeface="+mn-lt"/>
                <a:ea typeface="+mn-ea"/>
                <a:cs typeface="+mn-cs"/>
              </a:rPr>
              <a:t> et al., 2018). </a:t>
            </a:r>
          </a:p>
          <a:p>
            <a:pPr indent="-228600">
              <a:buFont typeface="Arial" panose="020B0604020202020204" pitchFamily="34" charset="0"/>
              <a:buChar char="•"/>
            </a:pPr>
            <a:r>
              <a:rPr lang="en-US" sz="1800" b="1" i="1" kern="1200" dirty="0">
                <a:solidFill>
                  <a:schemeClr val="tx1"/>
                </a:solidFill>
                <a:latin typeface="+mn-lt"/>
                <a:ea typeface="+mn-ea"/>
                <a:cs typeface="+mn-cs"/>
              </a:rPr>
              <a:t>How do you interpret the emotions of others, such as anger?</a:t>
            </a:r>
          </a:p>
        </p:txBody>
      </p:sp>
      <p:sp>
        <p:nvSpPr>
          <p:cNvPr id="4" name="TextBox 3">
            <a:extLst>
              <a:ext uri="{FF2B5EF4-FFF2-40B4-BE49-F238E27FC236}">
                <a16:creationId xmlns:a16="http://schemas.microsoft.com/office/drawing/2014/main" id="{4E620401-946C-E144-94B4-21EB99EE4C0D}"/>
              </a:ext>
            </a:extLst>
          </p:cNvPr>
          <p:cNvSpPr txBox="1"/>
          <p:nvPr/>
        </p:nvSpPr>
        <p:spPr>
          <a:xfrm>
            <a:off x="4976030" y="5249916"/>
            <a:ext cx="6250940" cy="644577"/>
          </a:xfrm>
          <a:prstGeom prst="rect">
            <a:avLst/>
          </a:prstGeom>
        </p:spPr>
        <p:txBody>
          <a:bodyPr vert="horz" lIns="91440" tIns="45720" rIns="91440" bIns="45720" rtlCol="0">
            <a:normAutofit/>
          </a:bodyPr>
          <a:lstStyle/>
          <a:p>
            <a:pPr>
              <a:lnSpc>
                <a:spcPct val="90000"/>
              </a:lnSpc>
              <a:spcAft>
                <a:spcPts val="600"/>
              </a:spcAft>
            </a:pPr>
            <a:r>
              <a:rPr lang="en-US" sz="2000" kern="1200" dirty="0">
                <a:solidFill>
                  <a:schemeClr val="tx1"/>
                </a:solidFill>
                <a:latin typeface="+mn-lt"/>
                <a:ea typeface="+mn-ea"/>
                <a:cs typeface="+mn-cs"/>
                <a:hlinkClick r:id="rId3"/>
              </a:rPr>
              <a:t>Greater Good in Education</a:t>
            </a:r>
            <a:r>
              <a:rPr lang="en-US" sz="2000" kern="1200" dirty="0">
                <a:solidFill>
                  <a:schemeClr val="tx1"/>
                </a:solidFill>
                <a:latin typeface="+mn-lt"/>
                <a:ea typeface="+mn-ea"/>
                <a:cs typeface="+mn-cs"/>
              </a:rPr>
              <a:t>: </a:t>
            </a:r>
            <a:r>
              <a:rPr lang="en-US" sz="2000" kern="1200" dirty="0">
                <a:solidFill>
                  <a:schemeClr val="tx1"/>
                </a:solidFill>
                <a:latin typeface="+mn-lt"/>
                <a:ea typeface="+mn-ea"/>
                <a:cs typeface="+mn-cs"/>
                <a:hlinkClick r:id="rId4"/>
              </a:rPr>
              <a:t>Emotions and Culture</a:t>
            </a:r>
            <a:endParaRPr lang="en-US" sz="2000" kern="1200" dirty="0">
              <a:solidFill>
                <a:schemeClr val="tx1"/>
              </a:solidFill>
              <a:latin typeface="+mn-lt"/>
              <a:ea typeface="+mn-ea"/>
              <a:cs typeface="+mn-cs"/>
            </a:endParaRPr>
          </a:p>
          <a:p>
            <a:pPr indent="-228600">
              <a:lnSpc>
                <a:spcPct val="90000"/>
              </a:lnSpc>
              <a:spcAft>
                <a:spcPts val="600"/>
              </a:spcAft>
              <a:buFont typeface="Arial" panose="020B0604020202020204" pitchFamily="34" charset="0"/>
              <a:buChar char="•"/>
            </a:pPr>
            <a:endParaRPr lang="en-US" sz="2000" kern="1200" dirty="0">
              <a:solidFill>
                <a:schemeClr val="tx1"/>
              </a:solidFill>
              <a:latin typeface="+mn-lt"/>
              <a:ea typeface="+mn-ea"/>
              <a:cs typeface="+mn-cs"/>
            </a:endParaRPr>
          </a:p>
        </p:txBody>
      </p:sp>
    </p:spTree>
    <p:extLst>
      <p:ext uri="{BB962C8B-B14F-4D97-AF65-F5344CB8AC3E}">
        <p14:creationId xmlns:p14="http://schemas.microsoft.com/office/powerpoint/2010/main" val="358246280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Cover">
            <a:extLst>
              <a:ext uri="{FF2B5EF4-FFF2-40B4-BE49-F238E27FC236}">
                <a16:creationId xmlns:a16="http://schemas.microsoft.com/office/drawing/2014/main" id="{6BE11944-ED05-4FE9-9927-06C110BB3A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A2812508-238C-4BCD-BDD3-25C99C5CA23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4" name="Color">
              <a:extLst>
                <a:ext uri="{FF2B5EF4-FFF2-40B4-BE49-F238E27FC236}">
                  <a16:creationId xmlns:a16="http://schemas.microsoft.com/office/drawing/2014/main" id="{EA98B5EE-6906-45B1-8691-D06F06B6C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3CB4D77E-DA74-4797-88E4-C7D817D315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4" name="Title 3">
            <a:extLst>
              <a:ext uri="{FF2B5EF4-FFF2-40B4-BE49-F238E27FC236}">
                <a16:creationId xmlns:a16="http://schemas.microsoft.com/office/drawing/2014/main" id="{506422C8-B04C-2C43-94AC-96AA3EC302C3}"/>
              </a:ext>
            </a:extLst>
          </p:cNvPr>
          <p:cNvSpPr>
            <a:spLocks noGrp="1"/>
          </p:cNvSpPr>
          <p:nvPr>
            <p:ph type="ctrTitle"/>
          </p:nvPr>
        </p:nvSpPr>
        <p:spPr>
          <a:xfrm>
            <a:off x="789708" y="1014574"/>
            <a:ext cx="9725730" cy="2226769"/>
          </a:xfrm>
        </p:spPr>
        <p:txBody>
          <a:bodyPr anchor="ctr">
            <a:normAutofit/>
          </a:bodyPr>
          <a:lstStyle/>
          <a:p>
            <a:pPr algn="l"/>
            <a:r>
              <a:rPr lang="en-US" sz="4800">
                <a:solidFill>
                  <a:schemeClr val="bg1"/>
                </a:solidFill>
              </a:rPr>
              <a:t>SEL Overview</a:t>
            </a:r>
          </a:p>
        </p:txBody>
      </p:sp>
      <p:sp>
        <p:nvSpPr>
          <p:cNvPr id="3" name="Text Placeholder 2">
            <a:extLst>
              <a:ext uri="{FF2B5EF4-FFF2-40B4-BE49-F238E27FC236}">
                <a16:creationId xmlns:a16="http://schemas.microsoft.com/office/drawing/2014/main" id="{42C2711E-02C8-7A46-AFD4-A565ECE09493}"/>
              </a:ext>
            </a:extLst>
          </p:cNvPr>
          <p:cNvSpPr>
            <a:spLocks noGrp="1"/>
          </p:cNvSpPr>
          <p:nvPr>
            <p:ph type="subTitle" idx="1"/>
          </p:nvPr>
        </p:nvSpPr>
        <p:spPr>
          <a:xfrm>
            <a:off x="789708" y="3640633"/>
            <a:ext cx="9725730" cy="2487212"/>
          </a:xfrm>
        </p:spPr>
        <p:txBody>
          <a:bodyPr anchor="ctr">
            <a:normAutofit/>
          </a:bodyPr>
          <a:lstStyle/>
          <a:p>
            <a:pPr algn="l"/>
            <a:r>
              <a:rPr lang="en-US" dirty="0">
                <a:solidFill>
                  <a:schemeClr val="tx2"/>
                </a:solidFill>
              </a:rPr>
              <a:t>Background &amp; importance of equity-centered SEL</a:t>
            </a:r>
          </a:p>
        </p:txBody>
      </p:sp>
    </p:spTree>
    <p:extLst>
      <p:ext uri="{BB962C8B-B14F-4D97-AF65-F5344CB8AC3E}">
        <p14:creationId xmlns:p14="http://schemas.microsoft.com/office/powerpoint/2010/main" val="51627771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9489C5-A594-6C47-BCE8-904974147ECC}"/>
              </a:ext>
            </a:extLst>
          </p:cNvPr>
          <p:cNvSpPr>
            <a:spLocks noGrp="1"/>
          </p:cNvSpPr>
          <p:nvPr>
            <p:ph type="title"/>
          </p:nvPr>
        </p:nvSpPr>
        <p:spPr>
          <a:xfrm>
            <a:off x="838200" y="365125"/>
            <a:ext cx="10515600" cy="2347078"/>
          </a:xfrm>
        </p:spPr>
        <p:txBody>
          <a:bodyPr>
            <a:normAutofit fontScale="90000"/>
          </a:bodyPr>
          <a:lstStyle/>
          <a:p>
            <a:r>
              <a:rPr lang="en-US" b="1" dirty="0"/>
              <a:t>SEL leads to </a:t>
            </a:r>
            <a:r>
              <a:rPr lang="en-US" b="1" i="1" dirty="0"/>
              <a:t>more</a:t>
            </a:r>
            <a:r>
              <a:rPr lang="en-US" b="1" dirty="0"/>
              <a:t> of what we want to see in our schools and students—</a:t>
            </a:r>
            <a:r>
              <a:rPr lang="en-US" b="1" i="1" dirty="0"/>
              <a:t>less</a:t>
            </a:r>
            <a:r>
              <a:rPr lang="en-US" b="1" dirty="0"/>
              <a:t> of what we do not </a:t>
            </a:r>
            <a:r>
              <a:rPr lang="en-US" sz="3600" b="1" dirty="0"/>
              <a:t>(reviewed in </a:t>
            </a:r>
            <a:r>
              <a:rPr lang="en-US" sz="3600" b="1" dirty="0" err="1"/>
              <a:t>Gueldner</a:t>
            </a:r>
            <a:r>
              <a:rPr lang="en-US" sz="3600" b="1" dirty="0"/>
              <a:t>, </a:t>
            </a:r>
            <a:r>
              <a:rPr lang="en-US" sz="3600" b="1" dirty="0" err="1"/>
              <a:t>Feuerborn</a:t>
            </a:r>
            <a:r>
              <a:rPr lang="en-US" sz="3600" b="1" dirty="0"/>
              <a:t>, &amp; Merrell, 2020)</a:t>
            </a:r>
            <a:br>
              <a:rPr lang="en-US" dirty="0"/>
            </a:br>
            <a:endParaRPr lang="en-US" dirty="0"/>
          </a:p>
        </p:txBody>
      </p:sp>
      <p:graphicFrame>
        <p:nvGraphicFramePr>
          <p:cNvPr id="4" name="Diagram 3">
            <a:extLst>
              <a:ext uri="{FF2B5EF4-FFF2-40B4-BE49-F238E27FC236}">
                <a16:creationId xmlns:a16="http://schemas.microsoft.com/office/drawing/2014/main" id="{C75D72AE-8C83-5240-AAED-2DF2E4E13E0B}"/>
              </a:ext>
            </a:extLst>
          </p:cNvPr>
          <p:cNvGraphicFramePr/>
          <p:nvPr>
            <p:extLst>
              <p:ext uri="{D42A27DB-BD31-4B8C-83A1-F6EECF244321}">
                <p14:modId xmlns:p14="http://schemas.microsoft.com/office/powerpoint/2010/main" val="3274311710"/>
              </p:ext>
            </p:extLst>
          </p:nvPr>
        </p:nvGraphicFramePr>
        <p:xfrm>
          <a:off x="1952786" y="2898183"/>
          <a:ext cx="7268705" cy="341371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a:extLst>
              <a:ext uri="{FF2B5EF4-FFF2-40B4-BE49-F238E27FC236}">
                <a16:creationId xmlns:a16="http://schemas.microsoft.com/office/drawing/2014/main" id="{985EAFA8-60A4-3146-9C76-0F03078045E1}"/>
              </a:ext>
            </a:extLst>
          </p:cNvPr>
          <p:cNvSpPr txBox="1"/>
          <p:nvPr/>
        </p:nvSpPr>
        <p:spPr>
          <a:xfrm>
            <a:off x="666426" y="6334780"/>
            <a:ext cx="16803063" cy="523220"/>
          </a:xfrm>
          <a:prstGeom prst="rect">
            <a:avLst/>
          </a:prstGeom>
          <a:noFill/>
        </p:spPr>
        <p:txBody>
          <a:bodyPr wrap="square" rtlCol="0">
            <a:spAutoFit/>
          </a:bodyPr>
          <a:lstStyle/>
          <a:p>
            <a:r>
              <a:rPr lang="en-US" dirty="0"/>
              <a:t>(e.g., </a:t>
            </a:r>
            <a:r>
              <a:rPr lang="en-US" dirty="0" err="1"/>
              <a:t>Durlak</a:t>
            </a:r>
            <a:r>
              <a:rPr lang="en-US" dirty="0"/>
              <a:t> et al., 2011; Elias &amp; Haynes, 2008; Jones, Greenberg, &amp; Crowley, 2015; Wilson et al., 2001; Zins &amp; Elias, 2007)</a:t>
            </a:r>
          </a:p>
          <a:p>
            <a:endParaRPr lang="en-US" dirty="0"/>
          </a:p>
        </p:txBody>
      </p:sp>
    </p:spTree>
    <p:extLst>
      <p:ext uri="{BB962C8B-B14F-4D97-AF65-F5344CB8AC3E}">
        <p14:creationId xmlns:p14="http://schemas.microsoft.com/office/powerpoint/2010/main" val="285318879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913AE63C-D5B4-45D1-ACFC-648CFFCF9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17">
            <a:extLst>
              <a:ext uri="{FF2B5EF4-FFF2-40B4-BE49-F238E27FC236}">
                <a16:creationId xmlns:a16="http://schemas.microsoft.com/office/drawing/2014/main" id="{601C064A-E6E4-44D2-B345-2BB7514A700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9" name="Color">
              <a:extLst>
                <a:ext uri="{FF2B5EF4-FFF2-40B4-BE49-F238E27FC236}">
                  <a16:creationId xmlns:a16="http://schemas.microsoft.com/office/drawing/2014/main" id="{DB12EA1C-AD22-49E2-9660-D9CDC6B61C7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Color">
              <a:extLst>
                <a:ext uri="{FF2B5EF4-FFF2-40B4-BE49-F238E27FC236}">
                  <a16:creationId xmlns:a16="http://schemas.microsoft.com/office/drawing/2014/main" id="{67CE115B-4A96-4B14-8520-5C5FC624E55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Color">
            <a:extLst>
              <a:ext uri="{FF2B5EF4-FFF2-40B4-BE49-F238E27FC236}">
                <a16:creationId xmlns:a16="http://schemas.microsoft.com/office/drawing/2014/main" id="{D1945E2A-ABF1-415C-B37A-BD0A5C1990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52804" y="598259"/>
            <a:ext cx="10889442" cy="5680742"/>
          </a:xfrm>
          <a:prstGeom prst="rect">
            <a:avLst/>
          </a:prstGeom>
          <a:solidFill>
            <a:srgbClr val="947B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a:extLst>
              <a:ext uri="{FF2B5EF4-FFF2-40B4-BE49-F238E27FC236}">
                <a16:creationId xmlns:a16="http://schemas.microsoft.com/office/drawing/2014/main" id="{680C1785-818F-404C-BB05-E8274EFB3B95}"/>
              </a:ext>
            </a:extLst>
          </p:cNvPr>
          <p:cNvPicPr>
            <a:picLocks noChangeAspect="1"/>
          </p:cNvPicPr>
          <p:nvPr/>
        </p:nvPicPr>
        <p:blipFill rotWithShape="1">
          <a:blip r:embed="rId3"/>
          <a:srcRect r="18646" b="1"/>
          <a:stretch/>
        </p:blipFill>
        <p:spPr>
          <a:xfrm>
            <a:off x="4747306" y="653615"/>
            <a:ext cx="6701945" cy="5540004"/>
          </a:xfrm>
          <a:prstGeom prst="rect">
            <a:avLst/>
          </a:prstGeom>
        </p:spPr>
      </p:pic>
      <p:grpSp>
        <p:nvGrpSpPr>
          <p:cNvPr id="24" name="Group 23">
            <a:extLst>
              <a:ext uri="{FF2B5EF4-FFF2-40B4-BE49-F238E27FC236}">
                <a16:creationId xmlns:a16="http://schemas.microsoft.com/office/drawing/2014/main" id="{BCCEE623-F22A-4681-990C-036558C1355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0" y="0"/>
            <a:chExt cx="12188952" cy="6858000"/>
          </a:xfrm>
        </p:grpSpPr>
        <p:sp>
          <p:nvSpPr>
            <p:cNvPr id="25" name="Freeform: Shape 24">
              <a:extLst>
                <a:ext uri="{FF2B5EF4-FFF2-40B4-BE49-F238E27FC236}">
                  <a16:creationId xmlns:a16="http://schemas.microsoft.com/office/drawing/2014/main" id="{39928A56-DDFB-4B12-BB34-20833166BD0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B3765F0-85F4-4EB3-93DA-59F421CD49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8E03A00-A562-4753-8BA0-93F8B05DE9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5F5D032-1BA8-410D-B68E-0DD5975821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8BA3FCDE-79E0-49F5-A381-232AB935DD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E27297F-31E8-46C6-8569-1FD12C6533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A374C063-2A46-4D9F-A085-0FB2F194CCC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BAFB9DBB-1900-DB4F-BA9A-265F08017DF5}"/>
              </a:ext>
            </a:extLst>
          </p:cNvPr>
          <p:cNvSpPr>
            <a:spLocks noGrp="1"/>
          </p:cNvSpPr>
          <p:nvPr>
            <p:ph type="title"/>
          </p:nvPr>
        </p:nvSpPr>
        <p:spPr>
          <a:xfrm>
            <a:off x="786385" y="841248"/>
            <a:ext cx="3761709" cy="1917717"/>
          </a:xfrm>
        </p:spPr>
        <p:txBody>
          <a:bodyPr anchor="b">
            <a:normAutofit fontScale="90000"/>
          </a:bodyPr>
          <a:lstStyle/>
          <a:p>
            <a:r>
              <a:rPr lang="en-US" sz="4800" dirty="0">
                <a:solidFill>
                  <a:schemeClr val="tx2"/>
                </a:solidFill>
              </a:rPr>
              <a:t>SEL for CLD Students: The Big Picture</a:t>
            </a:r>
          </a:p>
        </p:txBody>
      </p:sp>
      <p:sp>
        <p:nvSpPr>
          <p:cNvPr id="3" name="Text Placeholder 2">
            <a:extLst>
              <a:ext uri="{FF2B5EF4-FFF2-40B4-BE49-F238E27FC236}">
                <a16:creationId xmlns:a16="http://schemas.microsoft.com/office/drawing/2014/main" id="{5CD80923-86C7-1649-B66A-977C0FABF06A}"/>
              </a:ext>
            </a:extLst>
          </p:cNvPr>
          <p:cNvSpPr>
            <a:spLocks noGrp="1"/>
          </p:cNvSpPr>
          <p:nvPr>
            <p:ph type="body" idx="1"/>
          </p:nvPr>
        </p:nvSpPr>
        <p:spPr>
          <a:xfrm>
            <a:off x="786383" y="2633513"/>
            <a:ext cx="3867928" cy="3547831"/>
          </a:xfrm>
        </p:spPr>
        <p:txBody>
          <a:bodyPr anchor="t">
            <a:normAutofit/>
          </a:bodyPr>
          <a:lstStyle/>
          <a:p>
            <a:r>
              <a:rPr lang="en-US" sz="1800" b="1" dirty="0">
                <a:solidFill>
                  <a:schemeClr val="tx1"/>
                </a:solidFill>
              </a:rPr>
              <a:t>Self Understanding &amp; Reflection</a:t>
            </a:r>
          </a:p>
          <a:p>
            <a:r>
              <a:rPr lang="en-US" sz="1800" b="1" dirty="0">
                <a:solidFill>
                  <a:schemeClr val="tx1"/>
                </a:solidFill>
              </a:rPr>
              <a:t>Instruction &amp; practice through SEL Programs &amp; strategies</a:t>
            </a:r>
          </a:p>
          <a:p>
            <a:r>
              <a:rPr lang="en-US" sz="1800" dirty="0">
                <a:solidFill>
                  <a:schemeClr val="tx2"/>
                </a:solidFill>
              </a:rPr>
              <a:t>Positive Relationships with Students &amp; Families</a:t>
            </a:r>
          </a:p>
          <a:p>
            <a:r>
              <a:rPr lang="en-US" sz="1800" dirty="0">
                <a:solidFill>
                  <a:schemeClr val="tx2"/>
                </a:solidFill>
              </a:rPr>
              <a:t>Equity Pedagogy</a:t>
            </a:r>
          </a:p>
          <a:p>
            <a:r>
              <a:rPr lang="en-US" sz="1800" dirty="0">
                <a:solidFill>
                  <a:schemeClr val="tx2"/>
                </a:solidFill>
              </a:rPr>
              <a:t>Inclusive School Climate &amp; Positive Behavior Support Practices</a:t>
            </a:r>
          </a:p>
          <a:p>
            <a:r>
              <a:rPr lang="en-US" sz="1800" dirty="0">
                <a:solidFill>
                  <a:schemeClr val="tx2"/>
                </a:solidFill>
              </a:rPr>
              <a:t>Student &amp; Family Voice &amp; Involvement</a:t>
            </a:r>
          </a:p>
        </p:txBody>
      </p:sp>
    </p:spTree>
    <p:extLst>
      <p:ext uri="{BB962C8B-B14F-4D97-AF65-F5344CB8AC3E}">
        <p14:creationId xmlns:p14="http://schemas.microsoft.com/office/powerpoint/2010/main" val="236849210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C0AA22AC-B934-4178-A531-06726A3FC1D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4" name="Color">
              <a:extLst>
                <a:ext uri="{FF2B5EF4-FFF2-40B4-BE49-F238E27FC236}">
                  <a16:creationId xmlns:a16="http://schemas.microsoft.com/office/drawing/2014/main" id="{6D6F7669-0335-45E2-9CFE-D7EF16DF46A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301F7FCA-4782-4FBE-9252-17877B299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Shape 380">
            <a:extLst>
              <a:ext uri="{FF2B5EF4-FFF2-40B4-BE49-F238E27FC236}">
                <a16:creationId xmlns:a16="http://schemas.microsoft.com/office/drawing/2014/main" id="{B1B02366-9E3B-B948-8A47-F91A43B251D5}"/>
              </a:ext>
            </a:extLst>
          </p:cNvPr>
          <p:cNvPicPr preferRelativeResize="0">
            <a:picLocks noGrp="1"/>
          </p:cNvPicPr>
          <p:nvPr>
            <p:ph type="body" idx="1"/>
          </p:nvPr>
        </p:nvPicPr>
        <p:blipFill rotWithShape="1">
          <a:blip r:embed="rId2"/>
          <a:srcRect l="8144" r="7539" b="-2"/>
          <a:stretch/>
        </p:blipFill>
        <p:spPr>
          <a:xfrm>
            <a:off x="6803647" y="653615"/>
            <a:ext cx="4730214" cy="5540004"/>
          </a:xfrm>
          <a:prstGeom prst="rect">
            <a:avLst/>
          </a:prstGeom>
          <a:noFill/>
        </p:spPr>
      </p:pic>
      <p:grpSp>
        <p:nvGrpSpPr>
          <p:cNvPr id="17" name="Group 16">
            <a:extLst>
              <a:ext uri="{FF2B5EF4-FFF2-40B4-BE49-F238E27FC236}">
                <a16:creationId xmlns:a16="http://schemas.microsoft.com/office/drawing/2014/main" id="{5795FBEB-70B2-409B-AE84-654E76B79B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0" y="0"/>
            <a:chExt cx="12188952" cy="6858000"/>
          </a:xfrm>
        </p:grpSpPr>
        <p:sp>
          <p:nvSpPr>
            <p:cNvPr id="18" name="Freeform: Shape 17">
              <a:extLst>
                <a:ext uri="{FF2B5EF4-FFF2-40B4-BE49-F238E27FC236}">
                  <a16:creationId xmlns:a16="http://schemas.microsoft.com/office/drawing/2014/main" id="{13424F12-7A44-4F11-A62E-6AE117A14EC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D28C124D-6FB7-4EDD-8DF7-D9A93D8F3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04EACAEE-399E-4936-89D8-43216F5CFE1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4BC9977-29AF-4134-A9EE-9210122B365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2A064C6-1D4F-4842-BFCC-B967FF8BA3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4B470779-6729-43E2-89F3-94CC5ECFEB5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6704A746-31DA-422E-8991-0AF15F8422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A6B95BAF-4CC2-8A4B-87E1-A899F0DDF918}"/>
              </a:ext>
            </a:extLst>
          </p:cNvPr>
          <p:cNvSpPr>
            <a:spLocks noGrp="1"/>
          </p:cNvSpPr>
          <p:nvPr>
            <p:ph type="title"/>
          </p:nvPr>
        </p:nvSpPr>
        <p:spPr>
          <a:xfrm>
            <a:off x="1012644" y="841664"/>
            <a:ext cx="4608768" cy="2782723"/>
          </a:xfrm>
        </p:spPr>
        <p:txBody>
          <a:bodyPr vert="horz" lIns="91440" tIns="45720" rIns="91440" bIns="45720" rtlCol="0" anchor="b">
            <a:normAutofit/>
          </a:bodyPr>
          <a:lstStyle/>
          <a:p>
            <a:pPr>
              <a:spcBef>
                <a:spcPct val="0"/>
              </a:spcBef>
            </a:pPr>
            <a:r>
              <a:rPr lang="en-US" sz="4800" kern="1200">
                <a:solidFill>
                  <a:schemeClr val="bg1"/>
                </a:solidFill>
                <a:latin typeface="+mj-lt"/>
                <a:ea typeface="+mj-ea"/>
                <a:cs typeface="+mj-cs"/>
              </a:rPr>
              <a:t>SEL Framework by CASEL</a:t>
            </a:r>
          </a:p>
        </p:txBody>
      </p:sp>
    </p:spTree>
    <p:extLst>
      <p:ext uri="{BB962C8B-B14F-4D97-AF65-F5344CB8AC3E}">
        <p14:creationId xmlns:p14="http://schemas.microsoft.com/office/powerpoint/2010/main" val="156406377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1707FC24-6981-43D9-B525-C7832BA224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884" y="311449"/>
            <a:ext cx="4332307" cy="6179552"/>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02D632F3-A76F-8D4C-B71E-F79B26BCE30A}"/>
              </a:ext>
            </a:extLst>
          </p:cNvPr>
          <p:cNvSpPr txBox="1"/>
          <p:nvPr/>
        </p:nvSpPr>
        <p:spPr>
          <a:xfrm>
            <a:off x="742951" y="742951"/>
            <a:ext cx="3103836" cy="4962524"/>
          </a:xfrm>
          <a:prstGeom prst="rect">
            <a:avLst/>
          </a:prstGeom>
        </p:spPr>
        <p:txBody>
          <a:bodyPr vert="horz" lIns="91440" tIns="45720" rIns="91440" bIns="45720" rtlCol="0" anchor="ctr">
            <a:normAutofit/>
          </a:bodyPr>
          <a:lstStyle/>
          <a:p>
            <a:pPr algn="ctr">
              <a:lnSpc>
                <a:spcPct val="90000"/>
              </a:lnSpc>
              <a:spcBef>
                <a:spcPct val="0"/>
              </a:spcBef>
              <a:spcAft>
                <a:spcPts val="600"/>
              </a:spcAft>
            </a:pPr>
            <a:r>
              <a:rPr lang="en-US" sz="4800" b="1" kern="1200" dirty="0">
                <a:solidFill>
                  <a:srgbClr val="FFFFFF"/>
                </a:solidFill>
                <a:latin typeface="+mj-lt"/>
                <a:ea typeface="+mj-ea"/>
                <a:cs typeface="+mj-cs"/>
              </a:rPr>
              <a:t>Tacoma Whole Child 2020</a:t>
            </a:r>
          </a:p>
        </p:txBody>
      </p:sp>
      <p:pic>
        <p:nvPicPr>
          <p:cNvPr id="4" name="Picture 3">
            <a:extLst>
              <a:ext uri="{FF2B5EF4-FFF2-40B4-BE49-F238E27FC236}">
                <a16:creationId xmlns:a16="http://schemas.microsoft.com/office/drawing/2014/main" id="{290DB866-5EED-BF40-9CF6-DEE176754151}"/>
              </a:ext>
            </a:extLst>
          </p:cNvPr>
          <p:cNvPicPr>
            <a:picLocks noChangeAspect="1"/>
          </p:cNvPicPr>
          <p:nvPr/>
        </p:nvPicPr>
        <p:blipFill>
          <a:blip r:embed="rId2"/>
          <a:stretch>
            <a:fillRect/>
          </a:stretch>
        </p:blipFill>
        <p:spPr>
          <a:xfrm>
            <a:off x="3602179" y="453545"/>
            <a:ext cx="8442675" cy="6057618"/>
          </a:xfrm>
          <a:prstGeom prst="rect">
            <a:avLst/>
          </a:prstGeom>
        </p:spPr>
      </p:pic>
    </p:spTree>
    <p:extLst>
      <p:ext uri="{BB962C8B-B14F-4D97-AF65-F5344CB8AC3E}">
        <p14:creationId xmlns:p14="http://schemas.microsoft.com/office/powerpoint/2010/main" val="10284098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Slide Background Fill">
            <a:extLst>
              <a:ext uri="{FF2B5EF4-FFF2-40B4-BE49-F238E27FC236}">
                <a16:creationId xmlns:a16="http://schemas.microsoft.com/office/drawing/2014/main" id="{7D07B7BC-3270-4CF3-A7AA-0937908AD5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F25CF9F0-F8C1-414D-B348-B5FA27CCE6C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4" name="Color">
              <a:extLst>
                <a:ext uri="{FF2B5EF4-FFF2-40B4-BE49-F238E27FC236}">
                  <a16:creationId xmlns:a16="http://schemas.microsoft.com/office/drawing/2014/main" id="{C1E318F7-B291-4FDB-985C-DB1629D673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37E06338-E21A-4BCF-BAD5-9E9C1121DA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 name="Picture 5">
            <a:extLst>
              <a:ext uri="{FF2B5EF4-FFF2-40B4-BE49-F238E27FC236}">
                <a16:creationId xmlns:a16="http://schemas.microsoft.com/office/drawing/2014/main" id="{3BCC5E41-61C3-4C07-AF1D-C1691F884958}"/>
              </a:ext>
            </a:extLst>
          </p:cNvPr>
          <p:cNvPicPr>
            <a:picLocks noChangeAspect="1"/>
          </p:cNvPicPr>
          <p:nvPr/>
        </p:nvPicPr>
        <p:blipFill rotWithShape="1">
          <a:blip r:embed="rId3"/>
          <a:srcRect r="11134" b="3"/>
          <a:stretch/>
        </p:blipFill>
        <p:spPr>
          <a:xfrm>
            <a:off x="859867" y="2197387"/>
            <a:ext cx="5196543" cy="3903162"/>
          </a:xfrm>
          <a:prstGeom prst="rect">
            <a:avLst/>
          </a:prstGeom>
        </p:spPr>
      </p:pic>
      <p:grpSp>
        <p:nvGrpSpPr>
          <p:cNvPr id="17" name="Group 16">
            <a:extLst>
              <a:ext uri="{FF2B5EF4-FFF2-40B4-BE49-F238E27FC236}">
                <a16:creationId xmlns:a16="http://schemas.microsoft.com/office/drawing/2014/main" id="{B21CE605-3A03-402B-BB38-A81222A0BE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0" y="0"/>
            <a:chExt cx="12188952" cy="6858000"/>
          </a:xfrm>
        </p:grpSpPr>
        <p:sp>
          <p:nvSpPr>
            <p:cNvPr id="18" name="Freeform: Shape 17">
              <a:extLst>
                <a:ext uri="{FF2B5EF4-FFF2-40B4-BE49-F238E27FC236}">
                  <a16:creationId xmlns:a16="http://schemas.microsoft.com/office/drawing/2014/main" id="{EC27C7F5-25D6-4030-88D6-FDD42629F6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27FFAF58-47B3-4979-854A-961A54F721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5790E1CE-5AF7-4666-8A98-695A942CB4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7352469-6A4A-46CB-A5D7-3FB2CE6597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50526BE3-3011-4473-BF37-E41AC2354E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EDF85AF-945D-4F82-95F6-BEDCBE6DA1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0FE8AFB9-0F63-4CDE-822A-06D83023DD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797DB233-B150-6044-8764-243F1D5E29A2}"/>
              </a:ext>
            </a:extLst>
          </p:cNvPr>
          <p:cNvSpPr>
            <a:spLocks noGrp="1"/>
          </p:cNvSpPr>
          <p:nvPr>
            <p:ph type="title"/>
          </p:nvPr>
        </p:nvSpPr>
        <p:spPr>
          <a:xfrm>
            <a:off x="786384" y="576072"/>
            <a:ext cx="10377484" cy="1546533"/>
          </a:xfrm>
        </p:spPr>
        <p:txBody>
          <a:bodyPr anchor="t">
            <a:normAutofit/>
          </a:bodyPr>
          <a:lstStyle/>
          <a:p>
            <a:r>
              <a:rPr lang="en-US" sz="4800">
                <a:solidFill>
                  <a:schemeClr val="bg1"/>
                </a:solidFill>
              </a:rPr>
              <a:t>The Importance of Reflection</a:t>
            </a:r>
          </a:p>
        </p:txBody>
      </p:sp>
      <p:sp>
        <p:nvSpPr>
          <p:cNvPr id="3" name="Text Placeholder 2">
            <a:extLst>
              <a:ext uri="{FF2B5EF4-FFF2-40B4-BE49-F238E27FC236}">
                <a16:creationId xmlns:a16="http://schemas.microsoft.com/office/drawing/2014/main" id="{0BA34ED1-760C-264E-96F9-5AED3BC31F6D}"/>
              </a:ext>
            </a:extLst>
          </p:cNvPr>
          <p:cNvSpPr>
            <a:spLocks noGrp="1"/>
          </p:cNvSpPr>
          <p:nvPr>
            <p:ph type="body" idx="1"/>
          </p:nvPr>
        </p:nvSpPr>
        <p:spPr>
          <a:xfrm>
            <a:off x="6464409" y="2197386"/>
            <a:ext cx="4699459" cy="3903163"/>
          </a:xfrm>
        </p:spPr>
        <p:txBody>
          <a:bodyPr anchor="ctr">
            <a:noAutofit/>
          </a:bodyPr>
          <a:lstStyle/>
          <a:p>
            <a:r>
              <a:rPr lang="en-US" sz="1800" dirty="0">
                <a:solidFill>
                  <a:schemeClr val="bg1"/>
                </a:solidFill>
              </a:rPr>
              <a:t>Critically examining our own social, emotional, and cultural upbringing, biases, identities, and values is </a:t>
            </a:r>
            <a:r>
              <a:rPr lang="en-US" sz="1800" i="1" dirty="0">
                <a:solidFill>
                  <a:schemeClr val="bg1"/>
                </a:solidFill>
              </a:rPr>
              <a:t>essential</a:t>
            </a:r>
            <a:r>
              <a:rPr lang="en-US" sz="1800" dirty="0">
                <a:solidFill>
                  <a:schemeClr val="bg1"/>
                </a:solidFill>
              </a:rPr>
              <a:t> to engaging in culturally-responsive education and SEL practices. </a:t>
            </a:r>
          </a:p>
          <a:p>
            <a:r>
              <a:rPr lang="en-US" sz="1800" dirty="0">
                <a:solidFill>
                  <a:schemeClr val="bg1"/>
                </a:solidFill>
              </a:rPr>
              <a:t>Cultural knowledge and equity-based pedagogy requires continuous reflection, intention, learning, and improvement.</a:t>
            </a:r>
          </a:p>
          <a:p>
            <a:r>
              <a:rPr lang="en-US" sz="1800" dirty="0">
                <a:solidFill>
                  <a:schemeClr val="bg1"/>
                </a:solidFill>
              </a:rPr>
              <a:t>Consider 5 SEL competencies: self-awareness, self-management, social awareness, relationships skills, and responsible decision-making. Our cultural backgrounds and identities shape what we may believe about each of these areas and value how they are expressed. </a:t>
            </a:r>
          </a:p>
        </p:txBody>
      </p:sp>
      <p:sp>
        <p:nvSpPr>
          <p:cNvPr id="4" name="TextBox 3">
            <a:extLst>
              <a:ext uri="{FF2B5EF4-FFF2-40B4-BE49-F238E27FC236}">
                <a16:creationId xmlns:a16="http://schemas.microsoft.com/office/drawing/2014/main" id="{A4ED6255-6D34-C642-AB92-E9BD3ED32F86}"/>
              </a:ext>
            </a:extLst>
          </p:cNvPr>
          <p:cNvSpPr txBox="1"/>
          <p:nvPr/>
        </p:nvSpPr>
        <p:spPr>
          <a:xfrm>
            <a:off x="859867" y="5710233"/>
            <a:ext cx="5196543" cy="390316"/>
          </a:xfrm>
          <a:prstGeom prst="rect">
            <a:avLst/>
          </a:prstGeom>
          <a:solidFill>
            <a:srgbClr val="000000">
              <a:alpha val="50000"/>
            </a:srgbClr>
          </a:solidFill>
          <a:ln>
            <a:noFill/>
          </a:ln>
        </p:spPr>
        <p:txBody>
          <a:bodyPr wrap="square" rtlCol="0">
            <a:noAutofit/>
          </a:bodyPr>
          <a:lstStyle/>
          <a:p>
            <a:pPr algn="ctr">
              <a:spcAft>
                <a:spcPts val="600"/>
              </a:spcAft>
            </a:pPr>
            <a:r>
              <a:rPr lang="en-US" sz="1300">
                <a:solidFill>
                  <a:srgbClr val="FFFFFF"/>
                </a:solidFill>
                <a:latin typeface="+mn-lt"/>
                <a:ea typeface="+mn-ea"/>
                <a:cs typeface="+mn-cs"/>
              </a:rPr>
              <a:t>(</a:t>
            </a:r>
            <a:r>
              <a:rPr lang="en-US" sz="1300" err="1">
                <a:solidFill>
                  <a:srgbClr val="FFFFFF"/>
                </a:solidFill>
                <a:latin typeface="+mn-lt"/>
                <a:ea typeface="+mn-ea"/>
                <a:cs typeface="+mn-cs"/>
              </a:rPr>
              <a:t>Gueldner</a:t>
            </a:r>
            <a:r>
              <a:rPr lang="en-US" sz="1300">
                <a:solidFill>
                  <a:srgbClr val="FFFFFF"/>
                </a:solidFill>
                <a:latin typeface="+mn-lt"/>
                <a:ea typeface="+mn-ea"/>
                <a:cs typeface="+mn-cs"/>
              </a:rPr>
              <a:t>, </a:t>
            </a:r>
            <a:r>
              <a:rPr lang="en-US" sz="1300" err="1">
                <a:solidFill>
                  <a:srgbClr val="FFFFFF"/>
                </a:solidFill>
                <a:latin typeface="+mn-lt"/>
                <a:ea typeface="+mn-ea"/>
                <a:cs typeface="+mn-cs"/>
              </a:rPr>
              <a:t>Feuerborn</a:t>
            </a:r>
            <a:r>
              <a:rPr lang="en-US" sz="1300">
                <a:solidFill>
                  <a:srgbClr val="FFFFFF"/>
                </a:solidFill>
                <a:latin typeface="+mn-lt"/>
                <a:ea typeface="+mn-ea"/>
                <a:cs typeface="+mn-cs"/>
              </a:rPr>
              <a:t>, &amp; Merrell, 2020)</a:t>
            </a:r>
          </a:p>
        </p:txBody>
      </p:sp>
    </p:spTree>
    <p:extLst>
      <p:ext uri="{BB962C8B-B14F-4D97-AF65-F5344CB8AC3E}">
        <p14:creationId xmlns:p14="http://schemas.microsoft.com/office/powerpoint/2010/main" val="106945628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2" name="Slide Background Fill">
            <a:extLst>
              <a:ext uri="{FF2B5EF4-FFF2-40B4-BE49-F238E27FC236}">
                <a16:creationId xmlns:a16="http://schemas.microsoft.com/office/drawing/2014/main" id="{913AE63C-D5B4-45D1-ACFC-648CFFCF9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Cover">
            <a:extLst>
              <a:ext uri="{FF2B5EF4-FFF2-40B4-BE49-F238E27FC236}">
                <a16:creationId xmlns:a16="http://schemas.microsoft.com/office/drawing/2014/main" id="{34DE9D20-D6C2-4834-9EE9-EC583F3FE5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up 35">
            <a:extLst>
              <a:ext uri="{FF2B5EF4-FFF2-40B4-BE49-F238E27FC236}">
                <a16:creationId xmlns:a16="http://schemas.microsoft.com/office/drawing/2014/main" id="{6840C728-4E01-4237-82C8-9624DFA855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37" name="Color">
              <a:extLst>
                <a:ext uri="{FF2B5EF4-FFF2-40B4-BE49-F238E27FC236}">
                  <a16:creationId xmlns:a16="http://schemas.microsoft.com/office/drawing/2014/main" id="{F1CFB22B-2D73-4F2C-953D-8C306B45B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819F58A9-E813-4511-BEF2-5B65BB7285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9" name="Graphic 28" descr="Family">
            <a:extLst>
              <a:ext uri="{FF2B5EF4-FFF2-40B4-BE49-F238E27FC236}">
                <a16:creationId xmlns:a16="http://schemas.microsoft.com/office/drawing/2014/main" id="{79628652-3001-4BF8-87C4-BDAC0728E0B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5062" y="1019217"/>
            <a:ext cx="4808799" cy="4808799"/>
          </a:xfrm>
          <a:prstGeom prst="rect">
            <a:avLst/>
          </a:prstGeom>
        </p:spPr>
      </p:pic>
      <p:grpSp>
        <p:nvGrpSpPr>
          <p:cNvPr id="40" name="Group 39">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F12601E0-AF5F-FE45-9FFD-AB9F76E33761}"/>
              </a:ext>
            </a:extLst>
          </p:cNvPr>
          <p:cNvSpPr>
            <a:spLocks noGrp="1"/>
          </p:cNvSpPr>
          <p:nvPr>
            <p:ph type="title"/>
          </p:nvPr>
        </p:nvSpPr>
        <p:spPr>
          <a:xfrm>
            <a:off x="786385" y="841249"/>
            <a:ext cx="5074368" cy="1502810"/>
          </a:xfrm>
        </p:spPr>
        <p:txBody>
          <a:bodyPr vert="horz" lIns="91440" tIns="45720" rIns="91440" bIns="45720" rtlCol="0" anchor="b">
            <a:normAutofit/>
          </a:bodyPr>
          <a:lstStyle/>
          <a:p>
            <a:pPr>
              <a:spcBef>
                <a:spcPct val="0"/>
              </a:spcBef>
            </a:pPr>
            <a:r>
              <a:rPr lang="en-US" sz="4800" kern="1200" dirty="0">
                <a:solidFill>
                  <a:schemeClr val="bg1"/>
                </a:solidFill>
                <a:latin typeface="+mj-lt"/>
                <a:ea typeface="+mj-ea"/>
                <a:cs typeface="+mj-cs"/>
              </a:rPr>
              <a:t>Reflection on the Competencies</a:t>
            </a:r>
          </a:p>
        </p:txBody>
      </p:sp>
      <p:sp>
        <p:nvSpPr>
          <p:cNvPr id="3" name="Text Placeholder 2">
            <a:extLst>
              <a:ext uri="{FF2B5EF4-FFF2-40B4-BE49-F238E27FC236}">
                <a16:creationId xmlns:a16="http://schemas.microsoft.com/office/drawing/2014/main" id="{A6B62E4C-EC27-F946-B0AF-592E1423DF9B}"/>
              </a:ext>
            </a:extLst>
          </p:cNvPr>
          <p:cNvSpPr>
            <a:spLocks noGrp="1"/>
          </p:cNvSpPr>
          <p:nvPr>
            <p:ph type="body" idx="1"/>
          </p:nvPr>
        </p:nvSpPr>
        <p:spPr>
          <a:xfrm>
            <a:off x="786383" y="2390523"/>
            <a:ext cx="5074368" cy="3790821"/>
          </a:xfrm>
        </p:spPr>
        <p:txBody>
          <a:bodyPr anchor="t">
            <a:noAutofit/>
          </a:bodyPr>
          <a:lstStyle/>
          <a:p>
            <a:pPr marL="114300" lvl="0" indent="0">
              <a:buNone/>
            </a:pPr>
            <a:r>
              <a:rPr lang="en-US" sz="1800" b="1" dirty="0">
                <a:solidFill>
                  <a:schemeClr val="bg1"/>
                </a:solidFill>
              </a:rPr>
              <a:t>What are your cultural beliefs and values associated with each competency?</a:t>
            </a:r>
          </a:p>
          <a:p>
            <a:pPr marL="114300" lvl="0" indent="0">
              <a:buNone/>
            </a:pPr>
            <a:endParaRPr lang="en-US" sz="1800" b="1" dirty="0">
              <a:solidFill>
                <a:schemeClr val="bg1"/>
              </a:solidFill>
            </a:endParaRPr>
          </a:p>
          <a:p>
            <a:pPr marL="571500" lvl="1" indent="0">
              <a:buNone/>
            </a:pPr>
            <a:r>
              <a:rPr lang="en-US" sz="1800" dirty="0">
                <a:solidFill>
                  <a:schemeClr val="bg1"/>
                </a:solidFill>
              </a:rPr>
              <a:t>I was raised in a community that valued getting along with others more than striving for my own goals. </a:t>
            </a:r>
          </a:p>
          <a:p>
            <a:pPr marL="571500" lvl="1" indent="0">
              <a:buNone/>
            </a:pPr>
            <a:r>
              <a:rPr lang="en-US" sz="1800" dirty="0">
                <a:solidFill>
                  <a:schemeClr val="bg1"/>
                </a:solidFill>
              </a:rPr>
              <a:t>I consult others before making decisions rather than make decisions independently. </a:t>
            </a:r>
          </a:p>
          <a:p>
            <a:pPr marL="571500" lvl="1" indent="0">
              <a:buNone/>
            </a:pPr>
            <a:r>
              <a:rPr lang="en-US" sz="1800" dirty="0">
                <a:solidFill>
                  <a:schemeClr val="bg1"/>
                </a:solidFill>
              </a:rPr>
              <a:t>I value concealing emotions over showing others how I feel.</a:t>
            </a:r>
          </a:p>
        </p:txBody>
      </p:sp>
      <p:sp>
        <p:nvSpPr>
          <p:cNvPr id="25" name="TextBox 24">
            <a:extLst>
              <a:ext uri="{FF2B5EF4-FFF2-40B4-BE49-F238E27FC236}">
                <a16:creationId xmlns:a16="http://schemas.microsoft.com/office/drawing/2014/main" id="{1A1D031B-D637-AE44-8CAE-B3C64B8A27CE}"/>
              </a:ext>
            </a:extLst>
          </p:cNvPr>
          <p:cNvSpPr txBox="1"/>
          <p:nvPr/>
        </p:nvSpPr>
        <p:spPr>
          <a:xfrm>
            <a:off x="4224769" y="6393325"/>
            <a:ext cx="3733714" cy="338554"/>
          </a:xfrm>
          <a:prstGeom prst="rect">
            <a:avLst/>
          </a:prstGeom>
          <a:noFill/>
        </p:spPr>
        <p:txBody>
          <a:bodyPr wrap="none" rtlCol="0">
            <a:spAutoFit/>
          </a:bodyPr>
          <a:lstStyle/>
          <a:p>
            <a:pPr>
              <a:spcAft>
                <a:spcPts val="600"/>
              </a:spcAft>
            </a:pPr>
            <a:r>
              <a:rPr lang="en-US" sz="1600" dirty="0">
                <a:solidFill>
                  <a:schemeClr val="bg1"/>
                </a:solidFill>
              </a:rPr>
              <a:t>(</a:t>
            </a:r>
            <a:r>
              <a:rPr lang="en-US" sz="1600" dirty="0" err="1">
                <a:solidFill>
                  <a:schemeClr val="bg1"/>
                </a:solidFill>
              </a:rPr>
              <a:t>Gueldner</a:t>
            </a:r>
            <a:r>
              <a:rPr lang="en-US" sz="1600" dirty="0">
                <a:solidFill>
                  <a:schemeClr val="bg1"/>
                </a:solidFill>
              </a:rPr>
              <a:t>, </a:t>
            </a:r>
            <a:r>
              <a:rPr lang="en-US" sz="1600" dirty="0" err="1">
                <a:solidFill>
                  <a:schemeClr val="bg1"/>
                </a:solidFill>
              </a:rPr>
              <a:t>Feuerborn</a:t>
            </a:r>
            <a:r>
              <a:rPr lang="en-US" sz="1600" dirty="0">
                <a:solidFill>
                  <a:schemeClr val="bg1"/>
                </a:solidFill>
              </a:rPr>
              <a:t>, &amp; Merrell, 2020)</a:t>
            </a:r>
            <a:endParaRPr lang="en-US" dirty="0"/>
          </a:p>
        </p:txBody>
      </p:sp>
    </p:spTree>
    <p:extLst>
      <p:ext uri="{BB962C8B-B14F-4D97-AF65-F5344CB8AC3E}">
        <p14:creationId xmlns:p14="http://schemas.microsoft.com/office/powerpoint/2010/main" val="310252685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2601E0-AF5F-FE45-9FFD-AB9F76E33761}"/>
              </a:ext>
            </a:extLst>
          </p:cNvPr>
          <p:cNvSpPr>
            <a:spLocks noGrp="1"/>
          </p:cNvSpPr>
          <p:nvPr>
            <p:ph type="title"/>
          </p:nvPr>
        </p:nvSpPr>
        <p:spPr>
          <a:xfrm>
            <a:off x="6091626" y="668798"/>
            <a:ext cx="5244301" cy="1121934"/>
          </a:xfrm>
        </p:spPr>
        <p:txBody>
          <a:bodyPr vert="horz" lIns="91440" tIns="45720" rIns="91440" bIns="45720" rtlCol="0">
            <a:normAutofit fontScale="90000"/>
          </a:bodyPr>
          <a:lstStyle/>
          <a:p>
            <a:pPr>
              <a:spcBef>
                <a:spcPct val="0"/>
              </a:spcBef>
            </a:pPr>
            <a:r>
              <a:rPr lang="en-US" kern="1200" dirty="0">
                <a:latin typeface="+mj-lt"/>
                <a:ea typeface="+mj-ea"/>
                <a:cs typeface="+mj-cs"/>
              </a:rPr>
              <a:t>More reflection on the competencies</a:t>
            </a:r>
          </a:p>
        </p:txBody>
      </p:sp>
      <p:sp>
        <p:nvSpPr>
          <p:cNvPr id="34" name="Freeform 6">
            <a:extLst>
              <a:ext uri="{FF2B5EF4-FFF2-40B4-BE49-F238E27FC236}">
                <a16:creationId xmlns:a16="http://schemas.microsoft.com/office/drawing/2014/main" id="{B6C29DB0-17E9-42FF-986E-0B7F493F4D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2199584" y="1685652"/>
            <a:ext cx="3275013" cy="4408488"/>
          </a:xfrm>
          <a:custGeom>
            <a:avLst/>
            <a:gdLst/>
            <a:ahLst/>
            <a:cxnLst/>
            <a:rect l="l" t="t" r="r" b="b"/>
            <a:pathLst>
              <a:path w="10000" h="10000">
                <a:moveTo>
                  <a:pt x="8761" y="0"/>
                </a:moveTo>
                <a:lnTo>
                  <a:pt x="10000" y="0"/>
                </a:lnTo>
                <a:lnTo>
                  <a:pt x="10000" y="10000"/>
                </a:lnTo>
                <a:lnTo>
                  <a:pt x="0" y="10000"/>
                </a:lnTo>
                <a:lnTo>
                  <a:pt x="0" y="9126"/>
                </a:lnTo>
                <a:lnTo>
                  <a:pt x="8761" y="9127"/>
                </a:lnTo>
                <a:lnTo>
                  <a:pt x="8761" y="0"/>
                </a:lnTo>
                <a:close/>
              </a:path>
            </a:pathLst>
          </a:custGeom>
          <a:solidFill>
            <a:srgbClr val="4C4C4C"/>
          </a:solidFill>
          <a:ln w="0">
            <a:no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6">
            <a:extLst>
              <a:ext uri="{FF2B5EF4-FFF2-40B4-BE49-F238E27FC236}">
                <a16:creationId xmlns:a16="http://schemas.microsoft.com/office/drawing/2014/main" id="{115AD956-A5B6-4760-B8B2-11E2DF6B021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H="1" flipV="1">
            <a:off x="752858" y="744469"/>
            <a:ext cx="3275668" cy="4408488"/>
          </a:xfrm>
          <a:custGeom>
            <a:avLst/>
            <a:gdLst/>
            <a:ahLst/>
            <a:cxnLst/>
            <a:rect l="l" t="t" r="r" b="b"/>
            <a:pathLst>
              <a:path w="10002" h="10000">
                <a:moveTo>
                  <a:pt x="8763" y="0"/>
                </a:moveTo>
                <a:lnTo>
                  <a:pt x="10002" y="0"/>
                </a:lnTo>
                <a:lnTo>
                  <a:pt x="10002" y="10000"/>
                </a:lnTo>
                <a:lnTo>
                  <a:pt x="2" y="10000"/>
                </a:lnTo>
                <a:cubicBezTo>
                  <a:pt x="-2" y="9698"/>
                  <a:pt x="4" y="9427"/>
                  <a:pt x="0" y="9125"/>
                </a:cubicBezTo>
                <a:lnTo>
                  <a:pt x="8763" y="9128"/>
                </a:lnTo>
                <a:lnTo>
                  <a:pt x="8763" y="0"/>
                </a:lnTo>
                <a:close/>
              </a:path>
            </a:pathLst>
          </a:custGeom>
          <a:solidFill>
            <a:srgbClr val="4C4C4C"/>
          </a:solidFill>
          <a:ln w="0">
            <a:noFill/>
            <a:prstDash val="solid"/>
            <a:round/>
            <a:headEnd/>
            <a:tailEnd/>
          </a:ln>
        </p:spPr>
      </p:sp>
      <p:pic>
        <p:nvPicPr>
          <p:cNvPr id="29" name="Graphic 28" descr="Family">
            <a:extLst>
              <a:ext uri="{FF2B5EF4-FFF2-40B4-BE49-F238E27FC236}">
                <a16:creationId xmlns:a16="http://schemas.microsoft.com/office/drawing/2014/main" id="{79628652-3001-4BF8-87C4-BDAC0728E0B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480173" y="1790732"/>
            <a:ext cx="3267942" cy="3267942"/>
          </a:xfrm>
          <a:prstGeom prst="rect">
            <a:avLst/>
          </a:prstGeom>
        </p:spPr>
      </p:pic>
      <p:sp>
        <p:nvSpPr>
          <p:cNvPr id="3" name="Text Placeholder 2">
            <a:extLst>
              <a:ext uri="{FF2B5EF4-FFF2-40B4-BE49-F238E27FC236}">
                <a16:creationId xmlns:a16="http://schemas.microsoft.com/office/drawing/2014/main" id="{A6B62E4C-EC27-F946-B0AF-592E1423DF9B}"/>
              </a:ext>
            </a:extLst>
          </p:cNvPr>
          <p:cNvSpPr>
            <a:spLocks noGrp="1"/>
          </p:cNvSpPr>
          <p:nvPr>
            <p:ph type="body" idx="1"/>
          </p:nvPr>
        </p:nvSpPr>
        <p:spPr>
          <a:xfrm>
            <a:off x="5911158" y="2030279"/>
            <a:ext cx="5383652" cy="4146684"/>
          </a:xfrm>
        </p:spPr>
        <p:txBody>
          <a:bodyPr>
            <a:normAutofit fontScale="92500" lnSpcReduction="10000"/>
          </a:bodyPr>
          <a:lstStyle/>
          <a:p>
            <a:pPr marL="114300" lvl="0" indent="0">
              <a:buNone/>
            </a:pPr>
            <a:r>
              <a:rPr lang="en-US" sz="1800" b="1" dirty="0">
                <a:solidFill>
                  <a:schemeClr val="tx1"/>
                </a:solidFill>
              </a:rPr>
              <a:t>Do you position some beliefs and values as higher-priority as compared to others? What are they? </a:t>
            </a:r>
          </a:p>
          <a:p>
            <a:pPr marL="571500" lvl="1" indent="0">
              <a:buNone/>
            </a:pPr>
            <a:r>
              <a:rPr lang="en-US" sz="1800" dirty="0">
                <a:solidFill>
                  <a:schemeClr val="tx1"/>
                </a:solidFill>
              </a:rPr>
              <a:t>I prefer to have better awareness of other’s feelings and perspectives rather than being aware of my own.</a:t>
            </a:r>
          </a:p>
          <a:p>
            <a:pPr marL="571500" lvl="1" indent="0">
              <a:buNone/>
            </a:pPr>
            <a:endParaRPr lang="en-US" sz="1800" dirty="0">
              <a:solidFill>
                <a:schemeClr val="tx1"/>
              </a:solidFill>
            </a:endParaRPr>
          </a:p>
          <a:p>
            <a:pPr marL="114300" indent="0">
              <a:buNone/>
            </a:pPr>
            <a:r>
              <a:rPr lang="en-US" sz="1800" b="1" dirty="0">
                <a:solidFill>
                  <a:schemeClr val="tx1"/>
                </a:solidFill>
              </a:rPr>
              <a:t>Do you judge or find inadequate those who have different values than you? </a:t>
            </a:r>
          </a:p>
          <a:p>
            <a:pPr marL="571500" lvl="1" indent="0">
              <a:buNone/>
            </a:pPr>
            <a:r>
              <a:rPr lang="en-US" sz="1800" dirty="0">
                <a:solidFill>
                  <a:schemeClr val="tx1"/>
                </a:solidFill>
              </a:rPr>
              <a:t>How would you view a student who prefers for a friend to feel good, perhaps letting him or “win”?</a:t>
            </a:r>
          </a:p>
          <a:p>
            <a:pPr marL="571500" lvl="1" indent="0">
              <a:buNone/>
            </a:pPr>
            <a:endParaRPr lang="en-US" sz="1800" dirty="0">
              <a:solidFill>
                <a:schemeClr val="tx1"/>
              </a:solidFill>
            </a:endParaRPr>
          </a:p>
          <a:p>
            <a:pPr marL="114300" indent="0">
              <a:buNone/>
            </a:pPr>
            <a:r>
              <a:rPr lang="en-US" sz="1800" b="1" dirty="0">
                <a:solidFill>
                  <a:schemeClr val="tx1"/>
                </a:solidFill>
              </a:rPr>
              <a:t>What might have led you to have these beliefs, values or biases? </a:t>
            </a:r>
          </a:p>
          <a:p>
            <a:pPr marL="571500" lvl="1" indent="0">
              <a:buNone/>
            </a:pPr>
            <a:r>
              <a:rPr lang="en-US" sz="1800" dirty="0">
                <a:solidFill>
                  <a:schemeClr val="tx1"/>
                </a:solidFill>
              </a:rPr>
              <a:t>I wonder if my family had difficulty talking about emotions. I wonder if I needed to stay quiet to be safe in some way.</a:t>
            </a:r>
          </a:p>
        </p:txBody>
      </p:sp>
      <p:sp>
        <p:nvSpPr>
          <p:cNvPr id="25" name="TextBox 24">
            <a:extLst>
              <a:ext uri="{FF2B5EF4-FFF2-40B4-BE49-F238E27FC236}">
                <a16:creationId xmlns:a16="http://schemas.microsoft.com/office/drawing/2014/main" id="{1A1D031B-D637-AE44-8CAE-B3C64B8A27CE}"/>
              </a:ext>
            </a:extLst>
          </p:cNvPr>
          <p:cNvSpPr txBox="1"/>
          <p:nvPr/>
        </p:nvSpPr>
        <p:spPr>
          <a:xfrm>
            <a:off x="4224769" y="6393325"/>
            <a:ext cx="3733714" cy="338554"/>
          </a:xfrm>
          <a:prstGeom prst="rect">
            <a:avLst/>
          </a:prstGeom>
          <a:noFill/>
        </p:spPr>
        <p:txBody>
          <a:bodyPr wrap="none" rtlCol="0">
            <a:spAutoFit/>
          </a:bodyPr>
          <a:lstStyle/>
          <a:p>
            <a:pPr>
              <a:spcAft>
                <a:spcPts val="600"/>
              </a:spcAft>
            </a:pPr>
            <a:r>
              <a:rPr lang="en-US" sz="1600" dirty="0">
                <a:solidFill>
                  <a:schemeClr val="tx1"/>
                </a:solidFill>
              </a:rPr>
              <a:t>(</a:t>
            </a:r>
            <a:r>
              <a:rPr lang="en-US" sz="1600" dirty="0" err="1">
                <a:solidFill>
                  <a:schemeClr val="tx1"/>
                </a:solidFill>
              </a:rPr>
              <a:t>Gueldner</a:t>
            </a:r>
            <a:r>
              <a:rPr lang="en-US" sz="1600" dirty="0">
                <a:solidFill>
                  <a:schemeClr val="tx1"/>
                </a:solidFill>
              </a:rPr>
              <a:t>, </a:t>
            </a:r>
            <a:r>
              <a:rPr lang="en-US" sz="1600" dirty="0" err="1">
                <a:solidFill>
                  <a:schemeClr val="tx1"/>
                </a:solidFill>
              </a:rPr>
              <a:t>Feuerborn</a:t>
            </a:r>
            <a:r>
              <a:rPr lang="en-US" sz="1600" dirty="0">
                <a:solidFill>
                  <a:schemeClr val="tx1"/>
                </a:solidFill>
              </a:rPr>
              <a:t>, &amp; Merrell, 2020)</a:t>
            </a:r>
            <a:endParaRPr lang="en-US" dirty="0">
              <a:solidFill>
                <a:schemeClr val="tx1"/>
              </a:solidFill>
            </a:endParaRPr>
          </a:p>
        </p:txBody>
      </p:sp>
    </p:spTree>
    <p:extLst>
      <p:ext uri="{BB962C8B-B14F-4D97-AF65-F5344CB8AC3E}">
        <p14:creationId xmlns:p14="http://schemas.microsoft.com/office/powerpoint/2010/main" val="155164180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id="{FEBC7BED-6AA7-4C43-BEE8-A3CB5F8C1E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3"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BA19DEE5-2EE5-445A-B461-7D2879B052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7"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1" name="Freeform: Shape 20">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 name="Freeform: Shape 25">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E9043E1-A861-9F4C-88E8-E285C8B7306B}"/>
              </a:ext>
            </a:extLst>
          </p:cNvPr>
          <p:cNvSpPr>
            <a:spLocks noGrp="1"/>
          </p:cNvSpPr>
          <p:nvPr>
            <p:ph type="title"/>
          </p:nvPr>
        </p:nvSpPr>
        <p:spPr>
          <a:xfrm>
            <a:off x="1014984" y="908263"/>
            <a:ext cx="10158984" cy="1712621"/>
          </a:xfrm>
        </p:spPr>
        <p:txBody>
          <a:bodyPr anchor="b">
            <a:normAutofit/>
          </a:bodyPr>
          <a:lstStyle/>
          <a:p>
            <a:r>
              <a:rPr lang="en-US" sz="4800" dirty="0">
                <a:solidFill>
                  <a:schemeClr val="bg1"/>
                </a:solidFill>
              </a:rPr>
              <a:t>Reflection </a:t>
            </a:r>
            <a:r>
              <a:rPr lang="en-US" sz="4800" dirty="0">
                <a:solidFill>
                  <a:schemeClr val="bg1"/>
                </a:solidFill>
                <a:sym typeface="Wingdings" pitchFamily="2" charset="2"/>
              </a:rPr>
              <a:t></a:t>
            </a:r>
            <a:r>
              <a:rPr lang="en-US" sz="4800" dirty="0">
                <a:solidFill>
                  <a:schemeClr val="bg1"/>
                </a:solidFill>
              </a:rPr>
              <a:t> Action</a:t>
            </a:r>
          </a:p>
        </p:txBody>
      </p:sp>
      <p:sp>
        <p:nvSpPr>
          <p:cNvPr id="3" name="Text Placeholder 2">
            <a:extLst>
              <a:ext uri="{FF2B5EF4-FFF2-40B4-BE49-F238E27FC236}">
                <a16:creationId xmlns:a16="http://schemas.microsoft.com/office/drawing/2014/main" id="{B88E2BA7-5D3F-2B4B-B835-2AF74051947D}"/>
              </a:ext>
            </a:extLst>
          </p:cNvPr>
          <p:cNvSpPr>
            <a:spLocks noGrp="1"/>
          </p:cNvSpPr>
          <p:nvPr>
            <p:ph type="body" idx="1"/>
          </p:nvPr>
        </p:nvSpPr>
        <p:spPr>
          <a:xfrm>
            <a:off x="1014984" y="2620884"/>
            <a:ext cx="10158984" cy="3428983"/>
          </a:xfrm>
        </p:spPr>
        <p:txBody>
          <a:bodyPr anchor="t">
            <a:noAutofit/>
          </a:bodyPr>
          <a:lstStyle/>
          <a:p>
            <a:r>
              <a:rPr lang="en-US" sz="2400" i="1" dirty="0">
                <a:solidFill>
                  <a:schemeClr val="bg1"/>
                </a:solidFill>
              </a:rPr>
              <a:t>Before teaching a social-emotional learning lesson on ways to appropriately express anger, a white teacher in the U.S. reaches out to the parents of his diverse group of students to learn more about how they view anger and also how they teach their children to handle anger.</a:t>
            </a:r>
          </a:p>
          <a:p>
            <a:r>
              <a:rPr lang="en-US" sz="2400" i="1" dirty="0">
                <a:solidFill>
                  <a:schemeClr val="bg1"/>
                </a:solidFill>
              </a:rPr>
              <a:t>A white teacher whose students are from a different cultural background than their own makes an effort to get to know students’ families and communities and their unique strengths. Recognizing that they are always in learner-mode, they practice cultural humility by questioning their assumptions about social and ethical norms, beliefs, and expectations.</a:t>
            </a:r>
          </a:p>
        </p:txBody>
      </p:sp>
      <p:sp>
        <p:nvSpPr>
          <p:cNvPr id="5" name="TextBox 4">
            <a:extLst>
              <a:ext uri="{FF2B5EF4-FFF2-40B4-BE49-F238E27FC236}">
                <a16:creationId xmlns:a16="http://schemas.microsoft.com/office/drawing/2014/main" id="{683822F0-E6C3-B849-BC6C-5BFCF0850ABC}"/>
              </a:ext>
            </a:extLst>
          </p:cNvPr>
          <p:cNvSpPr txBox="1"/>
          <p:nvPr/>
        </p:nvSpPr>
        <p:spPr>
          <a:xfrm>
            <a:off x="959370" y="6284054"/>
            <a:ext cx="4134465" cy="600164"/>
          </a:xfrm>
          <a:prstGeom prst="rect">
            <a:avLst/>
          </a:prstGeom>
          <a:noFill/>
        </p:spPr>
        <p:txBody>
          <a:bodyPr wrap="none" rtlCol="0">
            <a:spAutoFit/>
          </a:bodyPr>
          <a:lstStyle/>
          <a:p>
            <a:pPr>
              <a:spcAft>
                <a:spcPts val="600"/>
              </a:spcAft>
            </a:pPr>
            <a:r>
              <a:rPr lang="en-US" dirty="0">
                <a:hlinkClick r:id="rId2"/>
              </a:rPr>
              <a:t>Greater Good in Education</a:t>
            </a:r>
            <a:r>
              <a:rPr lang="en-US" dirty="0"/>
              <a:t>: </a:t>
            </a:r>
            <a:r>
              <a:rPr lang="en-US" dirty="0">
                <a:hlinkClick r:id="rId3"/>
              </a:rPr>
              <a:t>Emotions and Culture</a:t>
            </a:r>
            <a:endParaRPr lang="en-US"/>
          </a:p>
          <a:p>
            <a:pPr>
              <a:spcAft>
                <a:spcPts val="600"/>
              </a:spcAft>
            </a:pPr>
            <a:endParaRPr lang="en-US"/>
          </a:p>
        </p:txBody>
      </p:sp>
    </p:spTree>
    <p:extLst>
      <p:ext uri="{BB962C8B-B14F-4D97-AF65-F5344CB8AC3E}">
        <p14:creationId xmlns:p14="http://schemas.microsoft.com/office/powerpoint/2010/main" val="391794180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 name="Rectangle 49">
            <a:extLst>
              <a:ext uri="{FF2B5EF4-FFF2-40B4-BE49-F238E27FC236}">
                <a16:creationId xmlns:a16="http://schemas.microsoft.com/office/drawing/2014/main" id="{0AB225BA-7412-4605-8E8D-5AED2BF56A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2000"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EC4445B1-AE01-40B6-9436-B7C0CA024698}"/>
              </a:ext>
            </a:extLst>
          </p:cNvPr>
          <p:cNvPicPr>
            <a:picLocks noChangeAspect="1"/>
          </p:cNvPicPr>
          <p:nvPr/>
        </p:nvPicPr>
        <p:blipFill rotWithShape="1">
          <a:blip r:embed="rId2"/>
          <a:srcRect t="759" b="20569"/>
          <a:stretch/>
        </p:blipFill>
        <p:spPr>
          <a:xfrm>
            <a:off x="20" y="10"/>
            <a:ext cx="12191980" cy="6857990"/>
          </a:xfrm>
          <a:prstGeom prst="rect">
            <a:avLst/>
          </a:prstGeom>
        </p:spPr>
      </p:pic>
      <p:sp>
        <p:nvSpPr>
          <p:cNvPr id="52" name="Rectangle 51">
            <a:extLst>
              <a:ext uri="{FF2B5EF4-FFF2-40B4-BE49-F238E27FC236}">
                <a16:creationId xmlns:a16="http://schemas.microsoft.com/office/drawing/2014/main" id="{604BB9CD-970D-4FE5-B4E3-D651735BF4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blipFill dpi="0" rotWithShape="1">
            <a:blip r:embed="rId3">
              <a:alphaModFix amt="27000"/>
              <a:duotone>
                <a:schemeClr val="accent1">
                  <a:shade val="45000"/>
                  <a:satMod val="135000"/>
                </a:schemeClr>
                <a:prstClr val="white"/>
              </a:duotone>
              <a:extLst>
                <a:ext uri="{BEBA8EAE-BF5A-486C-A8C5-ECC9F3942E4B}">
                  <a14:imgProps xmlns:a14="http://schemas.microsoft.com/office/drawing/2010/main">
                    <a14:imgLayer r:embed="rId4">
                      <a14:imgEffect>
                        <a14:sharpenSoften amount="25000"/>
                      </a14:imgEffect>
                      <a14:imgEffect>
                        <a14:brightnessContrast bright="20000" contrast="20000"/>
                      </a14:imgEffect>
                    </a14:imgLayer>
                  </a14:imgProps>
                </a:ext>
                <a:ext uri="{28A0092B-C50C-407E-A947-70E740481C1C}">
                  <a14:useLocalDpi xmlns:a14="http://schemas.microsoft.com/office/drawing/2010/main" val="0"/>
                </a:ext>
              </a:extLst>
            </a:blip>
            <a:srcRect/>
            <a:tile tx="0" ty="-25400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a:extLst>
              <a:ext uri="{FF2B5EF4-FFF2-40B4-BE49-F238E27FC236}">
                <a16:creationId xmlns:a16="http://schemas.microsoft.com/office/drawing/2014/main" id="{616B4E26-2CFD-6540-886B-FB1BE914F7DA}"/>
              </a:ext>
            </a:extLst>
          </p:cNvPr>
          <p:cNvSpPr>
            <a:spLocks noGrp="1"/>
          </p:cNvSpPr>
          <p:nvPr>
            <p:ph type="title"/>
          </p:nvPr>
        </p:nvSpPr>
        <p:spPr>
          <a:xfrm>
            <a:off x="1112520" y="2152955"/>
            <a:ext cx="9966960" cy="2552091"/>
          </a:xfrm>
        </p:spPr>
        <p:txBody>
          <a:bodyPr vert="horz" lIns="91440" tIns="45720" rIns="91440" bIns="45720" rtlCol="0" anchor="ctr">
            <a:normAutofit/>
          </a:bodyPr>
          <a:lstStyle/>
          <a:p>
            <a:pPr algn="ctr">
              <a:spcBef>
                <a:spcPct val="0"/>
              </a:spcBef>
            </a:pPr>
            <a:r>
              <a:rPr lang="en-US" sz="8000" kern="1200">
                <a:solidFill>
                  <a:srgbClr val="FFFFFF"/>
                </a:solidFill>
                <a:latin typeface="+mj-lt"/>
                <a:ea typeface="+mj-ea"/>
                <a:cs typeface="+mj-cs"/>
              </a:rPr>
              <a:t>Land Acknowledgement</a:t>
            </a:r>
          </a:p>
        </p:txBody>
      </p:sp>
      <p:sp>
        <p:nvSpPr>
          <p:cNvPr id="5" name="Text Placeholder 4">
            <a:extLst>
              <a:ext uri="{FF2B5EF4-FFF2-40B4-BE49-F238E27FC236}">
                <a16:creationId xmlns:a16="http://schemas.microsoft.com/office/drawing/2014/main" id="{1377C11E-0422-B94D-855F-2CD07C9B5BF8}"/>
              </a:ext>
            </a:extLst>
          </p:cNvPr>
          <p:cNvSpPr>
            <a:spLocks noGrp="1"/>
          </p:cNvSpPr>
          <p:nvPr>
            <p:ph type="body" idx="1"/>
          </p:nvPr>
        </p:nvSpPr>
        <p:spPr>
          <a:xfrm>
            <a:off x="2150364" y="5342072"/>
            <a:ext cx="7891272" cy="707465"/>
          </a:xfrm>
          <a:ln>
            <a:noFill/>
          </a:ln>
        </p:spPr>
        <p:txBody>
          <a:bodyPr vert="horz" lIns="91440" tIns="45720" rIns="91440" bIns="45720" rtlCol="0">
            <a:normAutofit/>
          </a:bodyPr>
          <a:lstStyle/>
          <a:p>
            <a:pPr marL="0" indent="0" algn="ctr"/>
            <a:r>
              <a:rPr lang="en-US" kern="1200">
                <a:solidFill>
                  <a:srgbClr val="FFFFFF"/>
                </a:solidFill>
                <a:latin typeface="+mn-lt"/>
                <a:ea typeface="+mn-ea"/>
                <a:cs typeface="+mn-cs"/>
              </a:rPr>
              <a:t>Grounding &amp; Centering</a:t>
            </a:r>
          </a:p>
        </p:txBody>
      </p:sp>
      <p:sp>
        <p:nvSpPr>
          <p:cNvPr id="54" name="Rectangle 53">
            <a:extLst>
              <a:ext uri="{FF2B5EF4-FFF2-40B4-BE49-F238E27FC236}">
                <a16:creationId xmlns:a16="http://schemas.microsoft.com/office/drawing/2014/main" id="{5E0D6276-8D53-4DDA-A15A-90E0831F6D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84504" y="1955749"/>
            <a:ext cx="10222992" cy="80683"/>
          </a:xfrm>
          <a:prstGeom prst="rect">
            <a:avLst/>
          </a:prstGeom>
          <a:blipFill dpi="0" rotWithShape="1">
            <a:blip r:embed="rId5">
              <a:alphaModFix amt="85000"/>
              <a:lum bright="70000" contrast="-70000"/>
              <a:extLst>
                <a:ext uri="{BEBA8EAE-BF5A-486C-A8C5-ECC9F3942E4B}">
                  <a14:imgProps xmlns:a14="http://schemas.microsoft.com/office/drawing/2010/main">
                    <a14:imgLayer r:embed="rId4">
                      <a14:imgEffect>
                        <a14:sharpenSoften amount="61000"/>
                      </a14:imgEffect>
                    </a14:imgLayer>
                  </a14:imgProps>
                </a:ext>
                <a:ext uri="{28A0092B-C50C-407E-A947-70E740481C1C}">
                  <a14:useLocalDpi xmlns:a14="http://schemas.microsoft.com/office/drawing/2010/main" val="0"/>
                </a:ext>
              </a:extLst>
            </a:blip>
            <a:srcRect/>
            <a:tile tx="0" ty="-76200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00C150C7-96FB-4EB9-BDF9-212535A608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84504" y="4808342"/>
            <a:ext cx="10222992" cy="80683"/>
          </a:xfrm>
          <a:prstGeom prst="rect">
            <a:avLst/>
          </a:prstGeom>
          <a:blipFill dpi="0" rotWithShape="1">
            <a:blip r:embed="rId5">
              <a:alphaModFix amt="85000"/>
              <a:lum bright="70000" contrast="-70000"/>
              <a:extLst>
                <a:ext uri="{BEBA8EAE-BF5A-486C-A8C5-ECC9F3942E4B}">
                  <a14:imgProps xmlns:a14="http://schemas.microsoft.com/office/drawing/2010/main">
                    <a14:imgLayer r:embed="rId4">
                      <a14:imgEffect>
                        <a14:sharpenSoften amount="61000"/>
                      </a14:imgEffect>
                    </a14:imgLayer>
                  </a14:imgProps>
                </a:ext>
                <a:ext uri="{28A0092B-C50C-407E-A947-70E740481C1C}">
                  <a14:useLocalDpi xmlns:a14="http://schemas.microsoft.com/office/drawing/2010/main" val="0"/>
                </a:ext>
              </a:extLst>
            </a:blip>
            <a:srcRect/>
            <a:tile tx="0" ty="-717550" sx="92000" sy="89000" flip="xy" algn="ctr"/>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79312933"/>
      </p:ext>
    </p:extLst>
  </p:cSld>
  <p:clrMapOvr>
    <a:overrideClrMapping bg1="dk1" tx1="lt1" bg2="dk2" tx2="lt2" accent1="accent1" accent2="accent2" accent3="accent3" accent4="accent4" accent5="accent5" accent6="accent6" hlink="hlink" folHlink="folHlink"/>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F89E3118-13F5-4742-9944-EB67BD21841C}"/>
              </a:ext>
            </a:extLst>
          </p:cNvPr>
          <p:cNvSpPr>
            <a:spLocks noGrp="1"/>
          </p:cNvSpPr>
          <p:nvPr>
            <p:ph type="title"/>
          </p:nvPr>
        </p:nvSpPr>
        <p:spPr>
          <a:xfrm>
            <a:off x="1014984" y="891712"/>
            <a:ext cx="5309616" cy="5160789"/>
          </a:xfrm>
        </p:spPr>
        <p:txBody>
          <a:bodyPr anchor="ctr">
            <a:normAutofit/>
          </a:bodyPr>
          <a:lstStyle/>
          <a:p>
            <a:r>
              <a:rPr lang="en-US" sz="4800" dirty="0">
                <a:solidFill>
                  <a:schemeClr val="bg1"/>
                </a:solidFill>
              </a:rPr>
              <a:t>Answer the following 5 questions:</a:t>
            </a:r>
          </a:p>
        </p:txBody>
      </p:sp>
      <p:sp>
        <p:nvSpPr>
          <p:cNvPr id="3" name="Text Placeholder 2">
            <a:extLst>
              <a:ext uri="{FF2B5EF4-FFF2-40B4-BE49-F238E27FC236}">
                <a16:creationId xmlns:a16="http://schemas.microsoft.com/office/drawing/2014/main" id="{7E19C194-E58D-614A-A81A-E8C95D18CC82}"/>
              </a:ext>
            </a:extLst>
          </p:cNvPr>
          <p:cNvSpPr>
            <a:spLocks noGrp="1"/>
          </p:cNvSpPr>
          <p:nvPr>
            <p:ph type="body" idx="1"/>
          </p:nvPr>
        </p:nvSpPr>
        <p:spPr>
          <a:xfrm>
            <a:off x="4437137" y="1518834"/>
            <a:ext cx="6560047" cy="4533668"/>
          </a:xfrm>
        </p:spPr>
        <p:txBody>
          <a:bodyPr anchor="ctr">
            <a:normAutofit lnSpcReduction="10000"/>
          </a:bodyPr>
          <a:lstStyle/>
          <a:p>
            <a:pPr marL="628650" lvl="0" indent="-514350">
              <a:buFont typeface="+mj-lt"/>
              <a:buAutoNum type="arabicPeriod"/>
            </a:pPr>
            <a:r>
              <a:rPr lang="en-US" sz="1800" dirty="0">
                <a:solidFill>
                  <a:schemeClr val="bg1"/>
                </a:solidFill>
              </a:rPr>
              <a:t>Are your students’ backgrounds accurately represented in your instructional materials? </a:t>
            </a:r>
          </a:p>
          <a:p>
            <a:pPr marL="628650" lvl="0" indent="-514350">
              <a:buFont typeface="+mj-lt"/>
              <a:buAutoNum type="arabicPeriod"/>
            </a:pPr>
            <a:r>
              <a:rPr lang="en-US" sz="1800" dirty="0">
                <a:solidFill>
                  <a:schemeClr val="bg1"/>
                </a:solidFill>
              </a:rPr>
              <a:t>Do you intentionally integrate topics related to equity, such as historical, socio-political, gender and racial issues? Do students feel comfortable with the way you integrate equity issues in the classroom?</a:t>
            </a:r>
          </a:p>
          <a:p>
            <a:pPr marL="628650" lvl="0" indent="-514350">
              <a:buFont typeface="+mj-lt"/>
              <a:buAutoNum type="arabicPeriod"/>
            </a:pPr>
            <a:r>
              <a:rPr lang="en-US" sz="1800" dirty="0">
                <a:solidFill>
                  <a:schemeClr val="bg1"/>
                </a:solidFill>
              </a:rPr>
              <a:t>Do you consider and integrate the perspectives and views of those who have been historically, or currently, marginalized or oppressed? Who do you consult to ensure these perspectives are aligned with your students’ views?</a:t>
            </a:r>
          </a:p>
          <a:p>
            <a:pPr marL="628650" lvl="0" indent="-514350">
              <a:buFont typeface="+mj-lt"/>
              <a:buAutoNum type="arabicPeriod"/>
            </a:pPr>
            <a:r>
              <a:rPr lang="en-US" sz="1800" dirty="0">
                <a:solidFill>
                  <a:schemeClr val="bg1"/>
                </a:solidFill>
              </a:rPr>
              <a:t>Do you show interest in and seek out ways to learn about students’ backgrounds and communities—both in and out of school? </a:t>
            </a:r>
          </a:p>
          <a:p>
            <a:pPr marL="628650" lvl="0" indent="-514350">
              <a:buFont typeface="+mj-lt"/>
              <a:buAutoNum type="arabicPeriod"/>
            </a:pPr>
            <a:r>
              <a:rPr lang="en-US" sz="1800" dirty="0">
                <a:solidFill>
                  <a:schemeClr val="bg1"/>
                </a:solidFill>
              </a:rPr>
              <a:t>Have you noticed ways in which your students may display SEL competencies in a way that may be different than your own?  </a:t>
            </a:r>
          </a:p>
          <a:p>
            <a:endParaRPr lang="en-US" sz="1500" dirty="0">
              <a:solidFill>
                <a:schemeClr val="bg1"/>
              </a:solidFill>
            </a:endParaRPr>
          </a:p>
        </p:txBody>
      </p:sp>
    </p:spTree>
    <p:extLst>
      <p:ext uri="{BB962C8B-B14F-4D97-AF65-F5344CB8AC3E}">
        <p14:creationId xmlns:p14="http://schemas.microsoft.com/office/powerpoint/2010/main" val="137154453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2"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6BE11944-ED05-4FE9-9927-06C110BB3A3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A2812508-238C-4BCD-BDD3-25C99C5CA23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7167"/>
            <a:ext cx="12188952" cy="3490956"/>
            <a:chOff x="651279" y="598259"/>
            <a:chExt cx="10889442" cy="5680742"/>
          </a:xfrm>
        </p:grpSpPr>
        <p:sp>
          <p:nvSpPr>
            <p:cNvPr id="15" name="Color">
              <a:extLst>
                <a:ext uri="{FF2B5EF4-FFF2-40B4-BE49-F238E27FC236}">
                  <a16:creationId xmlns:a16="http://schemas.microsoft.com/office/drawing/2014/main" id="{EA98B5EE-6906-45B1-8691-D06F06B6C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3CB4D77E-DA74-4797-88E4-C7D817D315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4" name="Title 3">
            <a:extLst>
              <a:ext uri="{FF2B5EF4-FFF2-40B4-BE49-F238E27FC236}">
                <a16:creationId xmlns:a16="http://schemas.microsoft.com/office/drawing/2014/main" id="{D0E3BC87-00B1-634F-A210-ABB6B1F46321}"/>
              </a:ext>
            </a:extLst>
          </p:cNvPr>
          <p:cNvSpPr>
            <a:spLocks noGrp="1"/>
          </p:cNvSpPr>
          <p:nvPr>
            <p:ph type="ctrTitle"/>
          </p:nvPr>
        </p:nvSpPr>
        <p:spPr>
          <a:xfrm>
            <a:off x="789708" y="1014574"/>
            <a:ext cx="9725730" cy="2226769"/>
          </a:xfrm>
        </p:spPr>
        <p:txBody>
          <a:bodyPr anchor="ctr">
            <a:normAutofit/>
          </a:bodyPr>
          <a:lstStyle/>
          <a:p>
            <a:pPr algn="l"/>
            <a:r>
              <a:rPr lang="en-US" sz="4800" dirty="0">
                <a:solidFill>
                  <a:schemeClr val="bg1"/>
                </a:solidFill>
              </a:rPr>
              <a:t>SEL programs and adaption</a:t>
            </a:r>
            <a:br>
              <a:rPr lang="en-US" sz="4800" dirty="0">
                <a:solidFill>
                  <a:schemeClr val="bg1"/>
                </a:solidFill>
              </a:rPr>
            </a:br>
            <a:r>
              <a:rPr lang="en-US" sz="4800" dirty="0">
                <a:solidFill>
                  <a:schemeClr val="bg1"/>
                </a:solidFill>
              </a:rPr>
              <a:t>for better cultural &amp; contextual fit</a:t>
            </a:r>
          </a:p>
        </p:txBody>
      </p:sp>
      <p:sp>
        <p:nvSpPr>
          <p:cNvPr id="5" name="Subtitle 4">
            <a:extLst>
              <a:ext uri="{FF2B5EF4-FFF2-40B4-BE49-F238E27FC236}">
                <a16:creationId xmlns:a16="http://schemas.microsoft.com/office/drawing/2014/main" id="{2DDC7E9E-6958-6E44-92B6-5B6F47867DAF}"/>
              </a:ext>
            </a:extLst>
          </p:cNvPr>
          <p:cNvSpPr>
            <a:spLocks noGrp="1"/>
          </p:cNvSpPr>
          <p:nvPr>
            <p:ph type="subTitle" idx="1"/>
          </p:nvPr>
        </p:nvSpPr>
        <p:spPr>
          <a:xfrm>
            <a:off x="789708" y="3640633"/>
            <a:ext cx="9725730" cy="2487212"/>
          </a:xfrm>
        </p:spPr>
        <p:txBody>
          <a:bodyPr anchor="ctr">
            <a:normAutofit/>
          </a:bodyPr>
          <a:lstStyle/>
          <a:p>
            <a:pPr algn="l"/>
            <a:r>
              <a:rPr lang="en-US" sz="2800" dirty="0">
                <a:solidFill>
                  <a:schemeClr val="tx2"/>
                </a:solidFill>
              </a:rPr>
              <a:t>For those implementing (&amp; planning to implement) a SEL program with CLD students</a:t>
            </a:r>
          </a:p>
        </p:txBody>
      </p:sp>
    </p:spTree>
    <p:extLst>
      <p:ext uri="{BB962C8B-B14F-4D97-AF65-F5344CB8AC3E}">
        <p14:creationId xmlns:p14="http://schemas.microsoft.com/office/powerpoint/2010/main" val="239555654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9">
            <a:extLst>
              <a:ext uri="{FF2B5EF4-FFF2-40B4-BE49-F238E27FC236}">
                <a16:creationId xmlns:a16="http://schemas.microsoft.com/office/drawing/2014/main" id="{FEBC7BED-6AA7-4C43-BEE8-A3CB5F8C1E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BA19DEE5-2EE5-445A-B461-7D2879B052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 name="Text Placeholder 2">
            <a:extLst>
              <a:ext uri="{FF2B5EF4-FFF2-40B4-BE49-F238E27FC236}">
                <a16:creationId xmlns:a16="http://schemas.microsoft.com/office/drawing/2014/main" id="{8098B69F-01E0-DA40-923A-B773981529C9}"/>
              </a:ext>
            </a:extLst>
          </p:cNvPr>
          <p:cNvSpPr>
            <a:spLocks noGrp="1"/>
          </p:cNvSpPr>
          <p:nvPr>
            <p:ph type="body" idx="1"/>
          </p:nvPr>
        </p:nvSpPr>
        <p:spPr>
          <a:xfrm>
            <a:off x="1014984" y="1778750"/>
            <a:ext cx="10158984" cy="4271117"/>
          </a:xfrm>
        </p:spPr>
        <p:txBody>
          <a:bodyPr anchor="t">
            <a:normAutofit/>
          </a:bodyPr>
          <a:lstStyle/>
          <a:p>
            <a:pPr marL="114300" indent="0" algn="ctr">
              <a:buNone/>
            </a:pPr>
            <a:r>
              <a:rPr lang="en-US" sz="2400" b="1" dirty="0">
                <a:solidFill>
                  <a:schemeClr val="bg1"/>
                </a:solidFill>
                <a:latin typeface="Bradley Hand ITC" panose="03070402050302030203" pitchFamily="66" charset="77"/>
              </a:rPr>
              <a:t>Narrow, family-specific factors such as parent-child relationships and familial acculturative gaps, as well as broader factors including federal policy, and the way members of children’s cultural groups are portrayed by the media, can leave a lasting effect on children’s development and their overall success in our schools and society. Not helping children navigate those realities and explicitly teaching them how they can use their SEL skills to cope with potential challenges should be viewed as a malpractice in our school systems. Not implementing culturally responsive SEL practices equates to not meeting our goal of supporting “the whole child” approach for development.  </a:t>
            </a:r>
          </a:p>
          <a:p>
            <a:pPr marL="114300" indent="0">
              <a:buNone/>
            </a:pPr>
            <a:r>
              <a:rPr lang="en-US" sz="1800" dirty="0">
                <a:solidFill>
                  <a:schemeClr val="bg1"/>
                </a:solidFill>
              </a:rPr>
              <a:t>(Castro-</a:t>
            </a:r>
            <a:r>
              <a:rPr lang="en-US" sz="1800" dirty="0" err="1">
                <a:solidFill>
                  <a:schemeClr val="bg1"/>
                </a:solidFill>
              </a:rPr>
              <a:t>Olivo</a:t>
            </a:r>
            <a:r>
              <a:rPr lang="en-US" sz="1800" dirty="0">
                <a:solidFill>
                  <a:schemeClr val="bg1"/>
                </a:solidFill>
              </a:rPr>
              <a:t>, 2020)</a:t>
            </a:r>
          </a:p>
        </p:txBody>
      </p:sp>
    </p:spTree>
    <p:extLst>
      <p:ext uri="{BB962C8B-B14F-4D97-AF65-F5344CB8AC3E}">
        <p14:creationId xmlns:p14="http://schemas.microsoft.com/office/powerpoint/2010/main" val="171594630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FF0F0B8-5B06-4174-9742-1FD7ABE712A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59EB7551-2FD6-9246-AA15-031EDD13DFC4}"/>
              </a:ext>
            </a:extLst>
          </p:cNvPr>
          <p:cNvSpPr txBox="1"/>
          <p:nvPr/>
        </p:nvSpPr>
        <p:spPr>
          <a:xfrm>
            <a:off x="684213" y="5815013"/>
            <a:ext cx="10821988" cy="358775"/>
          </a:xfrm>
          <a:prstGeom prst="rect">
            <a:avLst/>
          </a:prstGeom>
          <a:noFill/>
        </p:spPr>
        <p:txBody>
          <a:bodyPr wrap="square" rtlCol="0" anchor="t">
            <a:normAutofit/>
          </a:bodyPr>
          <a:lstStyle/>
          <a:p>
            <a:pPr>
              <a:lnSpc>
                <a:spcPct val="90000"/>
              </a:lnSpc>
              <a:spcAft>
                <a:spcPts val="600"/>
              </a:spcAft>
            </a:pPr>
            <a:r>
              <a:rPr lang="en-US" sz="1800" err="1"/>
              <a:t>Gueldner</a:t>
            </a:r>
            <a:r>
              <a:rPr lang="en-US" sz="1800"/>
              <a:t>, </a:t>
            </a:r>
            <a:r>
              <a:rPr lang="en-US" sz="1800" err="1"/>
              <a:t>Feuerborn</a:t>
            </a:r>
            <a:r>
              <a:rPr lang="en-US" sz="1800"/>
              <a:t>, &amp; Merrell, 2020</a:t>
            </a:r>
          </a:p>
        </p:txBody>
      </p:sp>
      <p:sp>
        <p:nvSpPr>
          <p:cNvPr id="3" name="Text Placeholder 2">
            <a:extLst>
              <a:ext uri="{FF2B5EF4-FFF2-40B4-BE49-F238E27FC236}">
                <a16:creationId xmlns:a16="http://schemas.microsoft.com/office/drawing/2014/main" id="{C7F14C4C-463B-9744-B58F-C09DE72BF8C1}"/>
              </a:ext>
            </a:extLst>
          </p:cNvPr>
          <p:cNvSpPr>
            <a:spLocks noGrp="1"/>
          </p:cNvSpPr>
          <p:nvPr>
            <p:ph type="body" idx="1"/>
          </p:nvPr>
        </p:nvSpPr>
        <p:spPr>
          <a:xfrm>
            <a:off x="684213" y="684213"/>
            <a:ext cx="10821988" cy="5048250"/>
          </a:xfrm>
        </p:spPr>
        <p:txBody>
          <a:bodyPr wrap="square" anchor="t">
            <a:normAutofit/>
          </a:bodyPr>
          <a:lstStyle/>
          <a:p>
            <a:r>
              <a:rPr lang="en-US" dirty="0"/>
              <a:t>Students’ experiences make up their reality, and their reality is rooted in their culture. </a:t>
            </a:r>
          </a:p>
          <a:p>
            <a:r>
              <a:rPr lang="en-US" dirty="0"/>
              <a:t>White, English students are no longer the majority, yet the majority of our SEL programs and practices are centered on this population.</a:t>
            </a:r>
          </a:p>
          <a:p>
            <a:r>
              <a:rPr lang="en-US" dirty="0"/>
              <a:t>Effective SEL requires aligning our SEL instruction to the cultural reality of the youth we serve. </a:t>
            </a:r>
          </a:p>
          <a:p>
            <a:r>
              <a:rPr lang="en-US" dirty="0"/>
              <a:t>Students need to feel like the SEL program was developed for them &amp; is aligned with their reality. This implies that we will be providing examples of how they can apply the skills to their days.</a:t>
            </a:r>
          </a:p>
        </p:txBody>
      </p:sp>
    </p:spTree>
    <p:extLst>
      <p:ext uri="{BB962C8B-B14F-4D97-AF65-F5344CB8AC3E}">
        <p14:creationId xmlns:p14="http://schemas.microsoft.com/office/powerpoint/2010/main" val="157323007"/>
      </p:ext>
    </p:extLst>
  </p:cSld>
  <p:clrMapOvr>
    <a:overrideClrMapping bg1="lt1" tx1="dk1" bg2="lt2" tx2="dk2" accent1="accent1" accent2="accent2" accent3="accent3" accent4="accent4" accent5="accent5" accent6="accent6" hlink="hlink" folHlink="folHlink"/>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B670DBD5-770C-4383-9F54-5B86E86BD5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210277" y="0"/>
            <a:ext cx="9771446" cy="6858000"/>
          </a:xfrm>
          <a:custGeom>
            <a:avLst/>
            <a:gdLst>
              <a:gd name="connsiteX0" fmla="*/ 1422188 w 9771446"/>
              <a:gd name="connsiteY0" fmla="*/ 0 h 6858000"/>
              <a:gd name="connsiteX1" fmla="*/ 8349258 w 9771446"/>
              <a:gd name="connsiteY1" fmla="*/ 0 h 6858000"/>
              <a:gd name="connsiteX2" fmla="*/ 8502224 w 9771446"/>
              <a:gd name="connsiteY2" fmla="*/ 159673 h 6858000"/>
              <a:gd name="connsiteX3" fmla="*/ 9771446 w 9771446"/>
              <a:gd name="connsiteY3" fmla="*/ 3429001 h 6858000"/>
              <a:gd name="connsiteX4" fmla="*/ 8502224 w 9771446"/>
              <a:gd name="connsiteY4" fmla="*/ 6698330 h 6858000"/>
              <a:gd name="connsiteX5" fmla="*/ 8349260 w 9771446"/>
              <a:gd name="connsiteY5" fmla="*/ 6858000 h 6858000"/>
              <a:gd name="connsiteX6" fmla="*/ 1422186 w 9771446"/>
              <a:gd name="connsiteY6" fmla="*/ 6858000 h 6858000"/>
              <a:gd name="connsiteX7" fmla="*/ 1269223 w 9771446"/>
              <a:gd name="connsiteY7" fmla="*/ 6698330 h 6858000"/>
              <a:gd name="connsiteX8" fmla="*/ 0 w 9771446"/>
              <a:gd name="connsiteY8" fmla="*/ 3429001 h 6858000"/>
              <a:gd name="connsiteX9" fmla="*/ 1269223 w 9771446"/>
              <a:gd name="connsiteY9" fmla="*/ 15967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1446" h="6858000">
                <a:moveTo>
                  <a:pt x="1422188" y="0"/>
                </a:moveTo>
                <a:lnTo>
                  <a:pt x="8349258" y="0"/>
                </a:lnTo>
                <a:lnTo>
                  <a:pt x="8502224" y="159673"/>
                </a:lnTo>
                <a:cubicBezTo>
                  <a:pt x="9290813" y="1023162"/>
                  <a:pt x="9771446" y="2170221"/>
                  <a:pt x="9771446" y="3429001"/>
                </a:cubicBezTo>
                <a:cubicBezTo>
                  <a:pt x="9771446" y="4687781"/>
                  <a:pt x="9290813" y="5834840"/>
                  <a:pt x="8502224" y="6698330"/>
                </a:cubicBezTo>
                <a:lnTo>
                  <a:pt x="8349260" y="6858000"/>
                </a:lnTo>
                <a:lnTo>
                  <a:pt x="1422186" y="6858000"/>
                </a:lnTo>
                <a:lnTo>
                  <a:pt x="1269223" y="6698330"/>
                </a:lnTo>
                <a:cubicBezTo>
                  <a:pt x="480633" y="5834840"/>
                  <a:pt x="0" y="4687781"/>
                  <a:pt x="0" y="3429001"/>
                </a:cubicBezTo>
                <a:cubicBezTo>
                  <a:pt x="0" y="2170221"/>
                  <a:pt x="480633" y="1023162"/>
                  <a:pt x="1269223" y="159673"/>
                </a:cubicBezTo>
                <a:close/>
              </a:path>
            </a:pathLst>
          </a:custGeom>
          <a:solidFill>
            <a:schemeClr val="bg1">
              <a:lumMod val="8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AE837443-D2AA-344D-A9CC-E822F1368BF2}"/>
              </a:ext>
            </a:extLst>
          </p:cNvPr>
          <p:cNvSpPr>
            <a:spLocks noGrp="1"/>
          </p:cNvSpPr>
          <p:nvPr>
            <p:ph type="title"/>
          </p:nvPr>
        </p:nvSpPr>
        <p:spPr/>
        <p:txBody>
          <a:bodyPr/>
          <a:lstStyle/>
          <a:p>
            <a:r>
              <a:rPr lang="en-US" dirty="0"/>
              <a:t>Culturally Responsive SEL: Program Adaption</a:t>
            </a:r>
          </a:p>
        </p:txBody>
      </p:sp>
      <p:graphicFrame>
        <p:nvGraphicFramePr>
          <p:cNvPr id="4" name="Text Placeholder 2">
            <a:extLst>
              <a:ext uri="{FF2B5EF4-FFF2-40B4-BE49-F238E27FC236}">
                <a16:creationId xmlns:a16="http://schemas.microsoft.com/office/drawing/2014/main" id="{2B988421-CFB7-384C-9BD1-FE27966901EB}"/>
              </a:ext>
            </a:extLst>
          </p:cNvPr>
          <p:cNvGraphicFramePr/>
          <p:nvPr>
            <p:extLst>
              <p:ext uri="{D42A27DB-BD31-4B8C-83A1-F6EECF244321}">
                <p14:modId xmlns:p14="http://schemas.microsoft.com/office/powerpoint/2010/main" val="3531506385"/>
              </p:ext>
            </p:extLst>
          </p:nvPr>
        </p:nvGraphicFramePr>
        <p:xfrm>
          <a:off x="838200" y="2380306"/>
          <a:ext cx="10222360" cy="36175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2488932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0F061C-BABB-FF46-A30D-0B1B4B6C1893}"/>
              </a:ext>
            </a:extLst>
          </p:cNvPr>
          <p:cNvSpPr>
            <a:spLocks noGrp="1"/>
          </p:cNvSpPr>
          <p:nvPr>
            <p:ph type="title"/>
          </p:nvPr>
        </p:nvSpPr>
        <p:spPr>
          <a:xfrm>
            <a:off x="643467" y="321734"/>
            <a:ext cx="7556636" cy="1135737"/>
          </a:xfrm>
        </p:spPr>
        <p:txBody>
          <a:bodyPr>
            <a:normAutofit/>
          </a:bodyPr>
          <a:lstStyle/>
          <a:p>
            <a:r>
              <a:rPr lang="en-US" sz="3600" dirty="0"/>
              <a:t>Warning: Gaps in knowledge are vast.</a:t>
            </a:r>
          </a:p>
        </p:txBody>
      </p:sp>
      <p:sp>
        <p:nvSpPr>
          <p:cNvPr id="9" name="Text Placeholder 2">
            <a:extLst>
              <a:ext uri="{FF2B5EF4-FFF2-40B4-BE49-F238E27FC236}">
                <a16:creationId xmlns:a16="http://schemas.microsoft.com/office/drawing/2014/main" id="{BA880A3D-D6D1-794D-A186-BFA16BA8B1B0}"/>
              </a:ext>
            </a:extLst>
          </p:cNvPr>
          <p:cNvSpPr>
            <a:spLocks noGrp="1"/>
          </p:cNvSpPr>
          <p:nvPr>
            <p:ph type="body" idx="1"/>
          </p:nvPr>
        </p:nvSpPr>
        <p:spPr>
          <a:xfrm>
            <a:off x="643468" y="1782981"/>
            <a:ext cx="6659453" cy="4393982"/>
          </a:xfrm>
        </p:spPr>
        <p:txBody>
          <a:bodyPr>
            <a:normAutofit/>
          </a:bodyPr>
          <a:lstStyle/>
          <a:p>
            <a:r>
              <a:rPr lang="en-US" sz="2400" dirty="0"/>
              <a:t>Very few SEL studies have taken systematic efforts in this area.</a:t>
            </a:r>
          </a:p>
          <a:p>
            <a:pPr lvl="1"/>
            <a:r>
              <a:rPr lang="en-US" sz="2000" dirty="0"/>
              <a:t>Research is sparse, but has neglected communities outside Latinx, African American/Black, and White communities—e.g., Indigenous (Garner et al., 2014).</a:t>
            </a:r>
          </a:p>
          <a:p>
            <a:endParaRPr lang="en-US" sz="2400" dirty="0"/>
          </a:p>
          <a:p>
            <a:r>
              <a:rPr lang="en-US" sz="2400" dirty="0"/>
              <a:t>Very few studies exist on the adaption process (Brown et al., 2018). </a:t>
            </a:r>
          </a:p>
          <a:p>
            <a:pPr lvl="1"/>
            <a:r>
              <a:rPr lang="en-US" sz="2000" dirty="0"/>
              <a:t>See Castro-</a:t>
            </a:r>
            <a:r>
              <a:rPr lang="en-US" sz="2000" dirty="0" err="1"/>
              <a:t>Olivio</a:t>
            </a:r>
            <a:r>
              <a:rPr lang="en-US" sz="2000" dirty="0"/>
              <a:t> and Merrell (2012) for a process involving stakeholders for </a:t>
            </a:r>
            <a:r>
              <a:rPr lang="en-US" sz="2000" i="1" dirty="0"/>
              <a:t>Strong Teens. </a:t>
            </a:r>
          </a:p>
          <a:p>
            <a:endParaRPr lang="en-US" sz="1700" dirty="0"/>
          </a:p>
        </p:txBody>
      </p:sp>
      <p:pic>
        <p:nvPicPr>
          <p:cNvPr id="4" name="Picture 3" descr="A yellow sign on a pole&#10;&#10;Description automatically generated">
            <a:extLst>
              <a:ext uri="{FF2B5EF4-FFF2-40B4-BE49-F238E27FC236}">
                <a16:creationId xmlns:a16="http://schemas.microsoft.com/office/drawing/2014/main" id="{CD566269-7642-8E48-AAEA-8FD2B97BBED9}"/>
              </a:ext>
            </a:extLst>
          </p:cNvPr>
          <p:cNvPicPr>
            <a:picLocks noChangeAspect="1"/>
          </p:cNvPicPr>
          <p:nvPr/>
        </p:nvPicPr>
        <p:blipFill rotWithShape="1">
          <a:blip r:embed="rId3"/>
          <a:srcRect r="-3" b="-3"/>
          <a:stretch/>
        </p:blipFill>
        <p:spPr>
          <a:xfrm>
            <a:off x="7605472" y="2035276"/>
            <a:ext cx="4136997" cy="4136997"/>
          </a:xfrm>
          <a:custGeom>
            <a:avLst/>
            <a:gdLst/>
            <a:ahLst/>
            <a:cxnLst/>
            <a:rect l="l" t="t" r="r" b="b"/>
            <a:pathLst>
              <a:path w="4291285" h="4291285">
                <a:moveTo>
                  <a:pt x="2145643" y="0"/>
                </a:moveTo>
                <a:lnTo>
                  <a:pt x="4291285" y="2145643"/>
                </a:lnTo>
                <a:lnTo>
                  <a:pt x="2145643" y="4291285"/>
                </a:lnTo>
                <a:lnTo>
                  <a:pt x="0" y="2145643"/>
                </a:lnTo>
                <a:close/>
              </a:path>
            </a:pathLst>
          </a:custGeom>
        </p:spPr>
      </p:pic>
    </p:spTree>
    <p:extLst>
      <p:ext uri="{BB962C8B-B14F-4D97-AF65-F5344CB8AC3E}">
        <p14:creationId xmlns:p14="http://schemas.microsoft.com/office/powerpoint/2010/main" val="419387245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 name="Rectangle 7">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4" y="448055"/>
            <a:ext cx="3414370" cy="3801257"/>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a:extLst>
              <a:ext uri="{FF2B5EF4-FFF2-40B4-BE49-F238E27FC236}">
                <a16:creationId xmlns:a16="http://schemas.microsoft.com/office/drawing/2014/main" id="{3B538E3A-FC85-3644-BE93-112DF2A0A021}"/>
              </a:ext>
            </a:extLst>
          </p:cNvPr>
          <p:cNvSpPr>
            <a:spLocks noGrp="1"/>
          </p:cNvSpPr>
          <p:nvPr>
            <p:ph type="title"/>
          </p:nvPr>
        </p:nvSpPr>
        <p:spPr>
          <a:xfrm>
            <a:off x="777240" y="731519"/>
            <a:ext cx="2845191" cy="3237579"/>
          </a:xfrm>
        </p:spPr>
        <p:txBody>
          <a:bodyPr>
            <a:normAutofit/>
          </a:bodyPr>
          <a:lstStyle/>
          <a:p>
            <a:r>
              <a:rPr lang="en-US" sz="3800">
                <a:solidFill>
                  <a:srgbClr val="FFFFFF"/>
                </a:solidFill>
              </a:rPr>
              <a:t>To adapt or not to adapt?</a:t>
            </a:r>
          </a:p>
        </p:txBody>
      </p:sp>
      <p:sp>
        <p:nvSpPr>
          <p:cNvPr id="26" name="Rectangle 9">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3" y="4419227"/>
            <a:ext cx="3414369" cy="1979852"/>
          </a:xfrm>
          <a:prstGeom prst="rect">
            <a:avLst/>
          </a:prstGeom>
          <a:solidFill>
            <a:schemeClr val="accent1">
              <a:alpha val="9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ectangle 11">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44603" y="448055"/>
            <a:ext cx="7688475" cy="5952745"/>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Placeholder 2">
            <a:extLst>
              <a:ext uri="{FF2B5EF4-FFF2-40B4-BE49-F238E27FC236}">
                <a16:creationId xmlns:a16="http://schemas.microsoft.com/office/drawing/2014/main" id="{F04EED10-3D86-C144-82D4-C5B0A357797A}"/>
              </a:ext>
            </a:extLst>
          </p:cNvPr>
          <p:cNvSpPr>
            <a:spLocks noGrp="1"/>
          </p:cNvSpPr>
          <p:nvPr>
            <p:ph type="body" idx="1"/>
          </p:nvPr>
        </p:nvSpPr>
        <p:spPr>
          <a:xfrm>
            <a:off x="4379709" y="686862"/>
            <a:ext cx="7037591" cy="5475129"/>
          </a:xfrm>
        </p:spPr>
        <p:txBody>
          <a:bodyPr anchor="ctr">
            <a:normAutofit/>
          </a:bodyPr>
          <a:lstStyle/>
          <a:p>
            <a:pPr marL="114300" indent="0">
              <a:buNone/>
            </a:pPr>
            <a:r>
              <a:rPr lang="en-US" sz="2200" b="1"/>
              <a:t>Adaptations can improve:</a:t>
            </a:r>
          </a:p>
          <a:p>
            <a:r>
              <a:rPr lang="en-US" sz="2200" b="1"/>
              <a:t>relevance, </a:t>
            </a:r>
          </a:p>
          <a:p>
            <a:r>
              <a:rPr lang="en-US" sz="2200" b="1"/>
              <a:t>acceptability, </a:t>
            </a:r>
          </a:p>
          <a:p>
            <a:r>
              <a:rPr lang="en-US" sz="2200" b="1"/>
              <a:t>engagement, </a:t>
            </a:r>
          </a:p>
          <a:p>
            <a:r>
              <a:rPr lang="en-US" sz="2200" b="1"/>
              <a:t>ownership, </a:t>
            </a:r>
          </a:p>
          <a:p>
            <a:r>
              <a:rPr lang="en-US" sz="2200" b="1"/>
              <a:t>cultural and contextual fit, </a:t>
            </a:r>
          </a:p>
          <a:p>
            <a:r>
              <a:rPr lang="en-US" sz="2200" b="1"/>
              <a:t>outcomes, &amp;</a:t>
            </a:r>
          </a:p>
          <a:p>
            <a:r>
              <a:rPr lang="en-US" sz="2200" b="1"/>
              <a:t>sustainability </a:t>
            </a:r>
          </a:p>
          <a:p>
            <a:pPr marL="114300" indent="0">
              <a:buNone/>
            </a:pPr>
            <a:endParaRPr lang="en-US" sz="2200" b="1"/>
          </a:p>
          <a:p>
            <a:pPr marL="114300" indent="0">
              <a:buNone/>
            </a:pPr>
            <a:r>
              <a:rPr lang="en-US" sz="2200"/>
              <a:t>(e.g., Baumann et al. 2015; Bernal et al., 2009; Brown et al., 2018; Leeetal, 2008; Kumpferetal, 2002; VanDaeleetal, 2012; Castro etal.2004;Berkeletal, 2011).</a:t>
            </a:r>
          </a:p>
          <a:p>
            <a:endParaRPr lang="en-US" sz="2200"/>
          </a:p>
        </p:txBody>
      </p:sp>
    </p:spTree>
    <p:extLst>
      <p:ext uri="{BB962C8B-B14F-4D97-AF65-F5344CB8AC3E}">
        <p14:creationId xmlns:p14="http://schemas.microsoft.com/office/powerpoint/2010/main" val="213638187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201"/>
        <p:cNvGrpSpPr/>
        <p:nvPr/>
      </p:nvGrpSpPr>
      <p:grpSpPr>
        <a:xfrm>
          <a:off x="0" y="0"/>
          <a:ext cx="0" cy="0"/>
          <a:chOff x="0" y="0"/>
          <a:chExt cx="0" cy="0"/>
        </a:xfrm>
      </p:grpSpPr>
      <p:sp>
        <p:nvSpPr>
          <p:cNvPr id="151" name="Rectangle 150">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4" y="448055"/>
            <a:ext cx="3414370" cy="3801257"/>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02" name="Google Shape;202;p13"/>
          <p:cNvSpPr txBox="1">
            <a:spLocks noGrp="1"/>
          </p:cNvSpPr>
          <p:nvPr>
            <p:ph type="title"/>
          </p:nvPr>
        </p:nvSpPr>
        <p:spPr>
          <a:xfrm>
            <a:off x="777240" y="731519"/>
            <a:ext cx="2845191" cy="3237579"/>
          </a:xfrm>
          <a:prstGeom prst="rect">
            <a:avLst/>
          </a:prstGeom>
        </p:spPr>
        <p:txBody>
          <a:bodyPr spcFirstLastPara="1" lIns="91425" tIns="45700" rIns="91425" bIns="45700" anchorCtr="0">
            <a:normAutofit/>
          </a:bodyPr>
          <a:lstStyle/>
          <a:p>
            <a:pPr marL="0" lvl="0" indent="0" rtl="0">
              <a:spcBef>
                <a:spcPts val="0"/>
              </a:spcBef>
              <a:spcAft>
                <a:spcPts val="0"/>
              </a:spcAft>
              <a:buClr>
                <a:schemeClr val="dk1"/>
              </a:buClr>
              <a:buSzPts val="4400"/>
              <a:buFont typeface="Calibri"/>
              <a:buNone/>
            </a:pPr>
            <a:r>
              <a:rPr lang="en-US" sz="3800" dirty="0">
                <a:solidFill>
                  <a:srgbClr val="FFFFFF"/>
                </a:solidFill>
              </a:rPr>
              <a:t>Guiding Principles</a:t>
            </a:r>
          </a:p>
        </p:txBody>
      </p:sp>
      <p:sp>
        <p:nvSpPr>
          <p:cNvPr id="153" name="Rectangle 152">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3" y="4419227"/>
            <a:ext cx="3414369" cy="1979852"/>
          </a:xfrm>
          <a:prstGeom prst="rect">
            <a:avLst/>
          </a:prstGeom>
          <a:solidFill>
            <a:schemeClr val="accent1">
              <a:alpha val="9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5" name="Rectangle 154">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44603" y="448055"/>
            <a:ext cx="7688475" cy="5952745"/>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Google Shape;203;p13"/>
          <p:cNvSpPr txBox="1">
            <a:spLocks noGrp="1"/>
          </p:cNvSpPr>
          <p:nvPr>
            <p:ph type="body" idx="1"/>
          </p:nvPr>
        </p:nvSpPr>
        <p:spPr>
          <a:xfrm>
            <a:off x="4379709" y="686862"/>
            <a:ext cx="7037591" cy="5475129"/>
          </a:xfrm>
          <a:prstGeom prst="rect">
            <a:avLst/>
          </a:prstGeom>
        </p:spPr>
        <p:txBody>
          <a:bodyPr spcFirstLastPara="1" lIns="91425" tIns="45700" rIns="91425" bIns="45700" anchor="ctr" anchorCtr="0">
            <a:normAutofit/>
          </a:bodyPr>
          <a:lstStyle/>
          <a:p>
            <a:pPr marL="285750" indent="-285750">
              <a:buSzPts val="2590"/>
            </a:pPr>
            <a:r>
              <a:rPr lang="en-US" sz="2600" dirty="0"/>
              <a:t>Adaptations must be purposeful, planned, documented, &amp; well implemented (</a:t>
            </a:r>
            <a:r>
              <a:rPr lang="en-US" sz="2600" dirty="0" err="1"/>
              <a:t>Durlak</a:t>
            </a:r>
            <a:r>
              <a:rPr lang="en-US" sz="2600" dirty="0"/>
              <a:t> &amp; </a:t>
            </a:r>
            <a:r>
              <a:rPr lang="en-US" sz="2600" dirty="0" err="1"/>
              <a:t>DuPre</a:t>
            </a:r>
            <a:r>
              <a:rPr lang="en-US" sz="2600" dirty="0"/>
              <a:t>, 2008). </a:t>
            </a:r>
          </a:p>
          <a:p>
            <a:pPr marL="285750" indent="-285750">
              <a:buSzPts val="2590"/>
            </a:pPr>
            <a:r>
              <a:rPr lang="en-US" sz="2600" dirty="0"/>
              <a:t>Adaptations should be aligned with the program goals and theory of change (</a:t>
            </a:r>
            <a:r>
              <a:rPr lang="en-US" sz="2600" dirty="0" err="1"/>
              <a:t>Dusenbury</a:t>
            </a:r>
            <a:r>
              <a:rPr lang="en-US" sz="2600" dirty="0"/>
              <a:t> et al. 2005; </a:t>
            </a:r>
            <a:r>
              <a:rPr lang="en-US" sz="2600" dirty="0" err="1"/>
              <a:t>Berkel</a:t>
            </a:r>
            <a:r>
              <a:rPr lang="en-US" sz="2600" dirty="0"/>
              <a:t> et al. 2011) </a:t>
            </a:r>
          </a:p>
          <a:p>
            <a:pPr marL="228600" indent="-228600">
              <a:buSzPts val="2590"/>
            </a:pPr>
            <a:r>
              <a:rPr lang="en-US" sz="2600" dirty="0"/>
              <a:t>We must keep the integrity, core elements of the program in place (Chen et al., 2013)</a:t>
            </a:r>
          </a:p>
          <a:p>
            <a:pPr marL="228600" indent="-228600">
              <a:buSzPts val="2590"/>
            </a:pPr>
            <a:r>
              <a:rPr lang="en-US" sz="2600" dirty="0"/>
              <a:t>If adaptations are made, consider potential impact on measurement (Garner et al., 2014).</a:t>
            </a:r>
          </a:p>
          <a:p>
            <a:pPr marL="0" indent="0">
              <a:buSzPts val="2590"/>
              <a:buNone/>
            </a:pPr>
            <a:r>
              <a:rPr lang="en-US" sz="2600" dirty="0">
                <a:solidFill>
                  <a:srgbClr val="C00000"/>
                </a:solidFill>
              </a:rPr>
              <a:t>Adaptations to save time, money often decrease dose and impact (Moore et al 2013). </a:t>
            </a:r>
          </a:p>
        </p:txBody>
      </p:sp>
      <p:sp>
        <p:nvSpPr>
          <p:cNvPr id="2" name="TextBox 1">
            <a:extLst>
              <a:ext uri="{FF2B5EF4-FFF2-40B4-BE49-F238E27FC236}">
                <a16:creationId xmlns:a16="http://schemas.microsoft.com/office/drawing/2014/main" id="{19734CBD-ECF7-6047-8CA3-A1954B050E4E}"/>
              </a:ext>
            </a:extLst>
          </p:cNvPr>
          <p:cNvSpPr txBox="1"/>
          <p:nvPr/>
        </p:nvSpPr>
        <p:spPr>
          <a:xfrm>
            <a:off x="604434" y="5269424"/>
            <a:ext cx="3017997" cy="584775"/>
          </a:xfrm>
          <a:prstGeom prst="rect">
            <a:avLst/>
          </a:prstGeom>
          <a:noFill/>
        </p:spPr>
        <p:txBody>
          <a:bodyPr wrap="square" rtlCol="0">
            <a:spAutoFit/>
          </a:bodyPr>
          <a:lstStyle/>
          <a:p>
            <a:r>
              <a:rPr lang="en-US" sz="1600" dirty="0">
                <a:solidFill>
                  <a:srgbClr val="FFFFFF"/>
                </a:solidFill>
              </a:rPr>
              <a:t>(</a:t>
            </a:r>
            <a:r>
              <a:rPr lang="en-US" sz="1600" dirty="0" err="1">
                <a:solidFill>
                  <a:srgbClr val="FFFFFF"/>
                </a:solidFill>
              </a:rPr>
              <a:t>Gueldner</a:t>
            </a:r>
            <a:r>
              <a:rPr lang="en-US" sz="1600" dirty="0">
                <a:solidFill>
                  <a:srgbClr val="FFFFFF"/>
                </a:solidFill>
              </a:rPr>
              <a:t>, </a:t>
            </a:r>
            <a:r>
              <a:rPr lang="en-US" sz="1600" dirty="0" err="1">
                <a:solidFill>
                  <a:srgbClr val="FFFFFF"/>
                </a:solidFill>
              </a:rPr>
              <a:t>Feuerborn</a:t>
            </a:r>
            <a:r>
              <a:rPr lang="en-US" sz="1600" dirty="0">
                <a:solidFill>
                  <a:srgbClr val="FFFFFF"/>
                </a:solidFill>
              </a:rPr>
              <a:t>, &amp; Merrell, 2020)</a:t>
            </a:r>
            <a:endParaRPr lang="en-US" sz="1600" dirty="0"/>
          </a:p>
        </p:txBody>
      </p:sp>
    </p:spTree>
    <p:extLst>
      <p:ext uri="{BB962C8B-B14F-4D97-AF65-F5344CB8AC3E}">
        <p14:creationId xmlns:p14="http://schemas.microsoft.com/office/powerpoint/2010/main" val="74036001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Content Placeholder 7">
            <a:extLst>
              <a:ext uri="{FF2B5EF4-FFF2-40B4-BE49-F238E27FC236}">
                <a16:creationId xmlns:a16="http://schemas.microsoft.com/office/drawing/2014/main" id="{A3C18F9A-C5CA-4D84-8262-EE86E2272139}"/>
              </a:ext>
            </a:extLst>
          </p:cNvPr>
          <p:cNvGraphicFramePr/>
          <p:nvPr>
            <p:extLst>
              <p:ext uri="{D42A27DB-BD31-4B8C-83A1-F6EECF244321}">
                <p14:modId xmlns:p14="http://schemas.microsoft.com/office/powerpoint/2010/main" val="3258855638"/>
              </p:ext>
            </p:extLst>
          </p:nvPr>
        </p:nvGraphicFramePr>
        <p:xfrm>
          <a:off x="838200" y="927356"/>
          <a:ext cx="10515600" cy="50032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7860947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F66A575-7835-4400-BEDE-89F2EF0340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46854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25BB0EB-F071-814D-A937-448B53E4B2F6}"/>
              </a:ext>
            </a:extLst>
          </p:cNvPr>
          <p:cNvSpPr>
            <a:spLocks noGrp="1"/>
          </p:cNvSpPr>
          <p:nvPr>
            <p:ph type="title"/>
          </p:nvPr>
        </p:nvSpPr>
        <p:spPr>
          <a:xfrm>
            <a:off x="621629" y="640080"/>
            <a:ext cx="4225290" cy="5578816"/>
          </a:xfrm>
        </p:spPr>
        <p:txBody>
          <a:bodyPr vert="horz" lIns="91440" tIns="45720" rIns="91440" bIns="45720" rtlCol="0" anchor="ctr">
            <a:normAutofit/>
          </a:bodyPr>
          <a:lstStyle/>
          <a:p>
            <a:pPr algn="ctr">
              <a:spcBef>
                <a:spcPct val="0"/>
              </a:spcBef>
            </a:pPr>
            <a:r>
              <a:rPr lang="en-US" kern="1200" dirty="0">
                <a:solidFill>
                  <a:srgbClr val="FFFFFF"/>
                </a:solidFill>
                <a:latin typeface="+mj-lt"/>
                <a:ea typeface="+mj-ea"/>
                <a:cs typeface="+mj-cs"/>
              </a:rPr>
              <a:t>Discuss both resources &amp; challenges</a:t>
            </a:r>
          </a:p>
        </p:txBody>
      </p:sp>
      <p:sp>
        <p:nvSpPr>
          <p:cNvPr id="6" name="TextBox 5">
            <a:extLst>
              <a:ext uri="{FF2B5EF4-FFF2-40B4-BE49-F238E27FC236}">
                <a16:creationId xmlns:a16="http://schemas.microsoft.com/office/drawing/2014/main" id="{F93E3C05-A132-8542-8995-4122911A5405}"/>
              </a:ext>
            </a:extLst>
          </p:cNvPr>
          <p:cNvSpPr txBox="1"/>
          <p:nvPr/>
        </p:nvSpPr>
        <p:spPr>
          <a:xfrm>
            <a:off x="358628" y="5948546"/>
            <a:ext cx="4751293" cy="815608"/>
          </a:xfrm>
          <a:prstGeom prst="rect">
            <a:avLst/>
          </a:prstGeom>
          <a:noFill/>
        </p:spPr>
        <p:txBody>
          <a:bodyPr wrap="square" rtlCol="0">
            <a:spAutoFit/>
          </a:bodyPr>
          <a:lstStyle/>
          <a:p>
            <a:pPr>
              <a:spcAft>
                <a:spcPts val="600"/>
              </a:spcAft>
            </a:pPr>
            <a:r>
              <a:rPr lang="en-US" dirty="0"/>
              <a:t>(Castro-</a:t>
            </a:r>
            <a:r>
              <a:rPr lang="en-US" dirty="0" err="1"/>
              <a:t>Olivio</a:t>
            </a:r>
            <a:r>
              <a:rPr lang="en-US" dirty="0"/>
              <a:t>, 2014; Castro-</a:t>
            </a:r>
            <a:r>
              <a:rPr lang="en-US" dirty="0" err="1"/>
              <a:t>Olivo</a:t>
            </a:r>
            <a:r>
              <a:rPr lang="en-US" dirty="0"/>
              <a:t> &amp; Merrell, 2012; Graves et al., 2017; White &amp; </a:t>
            </a:r>
            <a:r>
              <a:rPr lang="en-US" dirty="0" err="1"/>
              <a:t>Rayle</a:t>
            </a:r>
            <a:r>
              <a:rPr lang="en-US" dirty="0"/>
              <a:t>, 2007)</a:t>
            </a:r>
          </a:p>
          <a:p>
            <a:pPr>
              <a:spcAft>
                <a:spcPts val="600"/>
              </a:spcAft>
            </a:pPr>
            <a:endParaRPr lang="en-US" dirty="0"/>
          </a:p>
        </p:txBody>
      </p:sp>
      <p:graphicFrame>
        <p:nvGraphicFramePr>
          <p:cNvPr id="5" name="Content Placeholder 2">
            <a:extLst>
              <a:ext uri="{FF2B5EF4-FFF2-40B4-BE49-F238E27FC236}">
                <a16:creationId xmlns:a16="http://schemas.microsoft.com/office/drawing/2014/main" id="{71FA4503-4310-49A3-93E0-3FFC46DE73CF}"/>
              </a:ext>
            </a:extLst>
          </p:cNvPr>
          <p:cNvGraphicFramePr>
            <a:graphicFrameLocks noGrp="1"/>
          </p:cNvGraphicFramePr>
          <p:nvPr>
            <p:ph idx="1"/>
            <p:extLst>
              <p:ext uri="{D42A27DB-BD31-4B8C-83A1-F6EECF244321}">
                <p14:modId xmlns:p14="http://schemas.microsoft.com/office/powerpoint/2010/main" val="3311822182"/>
              </p:ext>
            </p:extLst>
          </p:nvPr>
        </p:nvGraphicFramePr>
        <p:xfrm>
          <a:off x="5468548" y="470924"/>
          <a:ext cx="6239356" cy="62932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073333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23553" name="Title 1">
            <a:extLst>
              <a:ext uri="{FF2B5EF4-FFF2-40B4-BE49-F238E27FC236}">
                <a16:creationId xmlns:a16="http://schemas.microsoft.com/office/drawing/2014/main" id="{C8D415A5-09A0-F241-981D-0F15D7479DC3}"/>
              </a:ext>
            </a:extLst>
          </p:cNvPr>
          <p:cNvSpPr>
            <a:spLocks noGrp="1"/>
          </p:cNvSpPr>
          <p:nvPr>
            <p:ph type="title"/>
          </p:nvPr>
        </p:nvSpPr>
        <p:spPr>
          <a:xfrm>
            <a:off x="804673" y="1608083"/>
            <a:ext cx="4524973" cy="3789110"/>
          </a:xfrm>
        </p:spPr>
        <p:txBody>
          <a:bodyPr vert="horz" lIns="91440" tIns="45720" rIns="91440" bIns="45720" rtlCol="0" anchor="t">
            <a:normAutofit fontScale="90000"/>
          </a:bodyPr>
          <a:lstStyle/>
          <a:p>
            <a:pPr>
              <a:spcBef>
                <a:spcPct val="0"/>
              </a:spcBef>
            </a:pPr>
            <a:r>
              <a:rPr lang="en-US" altLang="en-US" sz="4800" kern="1200" dirty="0">
                <a:solidFill>
                  <a:schemeClr val="tx1"/>
                </a:solidFill>
                <a:latin typeface="+mj-lt"/>
                <a:ea typeface="+mj-ea"/>
                <a:cs typeface="+mj-cs"/>
              </a:rPr>
              <a:t>Statement of Positionality</a:t>
            </a:r>
            <a:br>
              <a:rPr lang="en-US" altLang="en-US" sz="4800" kern="1200" dirty="0">
                <a:solidFill>
                  <a:schemeClr val="tx1"/>
                </a:solidFill>
                <a:latin typeface="+mj-lt"/>
                <a:ea typeface="+mj-ea"/>
                <a:cs typeface="+mj-cs"/>
              </a:rPr>
            </a:br>
            <a:br>
              <a:rPr lang="en-US" altLang="en-US" sz="4800" kern="1200" dirty="0">
                <a:solidFill>
                  <a:schemeClr val="tx1"/>
                </a:solidFill>
                <a:latin typeface="+mj-lt"/>
                <a:ea typeface="+mj-ea"/>
                <a:cs typeface="+mj-cs"/>
              </a:rPr>
            </a:br>
            <a:r>
              <a:rPr lang="en-US" altLang="en-US" sz="4800" kern="1200" dirty="0">
                <a:solidFill>
                  <a:schemeClr val="tx1"/>
                </a:solidFill>
                <a:latin typeface="+mj-lt"/>
                <a:ea typeface="+mj-ea"/>
                <a:cs typeface="+mj-cs"/>
              </a:rPr>
              <a:t>My SEL Journey Began Here</a:t>
            </a:r>
          </a:p>
        </p:txBody>
      </p:sp>
      <p:sp>
        <p:nvSpPr>
          <p:cNvPr id="71" name="Freeform: Shape 70">
            <a:extLst>
              <a:ext uri="{FF2B5EF4-FFF2-40B4-BE49-F238E27FC236}">
                <a16:creationId xmlns:a16="http://schemas.microsoft.com/office/drawing/2014/main" id="{BCC55ACC-A2F6-403C-A3A4-D59B3734D45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857312" y="381000"/>
            <a:ext cx="6334689" cy="6477000"/>
          </a:xfrm>
          <a:custGeom>
            <a:avLst/>
            <a:gdLst>
              <a:gd name="connsiteX0" fmla="*/ 3561588 w 6334689"/>
              <a:gd name="connsiteY0" fmla="*/ 0 h 6477000"/>
              <a:gd name="connsiteX1" fmla="*/ 6309883 w 6334689"/>
              <a:gd name="connsiteY1" fmla="*/ 1296087 h 6477000"/>
              <a:gd name="connsiteX2" fmla="*/ 6334689 w 6334689"/>
              <a:gd name="connsiteY2" fmla="*/ 1329261 h 6477000"/>
              <a:gd name="connsiteX3" fmla="*/ 6334689 w 6334689"/>
              <a:gd name="connsiteY3" fmla="*/ 5793916 h 6477000"/>
              <a:gd name="connsiteX4" fmla="*/ 6309883 w 6334689"/>
              <a:gd name="connsiteY4" fmla="*/ 5827089 h 6477000"/>
              <a:gd name="connsiteX5" fmla="*/ 5760467 w 6334689"/>
              <a:gd name="connsiteY5" fmla="*/ 6363539 h 6477000"/>
              <a:gd name="connsiteX6" fmla="*/ 5607796 w 6334689"/>
              <a:gd name="connsiteY6" fmla="*/ 6477000 h 6477000"/>
              <a:gd name="connsiteX7" fmla="*/ 1519571 w 6334689"/>
              <a:gd name="connsiteY7" fmla="*/ 6477000 h 6477000"/>
              <a:gd name="connsiteX8" fmla="*/ 1296088 w 6334689"/>
              <a:gd name="connsiteY8" fmla="*/ 6309883 h 6477000"/>
              <a:gd name="connsiteX9" fmla="*/ 0 w 6334689"/>
              <a:gd name="connsiteY9" fmla="*/ 3561588 h 6477000"/>
              <a:gd name="connsiteX10" fmla="*/ 3561588 w 6334689"/>
              <a:gd name="connsiteY10" fmla="*/ 0 h 647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34689" h="6477000">
                <a:moveTo>
                  <a:pt x="3561588" y="0"/>
                </a:moveTo>
                <a:cubicBezTo>
                  <a:pt x="4668032" y="0"/>
                  <a:pt x="5656635" y="504534"/>
                  <a:pt x="6309883" y="1296087"/>
                </a:cubicBezTo>
                <a:lnTo>
                  <a:pt x="6334689" y="1329261"/>
                </a:lnTo>
                <a:lnTo>
                  <a:pt x="6334689" y="5793916"/>
                </a:lnTo>
                <a:lnTo>
                  <a:pt x="6309883" y="5827089"/>
                </a:lnTo>
                <a:cubicBezTo>
                  <a:pt x="6146571" y="6024977"/>
                  <a:pt x="5962299" y="6204927"/>
                  <a:pt x="5760467" y="6363539"/>
                </a:cubicBezTo>
                <a:lnTo>
                  <a:pt x="5607796" y="6477000"/>
                </a:lnTo>
                <a:lnTo>
                  <a:pt x="1519571" y="6477000"/>
                </a:lnTo>
                <a:lnTo>
                  <a:pt x="1296088" y="6309883"/>
                </a:lnTo>
                <a:cubicBezTo>
                  <a:pt x="504535" y="5656635"/>
                  <a:pt x="0" y="4668032"/>
                  <a:pt x="0" y="3561588"/>
                </a:cubicBezTo>
                <a:cubicBezTo>
                  <a:pt x="0" y="1594577"/>
                  <a:pt x="1594577" y="0"/>
                  <a:pt x="3561588" y="0"/>
                </a:cubicBez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554" name="Picture 3">
            <a:extLst>
              <a:ext uri="{FF2B5EF4-FFF2-40B4-BE49-F238E27FC236}">
                <a16:creationId xmlns:a16="http://schemas.microsoft.com/office/drawing/2014/main" id="{76F1925A-7E88-7C45-9695-DCB6413EB16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255" b="1"/>
          <a:stretch/>
        </p:blipFill>
        <p:spPr bwMode="auto">
          <a:xfrm>
            <a:off x="6021086" y="544777"/>
            <a:ext cx="6170914" cy="6313225"/>
          </a:xfrm>
          <a:custGeom>
            <a:avLst/>
            <a:gdLst/>
            <a:ahLst/>
            <a:cxnLst/>
            <a:rect l="l" t="t" r="r" b="b"/>
            <a:pathLst>
              <a:path w="6170914" h="6313225">
                <a:moveTo>
                  <a:pt x="3397813" y="0"/>
                </a:moveTo>
                <a:cubicBezTo>
                  <a:pt x="4453378" y="0"/>
                  <a:pt x="5396522" y="481334"/>
                  <a:pt x="6019731" y="1236489"/>
                </a:cubicBezTo>
                <a:lnTo>
                  <a:pt x="6170914" y="1438663"/>
                </a:lnTo>
                <a:lnTo>
                  <a:pt x="6170914" y="5356963"/>
                </a:lnTo>
                <a:lnTo>
                  <a:pt x="6019731" y="5559138"/>
                </a:lnTo>
                <a:cubicBezTo>
                  <a:pt x="5786028" y="5842321"/>
                  <a:pt x="5507333" y="6086998"/>
                  <a:pt x="5194591" y="6282226"/>
                </a:cubicBezTo>
                <a:lnTo>
                  <a:pt x="5141791" y="6313225"/>
                </a:lnTo>
                <a:lnTo>
                  <a:pt x="1659199" y="6313225"/>
                </a:lnTo>
                <a:lnTo>
                  <a:pt x="1498064" y="6215333"/>
                </a:lnTo>
                <a:cubicBezTo>
                  <a:pt x="594240" y="5604721"/>
                  <a:pt x="0" y="4570663"/>
                  <a:pt x="0" y="3397813"/>
                </a:cubicBezTo>
                <a:cubicBezTo>
                  <a:pt x="0" y="1521253"/>
                  <a:pt x="1521253" y="0"/>
                  <a:pt x="3397813" y="0"/>
                </a:cubicBezTo>
                <a:close/>
              </a:path>
            </a:pathLst>
          </a:cu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1503855"/>
      </p:ext>
    </p:extLst>
  </p:cSld>
  <p:clrMapOvr>
    <a:overrideClrMapping bg1="dk1" tx1="lt1" bg2="dk2" tx2="lt2" accent1="accent1" accent2="accent2" accent3="accent3" accent4="accent4" accent5="accent5" accent6="accent6" hlink="hlink" folHlink="folHlink"/>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C90914F-6D01-5B4D-94EE-11482E259209}"/>
              </a:ext>
            </a:extLst>
          </p:cNvPr>
          <p:cNvSpPr>
            <a:spLocks noGrp="1"/>
          </p:cNvSpPr>
          <p:nvPr>
            <p:ph type="body" idx="1"/>
          </p:nvPr>
        </p:nvSpPr>
        <p:spPr>
          <a:xfrm>
            <a:off x="4965431" y="2286008"/>
            <a:ext cx="6586489" cy="3937812"/>
          </a:xfrm>
        </p:spPr>
        <p:txBody>
          <a:bodyPr>
            <a:normAutofit lnSpcReduction="10000"/>
          </a:bodyPr>
          <a:lstStyle/>
          <a:p>
            <a:r>
              <a:rPr lang="en-US" sz="2400" b="1" dirty="0">
                <a:solidFill>
                  <a:schemeClr val="tx1"/>
                </a:solidFill>
              </a:rPr>
              <a:t>Theoretical underpinnings of the program.</a:t>
            </a:r>
          </a:p>
          <a:p>
            <a:r>
              <a:rPr lang="en-US" sz="2400" b="1" dirty="0">
                <a:solidFill>
                  <a:schemeClr val="tx1"/>
                </a:solidFill>
              </a:rPr>
              <a:t>Core elements of the program. </a:t>
            </a:r>
          </a:p>
          <a:p>
            <a:pPr marL="114300" indent="0">
              <a:buNone/>
            </a:pPr>
            <a:endParaRPr lang="en-US" sz="2400" dirty="0"/>
          </a:p>
          <a:p>
            <a:pPr marL="114300" indent="0">
              <a:buNone/>
            </a:pPr>
            <a:r>
              <a:rPr lang="en-US" sz="2400" i="1" dirty="0"/>
              <a:t>Do the adaptions compromise the theory or purpose of the program?</a:t>
            </a:r>
          </a:p>
          <a:p>
            <a:pPr marL="114300" indent="0">
              <a:buNone/>
            </a:pPr>
            <a:r>
              <a:rPr lang="en-US" sz="2400" i="1" dirty="0"/>
              <a:t>What are the “main ingredients” or non-negotiables?</a:t>
            </a:r>
          </a:p>
          <a:p>
            <a:pPr marL="114300" indent="0">
              <a:buNone/>
            </a:pPr>
            <a:r>
              <a:rPr lang="en-US" sz="2400" i="1" dirty="0"/>
              <a:t>Will the adaptations dilute the program components? </a:t>
            </a:r>
            <a:br>
              <a:rPr lang="en-US" sz="2000" i="1" dirty="0"/>
            </a:br>
            <a:endParaRPr lang="en-US" sz="2000" i="1" dirty="0"/>
          </a:p>
        </p:txBody>
      </p:sp>
      <p:pic>
        <p:nvPicPr>
          <p:cNvPr id="4" name="Picture 3">
            <a:extLst>
              <a:ext uri="{FF2B5EF4-FFF2-40B4-BE49-F238E27FC236}">
                <a16:creationId xmlns:a16="http://schemas.microsoft.com/office/drawing/2014/main" id="{FA6F9A7F-D8AF-344B-BB70-F0D7E8339390}"/>
              </a:ext>
            </a:extLst>
          </p:cNvPr>
          <p:cNvPicPr>
            <a:picLocks noChangeAspect="1"/>
          </p:cNvPicPr>
          <p:nvPr/>
        </p:nvPicPr>
        <p:blipFill rotWithShape="1">
          <a:blip r:embed="rId2"/>
          <a:srcRect l="15666" r="16740"/>
          <a:stretch/>
        </p:blipFill>
        <p:spPr>
          <a:xfrm>
            <a:off x="20" y="10"/>
            <a:ext cx="4635571" cy="6857990"/>
          </a:xfrm>
          <a:prstGeom prst="rect">
            <a:avLst/>
          </a:prstGeom>
          <a:effectLst/>
        </p:spPr>
      </p:pic>
    </p:spTree>
    <p:extLst>
      <p:ext uri="{BB962C8B-B14F-4D97-AF65-F5344CB8AC3E}">
        <p14:creationId xmlns:p14="http://schemas.microsoft.com/office/powerpoint/2010/main" val="418828944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grpSp>
        <p:nvGrpSpPr>
          <p:cNvPr id="251" name="Google Shape;251;p15"/>
          <p:cNvGrpSpPr/>
          <p:nvPr/>
        </p:nvGrpSpPr>
        <p:grpSpPr>
          <a:xfrm>
            <a:off x="844750" y="844444"/>
            <a:ext cx="10502499" cy="5337386"/>
            <a:chOff x="6550" y="539644"/>
            <a:chExt cx="10502499" cy="5337386"/>
          </a:xfrm>
        </p:grpSpPr>
        <p:sp>
          <p:nvSpPr>
            <p:cNvPr id="252" name="Google Shape;252;p15"/>
            <p:cNvSpPr/>
            <p:nvPr/>
          </p:nvSpPr>
          <p:spPr>
            <a:xfrm>
              <a:off x="6550" y="539644"/>
              <a:ext cx="5032781" cy="889564"/>
            </a:xfrm>
            <a:prstGeom prst="roundRect">
              <a:avLst>
                <a:gd name="adj" fmla="val 10000"/>
              </a:avLst>
            </a:prstGeom>
            <a:solidFill>
              <a:srgbClr val="00B050"/>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5"/>
            <p:cNvSpPr txBox="1"/>
            <p:nvPr/>
          </p:nvSpPr>
          <p:spPr>
            <a:xfrm>
              <a:off x="32604" y="565698"/>
              <a:ext cx="4980673" cy="837456"/>
            </a:xfrm>
            <a:prstGeom prst="rect">
              <a:avLst/>
            </a:prstGeom>
            <a:noFill/>
            <a:ln>
              <a:noFill/>
            </a:ln>
          </p:spPr>
          <p:txBody>
            <a:bodyPr spcFirstLastPara="1" wrap="square" lIns="95250" tIns="63500" rIns="95250" bIns="63500" anchor="ctr" anchorCtr="0">
              <a:noAutofit/>
            </a:bodyPr>
            <a:lstStyle/>
            <a:p>
              <a:pPr marL="0" marR="0" lvl="0" indent="0" algn="ctr" rtl="0">
                <a:lnSpc>
                  <a:spcPct val="90000"/>
                </a:lnSpc>
                <a:spcBef>
                  <a:spcPts val="0"/>
                </a:spcBef>
                <a:spcAft>
                  <a:spcPts val="0"/>
                </a:spcAft>
                <a:buClr>
                  <a:schemeClr val="dk1"/>
                </a:buClr>
                <a:buSzPts val="5000"/>
                <a:buFont typeface="Calibri"/>
                <a:buNone/>
              </a:pPr>
              <a:r>
                <a:rPr lang="en-US" sz="5000" b="0" cap="none">
                  <a:solidFill>
                    <a:schemeClr val="dk1"/>
                  </a:solidFill>
                  <a:latin typeface="Calibri"/>
                  <a:ea typeface="Calibri"/>
                  <a:cs typeface="Calibri"/>
                  <a:sym typeface="Calibri"/>
                </a:rPr>
                <a:t>Examples</a:t>
              </a:r>
              <a:r>
                <a:rPr lang="en-US" sz="5000">
                  <a:solidFill>
                    <a:schemeClr val="lt1"/>
                  </a:solidFill>
                  <a:latin typeface="Calibri"/>
                  <a:ea typeface="Calibri"/>
                  <a:cs typeface="Calibri"/>
                  <a:sym typeface="Calibri"/>
                </a:rPr>
                <a:t>	</a:t>
              </a:r>
              <a:endParaRPr/>
            </a:p>
          </p:txBody>
        </p:sp>
        <p:sp>
          <p:nvSpPr>
            <p:cNvPr id="254" name="Google Shape;254;p15"/>
            <p:cNvSpPr/>
            <p:nvPr/>
          </p:nvSpPr>
          <p:spPr>
            <a:xfrm>
              <a:off x="509828" y="1429208"/>
              <a:ext cx="503278" cy="667173"/>
            </a:xfrm>
            <a:custGeom>
              <a:avLst/>
              <a:gdLst/>
              <a:ahLst/>
              <a:cxnLst/>
              <a:rect l="l" t="t" r="r" b="b"/>
              <a:pathLst>
                <a:path w="120000" h="120000" extrusionOk="0">
                  <a:moveTo>
                    <a:pt x="0" y="0"/>
                  </a:moveTo>
                  <a:lnTo>
                    <a:pt x="0" y="120000"/>
                  </a:lnTo>
                  <a:lnTo>
                    <a:pt x="120000" y="120000"/>
                  </a:lnTo>
                </a:path>
              </a:pathLst>
            </a:custGeom>
            <a:noFill/>
            <a:ln w="12700" cap="flat" cmpd="sng">
              <a:solidFill>
                <a:srgbClr val="345A99"/>
              </a:solidFill>
              <a:prstDash val="solid"/>
              <a:miter lim="800000"/>
              <a:headEnd type="none" w="sm" len="sm"/>
              <a:tailEnd type="none" w="sm" len="sm"/>
            </a:ln>
          </p:spPr>
        </p:sp>
        <p:sp>
          <p:nvSpPr>
            <p:cNvPr id="255" name="Google Shape;255;p15"/>
            <p:cNvSpPr/>
            <p:nvPr/>
          </p:nvSpPr>
          <p:spPr>
            <a:xfrm>
              <a:off x="1013106" y="1651599"/>
              <a:ext cx="3890996" cy="889564"/>
            </a:xfrm>
            <a:prstGeom prst="roundRect">
              <a:avLst>
                <a:gd name="adj" fmla="val 10000"/>
              </a:avLst>
            </a:prstGeom>
            <a:solidFill>
              <a:schemeClr val="lt1">
                <a:alpha val="89803"/>
              </a:schemeClr>
            </a:solidFill>
            <a:ln w="12700" cap="flat" cmpd="sng">
              <a:solidFill>
                <a:srgbClr val="4372C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5"/>
            <p:cNvSpPr txBox="1"/>
            <p:nvPr/>
          </p:nvSpPr>
          <p:spPr>
            <a:xfrm>
              <a:off x="1039160" y="1677653"/>
              <a:ext cx="3838888" cy="837456"/>
            </a:xfrm>
            <a:prstGeom prst="rect">
              <a:avLst/>
            </a:prstGeom>
            <a:noFill/>
            <a:ln>
              <a:noFill/>
            </a:ln>
          </p:spPr>
          <p:txBody>
            <a:bodyPr spcFirstLastPara="1" wrap="square" lIns="38100" tIns="25400" rIns="38100" bIns="25400" anchor="ctr" anchorCtr="0">
              <a:noAutofit/>
            </a:bodyPr>
            <a:lstStyle/>
            <a:p>
              <a:pPr marL="0" marR="0" lvl="0" indent="0" algn="ctr" rtl="0">
                <a:lnSpc>
                  <a:spcPct val="90000"/>
                </a:lnSpc>
                <a:spcBef>
                  <a:spcPts val="0"/>
                </a:spcBef>
                <a:spcAft>
                  <a:spcPts val="0"/>
                </a:spcAft>
                <a:buClr>
                  <a:schemeClr val="dk1"/>
                </a:buClr>
                <a:buSzPts val="2000"/>
                <a:buFont typeface="Calibri"/>
                <a:buNone/>
              </a:pPr>
              <a:r>
                <a:rPr lang="en-US" sz="2000">
                  <a:solidFill>
                    <a:schemeClr val="dk1"/>
                  </a:solidFill>
                  <a:latin typeface="Calibri"/>
                  <a:ea typeface="Calibri"/>
                  <a:cs typeface="Calibri"/>
                  <a:sym typeface="Calibri"/>
                </a:rPr>
                <a:t>Modifying examples to fit students’ unique cultural &amp; linguistic factors</a:t>
              </a:r>
              <a:endParaRPr/>
            </a:p>
          </p:txBody>
        </p:sp>
        <p:sp>
          <p:nvSpPr>
            <p:cNvPr id="257" name="Google Shape;257;p15"/>
            <p:cNvSpPr/>
            <p:nvPr/>
          </p:nvSpPr>
          <p:spPr>
            <a:xfrm>
              <a:off x="509828" y="1429208"/>
              <a:ext cx="503278" cy="1779128"/>
            </a:xfrm>
            <a:custGeom>
              <a:avLst/>
              <a:gdLst/>
              <a:ahLst/>
              <a:cxnLst/>
              <a:rect l="l" t="t" r="r" b="b"/>
              <a:pathLst>
                <a:path w="120000" h="120000" extrusionOk="0">
                  <a:moveTo>
                    <a:pt x="0" y="0"/>
                  </a:moveTo>
                  <a:lnTo>
                    <a:pt x="0" y="120000"/>
                  </a:lnTo>
                  <a:lnTo>
                    <a:pt x="120000" y="120000"/>
                  </a:lnTo>
                </a:path>
              </a:pathLst>
            </a:custGeom>
            <a:noFill/>
            <a:ln w="12700" cap="flat" cmpd="sng">
              <a:solidFill>
                <a:srgbClr val="345A99"/>
              </a:solidFill>
              <a:prstDash val="solid"/>
              <a:miter lim="800000"/>
              <a:headEnd type="none" w="sm" len="sm"/>
              <a:tailEnd type="none" w="sm" len="sm"/>
            </a:ln>
          </p:spPr>
        </p:sp>
        <p:sp>
          <p:nvSpPr>
            <p:cNvPr id="258" name="Google Shape;258;p15"/>
            <p:cNvSpPr/>
            <p:nvPr/>
          </p:nvSpPr>
          <p:spPr>
            <a:xfrm>
              <a:off x="1013106" y="2763555"/>
              <a:ext cx="3856339" cy="889564"/>
            </a:xfrm>
            <a:prstGeom prst="roundRect">
              <a:avLst>
                <a:gd name="adj" fmla="val 10000"/>
              </a:avLst>
            </a:prstGeom>
            <a:solidFill>
              <a:schemeClr val="lt1">
                <a:alpha val="89803"/>
              </a:schemeClr>
            </a:solidFill>
            <a:ln w="12700" cap="flat" cmpd="sng">
              <a:solidFill>
                <a:srgbClr val="4372C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5"/>
            <p:cNvSpPr txBox="1"/>
            <p:nvPr/>
          </p:nvSpPr>
          <p:spPr>
            <a:xfrm>
              <a:off x="1039160" y="2789609"/>
              <a:ext cx="3804231" cy="837456"/>
            </a:xfrm>
            <a:prstGeom prst="rect">
              <a:avLst/>
            </a:prstGeom>
            <a:noFill/>
            <a:ln>
              <a:noFill/>
            </a:ln>
          </p:spPr>
          <p:txBody>
            <a:bodyPr spcFirstLastPara="1" wrap="square" lIns="38100" tIns="25400" rIns="38100" bIns="25400" anchor="ctr" anchorCtr="0">
              <a:noAutofit/>
            </a:bodyPr>
            <a:lstStyle/>
            <a:p>
              <a:pPr marL="0" marR="0" lvl="0" indent="0" algn="ctr" rtl="0">
                <a:lnSpc>
                  <a:spcPct val="90000"/>
                </a:lnSpc>
                <a:spcBef>
                  <a:spcPts val="0"/>
                </a:spcBef>
                <a:spcAft>
                  <a:spcPts val="0"/>
                </a:spcAft>
                <a:buClr>
                  <a:schemeClr val="dk1"/>
                </a:buClr>
                <a:buSzPts val="2000"/>
                <a:buFont typeface="Calibri"/>
                <a:buNone/>
              </a:pPr>
              <a:r>
                <a:rPr lang="en-US" sz="2000">
                  <a:solidFill>
                    <a:schemeClr val="dk1"/>
                  </a:solidFill>
                  <a:latin typeface="Calibri"/>
                  <a:ea typeface="Calibri"/>
                  <a:cs typeface="Calibri"/>
                  <a:sym typeface="Calibri"/>
                </a:rPr>
                <a:t>Simplifying, altering language</a:t>
              </a:r>
              <a:endParaRPr/>
            </a:p>
          </p:txBody>
        </p:sp>
        <p:sp>
          <p:nvSpPr>
            <p:cNvPr id="260" name="Google Shape;260;p15"/>
            <p:cNvSpPr/>
            <p:nvPr/>
          </p:nvSpPr>
          <p:spPr>
            <a:xfrm>
              <a:off x="509828" y="1429208"/>
              <a:ext cx="503278" cy="2891083"/>
            </a:xfrm>
            <a:custGeom>
              <a:avLst/>
              <a:gdLst/>
              <a:ahLst/>
              <a:cxnLst/>
              <a:rect l="l" t="t" r="r" b="b"/>
              <a:pathLst>
                <a:path w="120000" h="120000" extrusionOk="0">
                  <a:moveTo>
                    <a:pt x="0" y="0"/>
                  </a:moveTo>
                  <a:lnTo>
                    <a:pt x="0" y="120000"/>
                  </a:lnTo>
                  <a:lnTo>
                    <a:pt x="120000" y="120000"/>
                  </a:lnTo>
                </a:path>
              </a:pathLst>
            </a:custGeom>
            <a:noFill/>
            <a:ln w="12700" cap="flat" cmpd="sng">
              <a:solidFill>
                <a:srgbClr val="345A99"/>
              </a:solidFill>
              <a:prstDash val="solid"/>
              <a:miter lim="800000"/>
              <a:headEnd type="none" w="sm" len="sm"/>
              <a:tailEnd type="none" w="sm" len="sm"/>
            </a:ln>
          </p:spPr>
        </p:sp>
        <p:sp>
          <p:nvSpPr>
            <p:cNvPr id="261" name="Google Shape;261;p15"/>
            <p:cNvSpPr/>
            <p:nvPr/>
          </p:nvSpPr>
          <p:spPr>
            <a:xfrm>
              <a:off x="1013106" y="3875510"/>
              <a:ext cx="3832470" cy="889564"/>
            </a:xfrm>
            <a:prstGeom prst="roundRect">
              <a:avLst>
                <a:gd name="adj" fmla="val 10000"/>
              </a:avLst>
            </a:prstGeom>
            <a:solidFill>
              <a:schemeClr val="lt1">
                <a:alpha val="89803"/>
              </a:schemeClr>
            </a:solidFill>
            <a:ln w="12700" cap="flat" cmpd="sng">
              <a:solidFill>
                <a:srgbClr val="4372C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5"/>
            <p:cNvSpPr txBox="1"/>
            <p:nvPr/>
          </p:nvSpPr>
          <p:spPr>
            <a:xfrm>
              <a:off x="1039160" y="3901564"/>
              <a:ext cx="3780362" cy="837456"/>
            </a:xfrm>
            <a:prstGeom prst="rect">
              <a:avLst/>
            </a:prstGeom>
            <a:noFill/>
            <a:ln>
              <a:noFill/>
            </a:ln>
          </p:spPr>
          <p:txBody>
            <a:bodyPr spcFirstLastPara="1" wrap="square" lIns="38100" tIns="25400" rIns="38100" bIns="25400" anchor="ctr" anchorCtr="0">
              <a:noAutofit/>
            </a:bodyPr>
            <a:lstStyle/>
            <a:p>
              <a:pPr marL="0" marR="0" lvl="0" indent="0" algn="ctr" rtl="0">
                <a:lnSpc>
                  <a:spcPct val="90000"/>
                </a:lnSpc>
                <a:spcBef>
                  <a:spcPts val="0"/>
                </a:spcBef>
                <a:spcAft>
                  <a:spcPts val="0"/>
                </a:spcAft>
                <a:buClr>
                  <a:schemeClr val="dk1"/>
                </a:buClr>
                <a:buSzPts val="2000"/>
                <a:buFont typeface="Calibri"/>
                <a:buNone/>
              </a:pPr>
              <a:r>
                <a:rPr lang="en-US" sz="2000">
                  <a:solidFill>
                    <a:schemeClr val="dk1"/>
                  </a:solidFill>
                  <a:latin typeface="Calibri"/>
                  <a:ea typeface="Calibri"/>
                  <a:cs typeface="Calibri"/>
                  <a:sym typeface="Calibri"/>
                </a:rPr>
                <a:t>Chunking lessons over shorter time period</a:t>
              </a:r>
              <a:endParaRPr/>
            </a:p>
          </p:txBody>
        </p:sp>
        <p:sp>
          <p:nvSpPr>
            <p:cNvPr id="263" name="Google Shape;263;p15"/>
            <p:cNvSpPr/>
            <p:nvPr/>
          </p:nvSpPr>
          <p:spPr>
            <a:xfrm>
              <a:off x="509828" y="1429208"/>
              <a:ext cx="503278" cy="4003039"/>
            </a:xfrm>
            <a:custGeom>
              <a:avLst/>
              <a:gdLst/>
              <a:ahLst/>
              <a:cxnLst/>
              <a:rect l="l" t="t" r="r" b="b"/>
              <a:pathLst>
                <a:path w="120000" h="120000" extrusionOk="0">
                  <a:moveTo>
                    <a:pt x="0" y="0"/>
                  </a:moveTo>
                  <a:lnTo>
                    <a:pt x="0" y="120000"/>
                  </a:lnTo>
                  <a:lnTo>
                    <a:pt x="120000" y="120000"/>
                  </a:lnTo>
                </a:path>
              </a:pathLst>
            </a:custGeom>
            <a:noFill/>
            <a:ln w="12700" cap="flat" cmpd="sng">
              <a:solidFill>
                <a:srgbClr val="345A99"/>
              </a:solidFill>
              <a:prstDash val="solid"/>
              <a:miter lim="800000"/>
              <a:headEnd type="none" w="sm" len="sm"/>
              <a:tailEnd type="none" w="sm" len="sm"/>
            </a:ln>
          </p:spPr>
        </p:sp>
        <p:sp>
          <p:nvSpPr>
            <p:cNvPr id="264" name="Google Shape;264;p15"/>
            <p:cNvSpPr/>
            <p:nvPr/>
          </p:nvSpPr>
          <p:spPr>
            <a:xfrm>
              <a:off x="1013106" y="4987466"/>
              <a:ext cx="3902838" cy="889564"/>
            </a:xfrm>
            <a:prstGeom prst="roundRect">
              <a:avLst>
                <a:gd name="adj" fmla="val 10000"/>
              </a:avLst>
            </a:prstGeom>
            <a:solidFill>
              <a:schemeClr val="lt1">
                <a:alpha val="89803"/>
              </a:schemeClr>
            </a:solidFill>
            <a:ln w="12700" cap="flat" cmpd="sng">
              <a:solidFill>
                <a:srgbClr val="4372C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5"/>
            <p:cNvSpPr txBox="1"/>
            <p:nvPr/>
          </p:nvSpPr>
          <p:spPr>
            <a:xfrm>
              <a:off x="1039160" y="5013520"/>
              <a:ext cx="3850730" cy="837456"/>
            </a:xfrm>
            <a:prstGeom prst="rect">
              <a:avLst/>
            </a:prstGeom>
            <a:noFill/>
            <a:ln>
              <a:noFill/>
            </a:ln>
          </p:spPr>
          <p:txBody>
            <a:bodyPr spcFirstLastPara="1" wrap="square" lIns="38100" tIns="25400" rIns="38100" bIns="25400" anchor="ctr" anchorCtr="0">
              <a:noAutofit/>
            </a:bodyPr>
            <a:lstStyle/>
            <a:p>
              <a:pPr marL="0" marR="0" lvl="0" indent="0" algn="ctr" rtl="0">
                <a:lnSpc>
                  <a:spcPct val="90000"/>
                </a:lnSpc>
                <a:spcBef>
                  <a:spcPts val="0"/>
                </a:spcBef>
                <a:spcAft>
                  <a:spcPts val="0"/>
                </a:spcAft>
                <a:buClr>
                  <a:schemeClr val="dk1"/>
                </a:buClr>
                <a:buSzPts val="2000"/>
                <a:buFont typeface="Calibri"/>
                <a:buNone/>
              </a:pPr>
              <a:r>
                <a:rPr lang="en-US" sz="2000">
                  <a:solidFill>
                    <a:schemeClr val="dk1"/>
                  </a:solidFill>
                  <a:latin typeface="Calibri"/>
                  <a:ea typeface="Calibri"/>
                  <a:cs typeface="Calibri"/>
                  <a:sym typeface="Calibri"/>
                </a:rPr>
                <a:t>Alternate instructional/ sensory modalities (video, audio, etc.)</a:t>
              </a:r>
              <a:endParaRPr/>
            </a:p>
          </p:txBody>
        </p:sp>
        <p:sp>
          <p:nvSpPr>
            <p:cNvPr id="266" name="Google Shape;266;p15"/>
            <p:cNvSpPr/>
            <p:nvPr/>
          </p:nvSpPr>
          <p:spPr>
            <a:xfrm>
              <a:off x="5484114" y="539644"/>
              <a:ext cx="5024935" cy="889564"/>
            </a:xfrm>
            <a:prstGeom prst="roundRect">
              <a:avLst>
                <a:gd name="adj" fmla="val 10000"/>
              </a:avLst>
            </a:prstGeom>
            <a:solidFill>
              <a:srgbClr val="FF0000"/>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5"/>
            <p:cNvSpPr txBox="1"/>
            <p:nvPr/>
          </p:nvSpPr>
          <p:spPr>
            <a:xfrm>
              <a:off x="5510168" y="565698"/>
              <a:ext cx="4972827" cy="837456"/>
            </a:xfrm>
            <a:prstGeom prst="rect">
              <a:avLst/>
            </a:prstGeom>
            <a:noFill/>
            <a:ln>
              <a:noFill/>
            </a:ln>
          </p:spPr>
          <p:txBody>
            <a:bodyPr spcFirstLastPara="1" wrap="square" lIns="95250" tIns="63500" rIns="95250" bIns="63500" anchor="ctr" anchorCtr="0">
              <a:noAutofit/>
            </a:bodyPr>
            <a:lstStyle/>
            <a:p>
              <a:pPr marL="0" marR="0" lvl="0" indent="0" algn="ctr" rtl="0">
                <a:lnSpc>
                  <a:spcPct val="90000"/>
                </a:lnSpc>
                <a:spcBef>
                  <a:spcPts val="0"/>
                </a:spcBef>
                <a:spcAft>
                  <a:spcPts val="0"/>
                </a:spcAft>
                <a:buClr>
                  <a:srgbClr val="000000"/>
                </a:buClr>
                <a:buSzPts val="5000"/>
                <a:buFont typeface="Calibri"/>
                <a:buNone/>
              </a:pPr>
              <a:r>
                <a:rPr lang="en-US" sz="5000">
                  <a:solidFill>
                    <a:srgbClr val="000000"/>
                  </a:solidFill>
                  <a:latin typeface="Calibri"/>
                  <a:ea typeface="Calibri"/>
                  <a:cs typeface="Calibri"/>
                  <a:sym typeface="Calibri"/>
                </a:rPr>
                <a:t>Non-examples</a:t>
              </a:r>
              <a:endParaRPr/>
            </a:p>
          </p:txBody>
        </p:sp>
        <p:sp>
          <p:nvSpPr>
            <p:cNvPr id="268" name="Google Shape;268;p15"/>
            <p:cNvSpPr/>
            <p:nvPr/>
          </p:nvSpPr>
          <p:spPr>
            <a:xfrm>
              <a:off x="5986607" y="1429208"/>
              <a:ext cx="502493" cy="667173"/>
            </a:xfrm>
            <a:custGeom>
              <a:avLst/>
              <a:gdLst/>
              <a:ahLst/>
              <a:cxnLst/>
              <a:rect l="l" t="t" r="r" b="b"/>
              <a:pathLst>
                <a:path w="120000" h="120000" extrusionOk="0">
                  <a:moveTo>
                    <a:pt x="0" y="0"/>
                  </a:moveTo>
                  <a:lnTo>
                    <a:pt x="0" y="120000"/>
                  </a:lnTo>
                  <a:lnTo>
                    <a:pt x="120000" y="120000"/>
                  </a:lnTo>
                </a:path>
              </a:pathLst>
            </a:custGeom>
            <a:noFill/>
            <a:ln w="12700" cap="flat" cmpd="sng">
              <a:solidFill>
                <a:srgbClr val="345A99"/>
              </a:solidFill>
              <a:prstDash val="solid"/>
              <a:miter lim="800000"/>
              <a:headEnd type="none" w="sm" len="sm"/>
              <a:tailEnd type="none" w="sm" len="sm"/>
            </a:ln>
          </p:spPr>
        </p:sp>
        <p:sp>
          <p:nvSpPr>
            <p:cNvPr id="269" name="Google Shape;269;p15"/>
            <p:cNvSpPr/>
            <p:nvPr/>
          </p:nvSpPr>
          <p:spPr>
            <a:xfrm>
              <a:off x="6489101" y="1651599"/>
              <a:ext cx="3758174" cy="889564"/>
            </a:xfrm>
            <a:prstGeom prst="roundRect">
              <a:avLst>
                <a:gd name="adj" fmla="val 10000"/>
              </a:avLst>
            </a:prstGeom>
            <a:solidFill>
              <a:schemeClr val="lt1">
                <a:alpha val="89803"/>
              </a:schemeClr>
            </a:solidFill>
            <a:ln w="12700" cap="flat" cmpd="sng">
              <a:solidFill>
                <a:srgbClr val="4372C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5"/>
            <p:cNvSpPr txBox="1"/>
            <p:nvPr/>
          </p:nvSpPr>
          <p:spPr>
            <a:xfrm>
              <a:off x="6515155" y="1677653"/>
              <a:ext cx="3706066" cy="837456"/>
            </a:xfrm>
            <a:prstGeom prst="rect">
              <a:avLst/>
            </a:prstGeom>
            <a:noFill/>
            <a:ln>
              <a:noFill/>
            </a:ln>
          </p:spPr>
          <p:txBody>
            <a:bodyPr spcFirstLastPara="1" wrap="square" lIns="38100" tIns="25400" rIns="38100" bIns="25400" anchor="ctr" anchorCtr="0">
              <a:noAutofit/>
            </a:bodyPr>
            <a:lstStyle/>
            <a:p>
              <a:pPr marL="0" marR="0" lvl="0" indent="0" algn="ctr" rtl="0">
                <a:lnSpc>
                  <a:spcPct val="90000"/>
                </a:lnSpc>
                <a:spcBef>
                  <a:spcPts val="0"/>
                </a:spcBef>
                <a:spcAft>
                  <a:spcPts val="0"/>
                </a:spcAft>
                <a:buClr>
                  <a:schemeClr val="dk1"/>
                </a:buClr>
                <a:buSzPts val="2000"/>
                <a:buFont typeface="Calibri"/>
                <a:buNone/>
              </a:pPr>
              <a:r>
                <a:rPr lang="en-US" sz="2000">
                  <a:solidFill>
                    <a:schemeClr val="dk1"/>
                  </a:solidFill>
                  <a:latin typeface="Calibri"/>
                  <a:ea typeface="Calibri"/>
                  <a:cs typeface="Calibri"/>
                  <a:sym typeface="Calibri"/>
                </a:rPr>
                <a:t>Eliminating sections of lessons</a:t>
              </a:r>
              <a:endParaRPr/>
            </a:p>
          </p:txBody>
        </p:sp>
        <p:sp>
          <p:nvSpPr>
            <p:cNvPr id="271" name="Google Shape;271;p15"/>
            <p:cNvSpPr/>
            <p:nvPr/>
          </p:nvSpPr>
          <p:spPr>
            <a:xfrm>
              <a:off x="5986607" y="1429208"/>
              <a:ext cx="502493" cy="1977572"/>
            </a:xfrm>
            <a:custGeom>
              <a:avLst/>
              <a:gdLst/>
              <a:ahLst/>
              <a:cxnLst/>
              <a:rect l="l" t="t" r="r" b="b"/>
              <a:pathLst>
                <a:path w="120000" h="120000" extrusionOk="0">
                  <a:moveTo>
                    <a:pt x="0" y="0"/>
                  </a:moveTo>
                  <a:lnTo>
                    <a:pt x="0" y="120000"/>
                  </a:lnTo>
                  <a:lnTo>
                    <a:pt x="120000" y="120000"/>
                  </a:lnTo>
                </a:path>
              </a:pathLst>
            </a:custGeom>
            <a:noFill/>
            <a:ln w="12700" cap="flat" cmpd="sng">
              <a:solidFill>
                <a:srgbClr val="345A99"/>
              </a:solidFill>
              <a:prstDash val="solid"/>
              <a:miter lim="800000"/>
              <a:headEnd type="none" w="sm" len="sm"/>
              <a:tailEnd type="none" w="sm" len="sm"/>
            </a:ln>
          </p:spPr>
        </p:sp>
        <p:sp>
          <p:nvSpPr>
            <p:cNvPr id="272" name="Google Shape;272;p15"/>
            <p:cNvSpPr/>
            <p:nvPr/>
          </p:nvSpPr>
          <p:spPr>
            <a:xfrm>
              <a:off x="6489101" y="2763555"/>
              <a:ext cx="3854076" cy="1286452"/>
            </a:xfrm>
            <a:prstGeom prst="roundRect">
              <a:avLst>
                <a:gd name="adj" fmla="val 10000"/>
              </a:avLst>
            </a:prstGeom>
            <a:solidFill>
              <a:schemeClr val="lt1">
                <a:alpha val="89803"/>
              </a:schemeClr>
            </a:solidFill>
            <a:ln w="12700" cap="flat" cmpd="sng">
              <a:solidFill>
                <a:srgbClr val="4372C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5"/>
            <p:cNvSpPr txBox="1"/>
            <p:nvPr/>
          </p:nvSpPr>
          <p:spPr>
            <a:xfrm>
              <a:off x="6526780" y="2801234"/>
              <a:ext cx="3778718" cy="1211094"/>
            </a:xfrm>
            <a:prstGeom prst="rect">
              <a:avLst/>
            </a:prstGeom>
            <a:noFill/>
            <a:ln>
              <a:noFill/>
            </a:ln>
          </p:spPr>
          <p:txBody>
            <a:bodyPr spcFirstLastPara="1" wrap="square" lIns="38100" tIns="25400" rIns="38100" bIns="25400" anchor="ctr" anchorCtr="0">
              <a:noAutofit/>
            </a:bodyPr>
            <a:lstStyle/>
            <a:p>
              <a:pPr marL="0" marR="0" lvl="0" indent="0" algn="ctr" rtl="0">
                <a:lnSpc>
                  <a:spcPct val="90000"/>
                </a:lnSpc>
                <a:spcBef>
                  <a:spcPts val="0"/>
                </a:spcBef>
                <a:spcAft>
                  <a:spcPts val="0"/>
                </a:spcAft>
                <a:buClr>
                  <a:schemeClr val="dk1"/>
                </a:buClr>
                <a:buSzPts val="2000"/>
                <a:buFont typeface="Calibri"/>
                <a:buNone/>
              </a:pPr>
              <a:r>
                <a:rPr lang="en-US" sz="2000">
                  <a:solidFill>
                    <a:schemeClr val="dk1"/>
                  </a:solidFill>
                  <a:latin typeface="Calibri"/>
                  <a:ea typeface="Calibri"/>
                  <a:cs typeface="Calibri"/>
                  <a:sym typeface="Calibri"/>
                </a:rPr>
                <a:t>Substituting instruction/activities from a different philosophical framework</a:t>
              </a:r>
              <a:endParaRPr/>
            </a:p>
          </p:txBody>
        </p:sp>
        <p:sp>
          <p:nvSpPr>
            <p:cNvPr id="274" name="Google Shape;274;p15"/>
            <p:cNvSpPr/>
            <p:nvPr/>
          </p:nvSpPr>
          <p:spPr>
            <a:xfrm>
              <a:off x="5986607" y="1429208"/>
              <a:ext cx="502493" cy="3287972"/>
            </a:xfrm>
            <a:custGeom>
              <a:avLst/>
              <a:gdLst/>
              <a:ahLst/>
              <a:cxnLst/>
              <a:rect l="l" t="t" r="r" b="b"/>
              <a:pathLst>
                <a:path w="120000" h="120000" extrusionOk="0">
                  <a:moveTo>
                    <a:pt x="0" y="0"/>
                  </a:moveTo>
                  <a:lnTo>
                    <a:pt x="0" y="120000"/>
                  </a:lnTo>
                  <a:lnTo>
                    <a:pt x="120000" y="120000"/>
                  </a:lnTo>
                </a:path>
              </a:pathLst>
            </a:custGeom>
            <a:noFill/>
            <a:ln w="12700" cap="flat" cmpd="sng">
              <a:solidFill>
                <a:srgbClr val="345A99"/>
              </a:solidFill>
              <a:prstDash val="solid"/>
              <a:miter lim="800000"/>
              <a:headEnd type="none" w="sm" len="sm"/>
              <a:tailEnd type="none" w="sm" len="sm"/>
            </a:ln>
          </p:spPr>
        </p:sp>
        <p:sp>
          <p:nvSpPr>
            <p:cNvPr id="275" name="Google Shape;275;p15"/>
            <p:cNvSpPr/>
            <p:nvPr/>
          </p:nvSpPr>
          <p:spPr>
            <a:xfrm>
              <a:off x="6489101" y="4272398"/>
              <a:ext cx="3840868" cy="889564"/>
            </a:xfrm>
            <a:prstGeom prst="roundRect">
              <a:avLst>
                <a:gd name="adj" fmla="val 10000"/>
              </a:avLst>
            </a:prstGeom>
            <a:solidFill>
              <a:schemeClr val="lt1">
                <a:alpha val="89803"/>
              </a:schemeClr>
            </a:solidFill>
            <a:ln w="12700" cap="flat" cmpd="sng">
              <a:solidFill>
                <a:srgbClr val="4372C3"/>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5"/>
            <p:cNvSpPr txBox="1"/>
            <p:nvPr/>
          </p:nvSpPr>
          <p:spPr>
            <a:xfrm>
              <a:off x="6515155" y="4298452"/>
              <a:ext cx="3788760" cy="837456"/>
            </a:xfrm>
            <a:prstGeom prst="rect">
              <a:avLst/>
            </a:prstGeom>
            <a:noFill/>
            <a:ln>
              <a:noFill/>
            </a:ln>
          </p:spPr>
          <p:txBody>
            <a:bodyPr spcFirstLastPara="1" wrap="square" lIns="38100" tIns="25400" rIns="38100" bIns="25400" anchor="ctr" anchorCtr="0">
              <a:noAutofit/>
            </a:bodyPr>
            <a:lstStyle/>
            <a:p>
              <a:pPr marL="0" marR="0" lvl="0" indent="0" algn="ctr" rtl="0">
                <a:lnSpc>
                  <a:spcPct val="90000"/>
                </a:lnSpc>
                <a:spcBef>
                  <a:spcPts val="0"/>
                </a:spcBef>
                <a:spcAft>
                  <a:spcPts val="0"/>
                </a:spcAft>
                <a:buClr>
                  <a:schemeClr val="dk1"/>
                </a:buClr>
                <a:buSzPts val="2000"/>
                <a:buFont typeface="Calibri"/>
                <a:buNone/>
              </a:pPr>
              <a:r>
                <a:rPr lang="en-US" sz="2000">
                  <a:solidFill>
                    <a:schemeClr val="dk1"/>
                  </a:solidFill>
                  <a:latin typeface="Calibri"/>
                  <a:ea typeface="Calibri"/>
                  <a:cs typeface="Calibri"/>
                  <a:sym typeface="Calibri"/>
                </a:rPr>
                <a:t>Mixing and matching components from different programs</a:t>
              </a:r>
              <a:endParaRPr/>
            </a:p>
          </p:txBody>
        </p:sp>
      </p:grpSp>
      <p:sp>
        <p:nvSpPr>
          <p:cNvPr id="277" name="Google Shape;277;p1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p>
            <a:pPr marL="0" lvl="0" indent="0" algn="ctr" rtl="0">
              <a:spcBef>
                <a:spcPts val="0"/>
              </a:spcBef>
              <a:spcAft>
                <a:spcPts val="0"/>
              </a:spcAft>
              <a:buNone/>
            </a:pPr>
            <a:r>
              <a:rPr lang="en-US" dirty="0"/>
              <a:t>2019 </a:t>
            </a:r>
            <a:r>
              <a:rPr lang="en-US" dirty="0" err="1"/>
              <a:t>Gueldner</a:t>
            </a:r>
            <a:endParaRPr dirty="0"/>
          </a:p>
        </p:txBody>
      </p:sp>
    </p:spTree>
    <p:extLst>
      <p:ext uri="{BB962C8B-B14F-4D97-AF65-F5344CB8AC3E}">
        <p14:creationId xmlns:p14="http://schemas.microsoft.com/office/powerpoint/2010/main" val="340281105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53"/>
        <p:cNvGrpSpPr/>
        <p:nvPr/>
      </p:nvGrpSpPr>
      <p:grpSpPr>
        <a:xfrm>
          <a:off x="0" y="0"/>
          <a:ext cx="0" cy="0"/>
          <a:chOff x="0" y="0"/>
          <a:chExt cx="0" cy="0"/>
        </a:xfrm>
      </p:grpSpPr>
      <p:sp useBgFill="1">
        <p:nvSpPr>
          <p:cNvPr id="107" name="Slide background fill">
            <a:extLst>
              <a:ext uri="{FF2B5EF4-FFF2-40B4-BE49-F238E27FC236}">
                <a16:creationId xmlns:a16="http://schemas.microsoft.com/office/drawing/2014/main" id="{BA0AE2EA-7E0D-466F-991E-B5D4B94590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Color 2">
            <a:extLst>
              <a:ext uri="{FF2B5EF4-FFF2-40B4-BE49-F238E27FC236}">
                <a16:creationId xmlns:a16="http://schemas.microsoft.com/office/drawing/2014/main" id="{F41B1A39-6665-4F8F-A829-D70E2A07FA6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1" name="Group 110">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12" name="Freeform: Shape 111">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13" name="Freeform: Shape 112">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14" name="Freeform: Shape 113">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15" name="Freeform: Shape 114">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16" name="Freeform: Shape 115">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17" name="Freeform: Shape 116">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18" name="Freeform: Shape 117">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54" name="Google Shape;354;p24"/>
          <p:cNvSpPr txBox="1">
            <a:spLocks noGrp="1"/>
          </p:cNvSpPr>
          <p:nvPr>
            <p:ph type="title"/>
          </p:nvPr>
        </p:nvSpPr>
        <p:spPr>
          <a:xfrm>
            <a:off x="786385" y="841248"/>
            <a:ext cx="4016183" cy="5340097"/>
          </a:xfrm>
          <a:prstGeom prst="rect">
            <a:avLst/>
          </a:prstGeom>
        </p:spPr>
        <p:txBody>
          <a:bodyPr spcFirstLastPara="1" lIns="91425" tIns="45700" rIns="91425" bIns="45700" anchor="ctr" anchorCtr="0">
            <a:normAutofit/>
          </a:bodyPr>
          <a:lstStyle/>
          <a:p>
            <a:pPr lvl="0">
              <a:buSzPts val="4400"/>
            </a:pPr>
            <a:r>
              <a:rPr lang="en-US" sz="3600" dirty="0">
                <a:solidFill>
                  <a:schemeClr val="tx2"/>
                </a:solidFill>
              </a:rPr>
              <a:t>Summary Recommendations (</a:t>
            </a:r>
            <a:r>
              <a:rPr lang="en-US" sz="3600" dirty="0" err="1">
                <a:solidFill>
                  <a:schemeClr val="tx2"/>
                </a:solidFill>
              </a:rPr>
              <a:t>Gueldner</a:t>
            </a:r>
            <a:r>
              <a:rPr lang="en-US" sz="3600" dirty="0">
                <a:solidFill>
                  <a:schemeClr val="tx2"/>
                </a:solidFill>
              </a:rPr>
              <a:t>, </a:t>
            </a:r>
            <a:r>
              <a:rPr lang="en-US" sz="3600" dirty="0" err="1">
                <a:solidFill>
                  <a:schemeClr val="tx2"/>
                </a:solidFill>
              </a:rPr>
              <a:t>Feuerborn</a:t>
            </a:r>
            <a:r>
              <a:rPr lang="en-US" sz="3600" dirty="0">
                <a:solidFill>
                  <a:schemeClr val="tx2"/>
                </a:solidFill>
              </a:rPr>
              <a:t>, &amp; Merrell, 2020)</a:t>
            </a:r>
          </a:p>
        </p:txBody>
      </p:sp>
      <p:sp>
        <p:nvSpPr>
          <p:cNvPr id="120" name="Ovall">
            <a:extLst>
              <a:ext uri="{FF2B5EF4-FFF2-40B4-BE49-F238E27FC236}">
                <a16:creationId xmlns:a16="http://schemas.microsoft.com/office/drawing/2014/main" id="{4E2BB430-5682-4467-8774-ED630813EB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273926" y="6417211"/>
            <a:ext cx="993134" cy="993134"/>
          </a:xfrm>
          <a:prstGeom prst="ellipse">
            <a:avLst/>
          </a:prstGeom>
          <a:solidFill>
            <a:schemeClr val="bg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359" name="Google Shape;355;p24">
            <a:extLst>
              <a:ext uri="{FF2B5EF4-FFF2-40B4-BE49-F238E27FC236}">
                <a16:creationId xmlns:a16="http://schemas.microsoft.com/office/drawing/2014/main" id="{2AD61EDD-5381-4F68-A3BD-F9FB52F7BF2A}"/>
              </a:ext>
            </a:extLst>
          </p:cNvPr>
          <p:cNvGraphicFramePr/>
          <p:nvPr>
            <p:extLst>
              <p:ext uri="{D42A27DB-BD31-4B8C-83A1-F6EECF244321}">
                <p14:modId xmlns:p14="http://schemas.microsoft.com/office/powerpoint/2010/main" val="344771103"/>
              </p:ext>
            </p:extLst>
          </p:nvPr>
        </p:nvGraphicFramePr>
        <p:xfrm>
          <a:off x="4802568" y="164592"/>
          <a:ext cx="6747890" cy="64960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7713625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3"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4" name="Title 3">
            <a:extLst>
              <a:ext uri="{FF2B5EF4-FFF2-40B4-BE49-F238E27FC236}">
                <a16:creationId xmlns:a16="http://schemas.microsoft.com/office/drawing/2014/main" id="{D761EB72-48F0-244C-815E-00A6FCEEC739}"/>
              </a:ext>
            </a:extLst>
          </p:cNvPr>
          <p:cNvSpPr>
            <a:spLocks noGrp="1"/>
          </p:cNvSpPr>
          <p:nvPr>
            <p:ph type="ctrTitle"/>
          </p:nvPr>
        </p:nvSpPr>
        <p:spPr>
          <a:xfrm>
            <a:off x="789708" y="666351"/>
            <a:ext cx="10558405" cy="3044335"/>
          </a:xfrm>
        </p:spPr>
        <p:txBody>
          <a:bodyPr anchor="b">
            <a:normAutofit/>
          </a:bodyPr>
          <a:lstStyle/>
          <a:p>
            <a:r>
              <a:rPr lang="en-US" sz="4800" dirty="0">
                <a:solidFill>
                  <a:schemeClr val="bg1"/>
                </a:solidFill>
              </a:rPr>
              <a:t>High Impact </a:t>
            </a:r>
            <a:r>
              <a:rPr lang="en-US" sz="4800" dirty="0" err="1">
                <a:solidFill>
                  <a:schemeClr val="bg1"/>
                </a:solidFill>
              </a:rPr>
              <a:t>SELected</a:t>
            </a:r>
            <a:r>
              <a:rPr lang="en-US" sz="4800" dirty="0">
                <a:solidFill>
                  <a:schemeClr val="bg1"/>
                </a:solidFill>
              </a:rPr>
              <a:t> Strategies with </a:t>
            </a:r>
            <a:br>
              <a:rPr lang="en-US" sz="4800" dirty="0">
                <a:solidFill>
                  <a:schemeClr val="bg1"/>
                </a:solidFill>
              </a:rPr>
            </a:br>
            <a:r>
              <a:rPr lang="en-US" sz="4800" dirty="0">
                <a:solidFill>
                  <a:schemeClr val="bg1"/>
                </a:solidFill>
              </a:rPr>
              <a:t>Low Language Load </a:t>
            </a:r>
          </a:p>
        </p:txBody>
      </p:sp>
      <p:sp>
        <p:nvSpPr>
          <p:cNvPr id="5" name="Subtitle 4">
            <a:extLst>
              <a:ext uri="{FF2B5EF4-FFF2-40B4-BE49-F238E27FC236}">
                <a16:creationId xmlns:a16="http://schemas.microsoft.com/office/drawing/2014/main" id="{0AD822BA-BFC0-004D-85C4-A7D72BE70A02}"/>
              </a:ext>
            </a:extLst>
          </p:cNvPr>
          <p:cNvSpPr>
            <a:spLocks noGrp="1"/>
          </p:cNvSpPr>
          <p:nvPr>
            <p:ph type="subTitle" idx="1"/>
          </p:nvPr>
        </p:nvSpPr>
        <p:spPr>
          <a:xfrm>
            <a:off x="789708" y="3866064"/>
            <a:ext cx="10558405" cy="2234485"/>
          </a:xfrm>
        </p:spPr>
        <p:txBody>
          <a:bodyPr anchor="t">
            <a:normAutofit/>
          </a:bodyPr>
          <a:lstStyle/>
          <a:p>
            <a:r>
              <a:rPr lang="en-US" dirty="0">
                <a:solidFill>
                  <a:schemeClr val="bg1"/>
                </a:solidFill>
                <a:hlinkClick r:id="rId2"/>
              </a:rPr>
              <a:t>Virtual &amp; In-Person Strategies </a:t>
            </a:r>
            <a:endParaRPr lang="en-US" dirty="0">
              <a:solidFill>
                <a:schemeClr val="bg1"/>
              </a:solidFill>
            </a:endParaRPr>
          </a:p>
          <a:p>
            <a:r>
              <a:rPr lang="en-US" dirty="0">
                <a:solidFill>
                  <a:schemeClr val="bg1"/>
                </a:solidFill>
              </a:rPr>
              <a:t>Independent of SEL Programs</a:t>
            </a:r>
          </a:p>
          <a:p>
            <a:r>
              <a:rPr lang="en-US" b="1" dirty="0">
                <a:solidFill>
                  <a:schemeClr val="bg1"/>
                </a:solidFill>
              </a:rPr>
              <a:t>Focus on the following competency areas: </a:t>
            </a:r>
          </a:p>
          <a:p>
            <a:r>
              <a:rPr lang="en-US" b="1" dirty="0">
                <a:solidFill>
                  <a:schemeClr val="bg1"/>
                </a:solidFill>
              </a:rPr>
              <a:t>Self-Awareness, Self-Management, &amp; Social Awareness</a:t>
            </a:r>
          </a:p>
        </p:txBody>
      </p:sp>
    </p:spTree>
    <p:extLst>
      <p:ext uri="{BB962C8B-B14F-4D97-AF65-F5344CB8AC3E}">
        <p14:creationId xmlns:p14="http://schemas.microsoft.com/office/powerpoint/2010/main" val="357774333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D70B121-56F4-4848-B38B-182089D909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tx1">
              <a:alpha val="8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D2F46CC-39B8-ED43-8934-8252140B4CCB}"/>
              </a:ext>
            </a:extLst>
          </p:cNvPr>
          <p:cNvSpPr>
            <a:spLocks noGrp="1"/>
          </p:cNvSpPr>
          <p:nvPr>
            <p:ph type="title"/>
          </p:nvPr>
        </p:nvSpPr>
        <p:spPr>
          <a:xfrm>
            <a:off x="573744" y="963877"/>
            <a:ext cx="3758818" cy="4930246"/>
          </a:xfrm>
        </p:spPr>
        <p:txBody>
          <a:bodyPr>
            <a:normAutofit/>
          </a:bodyPr>
          <a:lstStyle/>
          <a:p>
            <a:pPr algn="r"/>
            <a:r>
              <a:rPr lang="en-US" b="1" dirty="0">
                <a:solidFill>
                  <a:schemeClr val="accent1"/>
                </a:solidFill>
              </a:rPr>
              <a:t>To Start: Build &amp; Maintain an Inclusive Community</a:t>
            </a:r>
            <a:br>
              <a:rPr lang="en-US" b="1" dirty="0">
                <a:solidFill>
                  <a:schemeClr val="accent1"/>
                </a:solidFill>
              </a:rPr>
            </a:br>
            <a:r>
              <a:rPr lang="en-US" sz="2000" dirty="0"/>
              <a:t>Establish norms for being present, mindful, and safe. You may bring a set that they then expand or provide feedback on, and/or co-create classroom norms. Some examples of norms are:</a:t>
            </a:r>
            <a:br>
              <a:rPr lang="en-US" sz="2000" dirty="0"/>
            </a:br>
            <a:br>
              <a:rPr lang="en-US" sz="2000" dirty="0">
                <a:solidFill>
                  <a:schemeClr val="accent1"/>
                </a:solidFill>
              </a:rPr>
            </a:br>
            <a:endParaRPr lang="en-US" sz="2000" dirty="0">
              <a:solidFill>
                <a:schemeClr val="accent1"/>
              </a:solidFill>
            </a:endParaRPr>
          </a:p>
        </p:txBody>
      </p:sp>
      <p:cxnSp>
        <p:nvCxnSpPr>
          <p:cNvPr id="11" name="Straight Connector 10">
            <a:extLst>
              <a:ext uri="{FF2B5EF4-FFF2-40B4-BE49-F238E27FC236}">
                <a16:creationId xmlns:a16="http://schemas.microsoft.com/office/drawing/2014/main" id="{2D72A2C9-F3CA-4216-8BAD-FA4C970C3C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2057400"/>
            <a:ext cx="0" cy="2743200"/>
          </a:xfrm>
          <a:prstGeom prst="line">
            <a:avLst/>
          </a:prstGeom>
          <a:ln w="1905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AA983335-643C-1744-8B14-1AB0480699E4}"/>
              </a:ext>
            </a:extLst>
          </p:cNvPr>
          <p:cNvSpPr>
            <a:spLocks noGrp="1"/>
          </p:cNvSpPr>
          <p:nvPr>
            <p:ph type="body" idx="1"/>
          </p:nvPr>
        </p:nvSpPr>
        <p:spPr>
          <a:xfrm>
            <a:off x="4976031" y="519953"/>
            <a:ext cx="6642225" cy="5374170"/>
          </a:xfrm>
        </p:spPr>
        <p:txBody>
          <a:bodyPr anchor="ctr">
            <a:normAutofit/>
          </a:bodyPr>
          <a:lstStyle/>
          <a:p>
            <a:pPr lvl="1" fontAlgn="base"/>
            <a:r>
              <a:rPr lang="en-US" sz="2200" i="1" dirty="0"/>
              <a:t>Be present. Each class will be packed, so prepare yourself to be engaged throughout.</a:t>
            </a:r>
          </a:p>
          <a:p>
            <a:pPr lvl="1" fontAlgn="base"/>
            <a:r>
              <a:rPr lang="en-US" sz="2200" i="1" dirty="0"/>
              <a:t>Listen deeply to whomever is speaking in the virtual room.</a:t>
            </a:r>
          </a:p>
          <a:p>
            <a:pPr lvl="1" fontAlgn="base"/>
            <a:r>
              <a:rPr lang="en-US" sz="2200" i="1" dirty="0"/>
              <a:t>One mic. Try not to interrupt, and if you do, apologize.</a:t>
            </a:r>
          </a:p>
          <a:p>
            <a:pPr lvl="1" fontAlgn="base"/>
            <a:r>
              <a:rPr lang="en-US" sz="2200" i="1" dirty="0"/>
              <a:t>Throw glitter, not shade</a:t>
            </a:r>
          </a:p>
          <a:p>
            <a:pPr lvl="1" fontAlgn="base"/>
            <a:r>
              <a:rPr lang="en-US" sz="2200" i="1" dirty="0"/>
              <a:t>Be open to learning. Be comfortable with being uncomfortable.</a:t>
            </a:r>
          </a:p>
          <a:p>
            <a:pPr lvl="1" fontAlgn="base"/>
            <a:r>
              <a:rPr lang="en-US" sz="2200" i="1" dirty="0"/>
              <a:t>Use personal pronouns and gender-conscious language.  </a:t>
            </a:r>
          </a:p>
          <a:p>
            <a:pPr lvl="1" fontAlgn="base"/>
            <a:r>
              <a:rPr lang="en-US" sz="2200" i="1" dirty="0"/>
              <a:t>We expect your full and safe participation in our online sessions. This means being free from any distractions including…</a:t>
            </a:r>
            <a:endParaRPr lang="en-US" sz="1900" i="1" dirty="0"/>
          </a:p>
        </p:txBody>
      </p:sp>
      <p:sp>
        <p:nvSpPr>
          <p:cNvPr id="4" name="TextBox 3">
            <a:extLst>
              <a:ext uri="{FF2B5EF4-FFF2-40B4-BE49-F238E27FC236}">
                <a16:creationId xmlns:a16="http://schemas.microsoft.com/office/drawing/2014/main" id="{F07CEB59-B3F6-E744-98E6-F568255BFFD4}"/>
              </a:ext>
            </a:extLst>
          </p:cNvPr>
          <p:cNvSpPr txBox="1"/>
          <p:nvPr/>
        </p:nvSpPr>
        <p:spPr>
          <a:xfrm>
            <a:off x="838200" y="6231265"/>
            <a:ext cx="10161756" cy="600164"/>
          </a:xfrm>
          <a:prstGeom prst="rect">
            <a:avLst/>
          </a:prstGeom>
          <a:noFill/>
        </p:spPr>
        <p:txBody>
          <a:bodyPr wrap="none" rtlCol="0">
            <a:spAutoFit/>
          </a:bodyPr>
          <a:lstStyle/>
          <a:p>
            <a:pPr>
              <a:spcAft>
                <a:spcPts val="600"/>
              </a:spcAft>
            </a:pPr>
            <a:r>
              <a:rPr lang="en-US" i="1" dirty="0"/>
              <a:t> </a:t>
            </a:r>
            <a:r>
              <a:rPr lang="en-US" dirty="0" err="1"/>
              <a:t>Raygoza</a:t>
            </a:r>
            <a:r>
              <a:rPr lang="en-US" dirty="0"/>
              <a:t>, M., León, R., &amp; Norris, A. (2020). </a:t>
            </a:r>
            <a:r>
              <a:rPr lang="en-US" i="1" dirty="0"/>
              <a:t>Humanizing online teaching. </a:t>
            </a:r>
            <a:r>
              <a:rPr lang="en-US" u="sng" dirty="0">
                <a:hlinkClick r:id="rId3"/>
              </a:rPr>
              <a:t>http://works.bepress.com/mary-candace-raygoza/28/</a:t>
            </a:r>
            <a:endParaRPr lang="en-US"/>
          </a:p>
          <a:p>
            <a:pPr>
              <a:spcAft>
                <a:spcPts val="600"/>
              </a:spcAft>
            </a:pPr>
            <a:endParaRPr lang="en-US"/>
          </a:p>
        </p:txBody>
      </p:sp>
    </p:spTree>
    <p:extLst>
      <p:ext uri="{BB962C8B-B14F-4D97-AF65-F5344CB8AC3E}">
        <p14:creationId xmlns:p14="http://schemas.microsoft.com/office/powerpoint/2010/main" val="311886234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48826280-8D39-1E47-8C21-DE4BA373EC8C}"/>
              </a:ext>
            </a:extLst>
          </p:cNvPr>
          <p:cNvSpPr>
            <a:spLocks noGrp="1"/>
          </p:cNvSpPr>
          <p:nvPr>
            <p:ph type="title"/>
          </p:nvPr>
        </p:nvSpPr>
        <p:spPr>
          <a:xfrm>
            <a:off x="1014984" y="891712"/>
            <a:ext cx="5309616" cy="5160789"/>
          </a:xfrm>
        </p:spPr>
        <p:txBody>
          <a:bodyPr anchor="ctr">
            <a:normAutofit/>
          </a:bodyPr>
          <a:lstStyle/>
          <a:p>
            <a:r>
              <a:rPr lang="en-US" sz="4800" dirty="0">
                <a:solidFill>
                  <a:schemeClr val="bg1"/>
                </a:solidFill>
              </a:rPr>
              <a:t>Your first greeting is important</a:t>
            </a:r>
            <a:br>
              <a:rPr lang="en-US" sz="4800" dirty="0">
                <a:solidFill>
                  <a:schemeClr val="bg1"/>
                </a:solidFill>
              </a:rPr>
            </a:br>
            <a:r>
              <a:rPr lang="en-US" sz="3600" i="1" dirty="0">
                <a:solidFill>
                  <a:schemeClr val="tx1"/>
                </a:solidFill>
              </a:rPr>
              <a:t>How do you plan to re-engage with students and families?</a:t>
            </a:r>
          </a:p>
        </p:txBody>
      </p:sp>
      <p:sp>
        <p:nvSpPr>
          <p:cNvPr id="3" name="Text Placeholder 2">
            <a:extLst>
              <a:ext uri="{FF2B5EF4-FFF2-40B4-BE49-F238E27FC236}">
                <a16:creationId xmlns:a16="http://schemas.microsoft.com/office/drawing/2014/main" id="{5EA98D5F-5109-1A47-BB5A-57F166D5327D}"/>
              </a:ext>
            </a:extLst>
          </p:cNvPr>
          <p:cNvSpPr>
            <a:spLocks noGrp="1"/>
          </p:cNvSpPr>
          <p:nvPr>
            <p:ph type="body" idx="1"/>
          </p:nvPr>
        </p:nvSpPr>
        <p:spPr>
          <a:xfrm>
            <a:off x="5236789" y="891713"/>
            <a:ext cx="5760395" cy="5160790"/>
          </a:xfrm>
        </p:spPr>
        <p:txBody>
          <a:bodyPr anchor="ctr">
            <a:normAutofit/>
          </a:bodyPr>
          <a:lstStyle/>
          <a:p>
            <a:pPr lvl="1" fontAlgn="base"/>
            <a:r>
              <a:rPr lang="en-US" i="1" dirty="0">
                <a:solidFill>
                  <a:schemeClr val="bg1"/>
                </a:solidFill>
              </a:rPr>
              <a:t>When you first see students online after a school closure:</a:t>
            </a:r>
          </a:p>
          <a:p>
            <a:pPr lvl="2" fontAlgn="base"/>
            <a:r>
              <a:rPr lang="en-US" sz="2400" dirty="0">
                <a:solidFill>
                  <a:schemeClr val="bg1"/>
                </a:solidFill>
              </a:rPr>
              <a:t>What is on your mind most in this time?</a:t>
            </a:r>
          </a:p>
          <a:p>
            <a:pPr lvl="2" fontAlgn="base"/>
            <a:r>
              <a:rPr lang="en-US" sz="2400" dirty="0">
                <a:solidFill>
                  <a:schemeClr val="bg1"/>
                </a:solidFill>
              </a:rPr>
              <a:t>What support do you need, and do you have what you need to get it?</a:t>
            </a:r>
          </a:p>
          <a:p>
            <a:pPr lvl="2" fontAlgn="base"/>
            <a:r>
              <a:rPr lang="en-US" sz="2400" dirty="0">
                <a:solidFill>
                  <a:schemeClr val="bg1"/>
                </a:solidFill>
              </a:rPr>
              <a:t>What is something or who is someone bringing you joy and hope in this time?</a:t>
            </a:r>
          </a:p>
          <a:p>
            <a:pPr marL="1028700" lvl="2" indent="0" fontAlgn="base">
              <a:buNone/>
            </a:pPr>
            <a:endParaRPr lang="en-US" dirty="0">
              <a:solidFill>
                <a:schemeClr val="bg1"/>
              </a:solidFill>
            </a:endParaRPr>
          </a:p>
          <a:p>
            <a:pPr marL="114300" indent="0">
              <a:buNone/>
            </a:pPr>
            <a:endParaRPr lang="en-US" sz="1800" dirty="0">
              <a:solidFill>
                <a:schemeClr val="bg1"/>
              </a:solidFill>
            </a:endParaRPr>
          </a:p>
          <a:p>
            <a:pPr marL="114300" indent="0">
              <a:buNone/>
            </a:pPr>
            <a:endParaRPr lang="en-US" sz="1800" dirty="0">
              <a:solidFill>
                <a:schemeClr val="bg1"/>
              </a:solidFill>
            </a:endParaRPr>
          </a:p>
        </p:txBody>
      </p:sp>
      <p:sp>
        <p:nvSpPr>
          <p:cNvPr id="26" name="TextBox 25">
            <a:extLst>
              <a:ext uri="{FF2B5EF4-FFF2-40B4-BE49-F238E27FC236}">
                <a16:creationId xmlns:a16="http://schemas.microsoft.com/office/drawing/2014/main" id="{62CB0067-DB13-094E-8548-3E6727262DDD}"/>
              </a:ext>
            </a:extLst>
          </p:cNvPr>
          <p:cNvSpPr txBox="1"/>
          <p:nvPr/>
        </p:nvSpPr>
        <p:spPr>
          <a:xfrm>
            <a:off x="1222659" y="5324362"/>
            <a:ext cx="10112064" cy="523220"/>
          </a:xfrm>
          <a:prstGeom prst="rect">
            <a:avLst/>
          </a:prstGeom>
          <a:noFill/>
        </p:spPr>
        <p:txBody>
          <a:bodyPr wrap="none" rtlCol="0">
            <a:spAutoFit/>
          </a:bodyPr>
          <a:lstStyle/>
          <a:p>
            <a:r>
              <a:rPr lang="en-US" dirty="0" err="1"/>
              <a:t>Raygoza</a:t>
            </a:r>
            <a:r>
              <a:rPr lang="en-US" dirty="0"/>
              <a:t>, M., León, R., &amp; Norris, A. (2020). </a:t>
            </a:r>
            <a:r>
              <a:rPr lang="en-US" i="1" dirty="0"/>
              <a:t>Humanizing online teaching. </a:t>
            </a:r>
            <a:r>
              <a:rPr lang="en-US" u="sng" dirty="0">
                <a:hlinkClick r:id="rId2"/>
              </a:rPr>
              <a:t>http://works.bepress.com/mary-candace-raygoza/28/</a:t>
            </a:r>
            <a:endParaRPr lang="en-US" dirty="0"/>
          </a:p>
          <a:p>
            <a:endParaRPr lang="en-US" dirty="0"/>
          </a:p>
        </p:txBody>
      </p:sp>
    </p:spTree>
    <p:extLst>
      <p:ext uri="{BB962C8B-B14F-4D97-AF65-F5344CB8AC3E}">
        <p14:creationId xmlns:p14="http://schemas.microsoft.com/office/powerpoint/2010/main" val="308168130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 name="Rectangle 4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50" name="Group 49">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51" name="Rectangle 50">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51">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58" name="Freeform: Shape 53">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59" name="Rectangle 5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B5430D85-A24F-3D4E-A0C3-0E9F4C7E51AC}"/>
              </a:ext>
            </a:extLst>
          </p:cNvPr>
          <p:cNvSpPr>
            <a:spLocks noGrp="1"/>
          </p:cNvSpPr>
          <p:nvPr>
            <p:ph type="title"/>
          </p:nvPr>
        </p:nvSpPr>
        <p:spPr>
          <a:xfrm>
            <a:off x="685800" y="2008094"/>
            <a:ext cx="2649071" cy="3173506"/>
          </a:xfrm>
        </p:spPr>
        <p:txBody>
          <a:bodyPr anchor="t">
            <a:normAutofit/>
          </a:bodyPr>
          <a:lstStyle/>
          <a:p>
            <a:r>
              <a:rPr lang="en-US" sz="4000" dirty="0"/>
              <a:t>The power of Emotion Check-Ins</a:t>
            </a:r>
          </a:p>
        </p:txBody>
      </p:sp>
      <p:sp>
        <p:nvSpPr>
          <p:cNvPr id="3" name="Text Placeholder 2">
            <a:extLst>
              <a:ext uri="{FF2B5EF4-FFF2-40B4-BE49-F238E27FC236}">
                <a16:creationId xmlns:a16="http://schemas.microsoft.com/office/drawing/2014/main" id="{1A63DEB7-30A5-B44C-963E-3E3E40FBB9E6}"/>
              </a:ext>
            </a:extLst>
          </p:cNvPr>
          <p:cNvSpPr>
            <a:spLocks noGrp="1"/>
          </p:cNvSpPr>
          <p:nvPr>
            <p:ph type="body" idx="1"/>
          </p:nvPr>
        </p:nvSpPr>
        <p:spPr>
          <a:xfrm>
            <a:off x="2617695" y="1272988"/>
            <a:ext cx="8408894" cy="4285130"/>
          </a:xfrm>
        </p:spPr>
        <p:txBody>
          <a:bodyPr>
            <a:noAutofit/>
          </a:bodyPr>
          <a:lstStyle/>
          <a:p>
            <a:r>
              <a:rPr lang="en-US" sz="1800" dirty="0">
                <a:solidFill>
                  <a:schemeClr val="tx1">
                    <a:alpha val="55000"/>
                  </a:schemeClr>
                </a:solidFill>
              </a:rPr>
              <a:t>In psychology, the practice is called introspection--evolved to "micro-introspections." Here are just a few benefits. </a:t>
            </a:r>
          </a:p>
          <a:p>
            <a:pPr lvl="1"/>
            <a:r>
              <a:rPr lang="en-US" sz="1800" dirty="0">
                <a:solidFill>
                  <a:schemeClr val="tx1">
                    <a:alpha val="55000"/>
                  </a:schemeClr>
                </a:solidFill>
              </a:rPr>
              <a:t>develops a tolerance for--and accept--unpleasant life circumstances, thoughts and moods, thereby making people less rattled by daily challenges. </a:t>
            </a:r>
          </a:p>
          <a:p>
            <a:pPr lvl="1"/>
            <a:r>
              <a:rPr lang="en-US" sz="1800" dirty="0">
                <a:solidFill>
                  <a:schemeClr val="tx1">
                    <a:alpha val="55000"/>
                  </a:schemeClr>
                </a:solidFill>
              </a:rPr>
              <a:t>Helps us acknowledge and process our emotions—less likely to repress them or ignore them, which leads to more significant issues like anxiety and depression. </a:t>
            </a:r>
          </a:p>
          <a:p>
            <a:pPr lvl="1"/>
            <a:r>
              <a:rPr lang="en-US" sz="1800" dirty="0">
                <a:solidFill>
                  <a:schemeClr val="tx1">
                    <a:alpha val="55000"/>
                  </a:schemeClr>
                </a:solidFill>
              </a:rPr>
              <a:t>Helps develop a deeper sense of gratitude for life's little joys</a:t>
            </a:r>
            <a:r>
              <a:rPr lang="en-US" sz="1800" dirty="0">
                <a:solidFill>
                  <a:schemeClr val="tx1">
                    <a:alpha val="55000"/>
                  </a:schemeClr>
                </a:solidFill>
                <a:sym typeface="Wingdings" pitchFamily="2" charset="2"/>
              </a:rPr>
              <a:t> </a:t>
            </a:r>
            <a:r>
              <a:rPr lang="en-US" sz="1800" dirty="0">
                <a:solidFill>
                  <a:schemeClr val="tx1">
                    <a:alpha val="55000"/>
                  </a:schemeClr>
                </a:solidFill>
              </a:rPr>
              <a:t>resilience  </a:t>
            </a:r>
          </a:p>
          <a:p>
            <a:r>
              <a:rPr lang="en-US" sz="1800" dirty="0">
                <a:solidFill>
                  <a:schemeClr val="tx1">
                    <a:alpha val="55000"/>
                  </a:schemeClr>
                </a:solidFill>
              </a:rPr>
              <a:t>Check-ins often lead with physical check-ins, like a body scan. This helps us identify emotions as felt in our bodies rather just in our minds. </a:t>
            </a:r>
          </a:p>
          <a:p>
            <a:r>
              <a:rPr lang="en-US" sz="1800" dirty="0">
                <a:solidFill>
                  <a:schemeClr val="tx1">
                    <a:alpha val="55000"/>
                  </a:schemeClr>
                </a:solidFill>
              </a:rPr>
              <a:t>For most benefit, is important that this practice is conducted regularly. Once a day, 5-10 mins is adequate, and should be embedded in a daily routine.  </a:t>
            </a:r>
          </a:p>
          <a:p>
            <a:r>
              <a:rPr lang="en-US" sz="1800" dirty="0">
                <a:solidFill>
                  <a:schemeClr val="tx1">
                    <a:alpha val="55000"/>
                  </a:schemeClr>
                </a:solidFill>
              </a:rPr>
              <a:t>If a writing practice is coupled with a check-in (journaling), then it is even more effective.</a:t>
            </a:r>
          </a:p>
        </p:txBody>
      </p:sp>
    </p:spTree>
    <p:extLst>
      <p:ext uri="{BB962C8B-B14F-4D97-AF65-F5344CB8AC3E}">
        <p14:creationId xmlns:p14="http://schemas.microsoft.com/office/powerpoint/2010/main" val="1521265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5B8CA3CF-1C2C-9447-B041-5E9AC364515E}"/>
              </a:ext>
            </a:extLst>
          </p:cNvPr>
          <p:cNvSpPr>
            <a:spLocks noGrp="1"/>
          </p:cNvSpPr>
          <p:nvPr>
            <p:ph type="title"/>
          </p:nvPr>
        </p:nvSpPr>
        <p:spPr>
          <a:xfrm>
            <a:off x="685800" y="1676400"/>
            <a:ext cx="3810000" cy="3505200"/>
          </a:xfrm>
        </p:spPr>
        <p:txBody>
          <a:bodyPr anchor="t">
            <a:normAutofit/>
          </a:bodyPr>
          <a:lstStyle/>
          <a:p>
            <a:r>
              <a:rPr lang="en-US" sz="4000"/>
              <a:t>The 5 Step Check-in process</a:t>
            </a:r>
          </a:p>
        </p:txBody>
      </p:sp>
      <p:sp>
        <p:nvSpPr>
          <p:cNvPr id="3" name="Text Placeholder 2">
            <a:extLst>
              <a:ext uri="{FF2B5EF4-FFF2-40B4-BE49-F238E27FC236}">
                <a16:creationId xmlns:a16="http://schemas.microsoft.com/office/drawing/2014/main" id="{A0CC31E1-ACE2-D844-8DE4-785835D08DFA}"/>
              </a:ext>
            </a:extLst>
          </p:cNvPr>
          <p:cNvSpPr>
            <a:spLocks noGrp="1"/>
          </p:cNvSpPr>
          <p:nvPr>
            <p:ph type="body" idx="1"/>
          </p:nvPr>
        </p:nvSpPr>
        <p:spPr>
          <a:xfrm>
            <a:off x="4724404" y="1676400"/>
            <a:ext cx="5638796" cy="3505200"/>
          </a:xfrm>
        </p:spPr>
        <p:txBody>
          <a:bodyPr>
            <a:normAutofit lnSpcReduction="10000"/>
          </a:bodyPr>
          <a:lstStyle/>
          <a:p>
            <a:r>
              <a:rPr lang="en-US" sz="1800" b="1" dirty="0">
                <a:solidFill>
                  <a:schemeClr val="tx1">
                    <a:alpha val="55000"/>
                  </a:schemeClr>
                </a:solidFill>
              </a:rPr>
              <a:t>Tune into your body.</a:t>
            </a:r>
            <a:endParaRPr lang="en-US" sz="1800" dirty="0">
              <a:solidFill>
                <a:schemeClr val="tx1">
                  <a:alpha val="55000"/>
                </a:schemeClr>
              </a:solidFill>
            </a:endParaRPr>
          </a:p>
          <a:p>
            <a:r>
              <a:rPr lang="en-US" sz="1800" b="1" dirty="0">
                <a:solidFill>
                  <a:schemeClr val="tx1">
                    <a:alpha val="55000"/>
                  </a:schemeClr>
                </a:solidFill>
              </a:rPr>
              <a:t>Take a deep breath.</a:t>
            </a:r>
            <a:endParaRPr lang="en-US" sz="1800" dirty="0">
              <a:solidFill>
                <a:schemeClr val="tx1">
                  <a:alpha val="55000"/>
                </a:schemeClr>
              </a:solidFill>
            </a:endParaRPr>
          </a:p>
          <a:p>
            <a:r>
              <a:rPr lang="en-US" sz="1800" b="1" dirty="0">
                <a:solidFill>
                  <a:schemeClr val="tx1">
                    <a:alpha val="55000"/>
                  </a:schemeClr>
                </a:solidFill>
              </a:rPr>
              <a:t>Ask the question.</a:t>
            </a:r>
            <a:r>
              <a:rPr lang="en-US" sz="1800" dirty="0">
                <a:solidFill>
                  <a:schemeClr val="tx1">
                    <a:alpha val="55000"/>
                  </a:schemeClr>
                </a:solidFill>
              </a:rPr>
              <a:t> Use the simple question, </a:t>
            </a:r>
            <a:r>
              <a:rPr lang="en-US" sz="1800" i="1" dirty="0">
                <a:solidFill>
                  <a:schemeClr val="tx1">
                    <a:alpha val="55000"/>
                  </a:schemeClr>
                </a:solidFill>
              </a:rPr>
              <a:t>“How am I feeling?” </a:t>
            </a:r>
            <a:r>
              <a:rPr lang="en-US" sz="1800" dirty="0">
                <a:solidFill>
                  <a:schemeClr val="tx1">
                    <a:alpha val="55000"/>
                  </a:schemeClr>
                </a:solidFill>
              </a:rPr>
              <a:t>Make it even more specific by tacking on the phrase </a:t>
            </a:r>
            <a:r>
              <a:rPr lang="en-US" sz="1800" i="1" dirty="0">
                <a:solidFill>
                  <a:schemeClr val="tx1">
                    <a:alpha val="55000"/>
                  </a:schemeClr>
                </a:solidFill>
              </a:rPr>
              <a:t>“right now” </a:t>
            </a:r>
            <a:r>
              <a:rPr lang="en-US" sz="1800" dirty="0">
                <a:solidFill>
                  <a:schemeClr val="tx1">
                    <a:alpha val="55000"/>
                  </a:schemeClr>
                </a:solidFill>
              </a:rPr>
              <a:t>or</a:t>
            </a:r>
            <a:r>
              <a:rPr lang="en-US" sz="1800" i="1" dirty="0">
                <a:solidFill>
                  <a:schemeClr val="tx1">
                    <a:alpha val="55000"/>
                  </a:schemeClr>
                </a:solidFill>
              </a:rPr>
              <a:t> “in this moment.” </a:t>
            </a:r>
            <a:endParaRPr lang="en-US" sz="1800" dirty="0">
              <a:solidFill>
                <a:schemeClr val="tx1">
                  <a:alpha val="55000"/>
                </a:schemeClr>
              </a:solidFill>
            </a:endParaRPr>
          </a:p>
          <a:p>
            <a:r>
              <a:rPr lang="en-US" sz="1800" b="1" dirty="0">
                <a:solidFill>
                  <a:schemeClr val="tx1">
                    <a:alpha val="55000"/>
                  </a:schemeClr>
                </a:solidFill>
              </a:rPr>
              <a:t>Use descriptive words to capture how you feel.</a:t>
            </a:r>
            <a:r>
              <a:rPr lang="en-US" sz="1800" dirty="0">
                <a:solidFill>
                  <a:schemeClr val="tx1">
                    <a:alpha val="55000"/>
                  </a:schemeClr>
                </a:solidFill>
              </a:rPr>
              <a:t> </a:t>
            </a:r>
          </a:p>
          <a:p>
            <a:r>
              <a:rPr lang="en-US" sz="1800" b="1" dirty="0">
                <a:solidFill>
                  <a:schemeClr val="tx1">
                    <a:alpha val="55000"/>
                  </a:schemeClr>
                </a:solidFill>
              </a:rPr>
              <a:t>Brainstorm what might be contributing to those emotions.</a:t>
            </a:r>
            <a:endParaRPr lang="en-US" sz="1800" dirty="0">
              <a:solidFill>
                <a:schemeClr val="tx1">
                  <a:alpha val="55000"/>
                </a:schemeClr>
              </a:solidFill>
            </a:endParaRPr>
          </a:p>
          <a:p>
            <a:r>
              <a:rPr lang="en-US" sz="1800" dirty="0">
                <a:solidFill>
                  <a:schemeClr val="tx1">
                    <a:alpha val="55000"/>
                  </a:schemeClr>
                </a:solidFill>
              </a:rPr>
              <a:t>Then each student is given an opportunity to share what came up for them during the exercise.</a:t>
            </a:r>
          </a:p>
          <a:p>
            <a:pPr marL="114300" indent="0">
              <a:buNone/>
            </a:pPr>
            <a:r>
              <a:rPr lang="en-US" sz="1500" u="sng" dirty="0">
                <a:solidFill>
                  <a:schemeClr val="tx1">
                    <a:alpha val="55000"/>
                  </a:schemeClr>
                </a:solidFill>
                <a:hlinkClick r:id="rId3"/>
              </a:rPr>
              <a:t>Emotional Check-ins: Why You Need Them</a:t>
            </a:r>
            <a:endParaRPr lang="en-US" sz="1500" dirty="0">
              <a:solidFill>
                <a:schemeClr val="tx1">
                  <a:alpha val="55000"/>
                </a:schemeClr>
              </a:solidFill>
            </a:endParaRPr>
          </a:p>
          <a:p>
            <a:endParaRPr lang="en-US" sz="1500" dirty="0">
              <a:solidFill>
                <a:schemeClr val="tx1">
                  <a:alpha val="55000"/>
                </a:schemeClr>
              </a:solidFill>
            </a:endParaRPr>
          </a:p>
        </p:txBody>
      </p:sp>
    </p:spTree>
    <p:extLst>
      <p:ext uri="{BB962C8B-B14F-4D97-AF65-F5344CB8AC3E}">
        <p14:creationId xmlns:p14="http://schemas.microsoft.com/office/powerpoint/2010/main" val="252654820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D70B121-56F4-4848-B38B-182089D909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tx1">
              <a:alpha val="8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EE21EEE-61B5-434E-B08B-83395AD86B1E}"/>
              </a:ext>
            </a:extLst>
          </p:cNvPr>
          <p:cNvSpPr>
            <a:spLocks noGrp="1"/>
          </p:cNvSpPr>
          <p:nvPr>
            <p:ph type="title"/>
          </p:nvPr>
        </p:nvSpPr>
        <p:spPr>
          <a:xfrm>
            <a:off x="838200" y="963877"/>
            <a:ext cx="3494362" cy="3836723"/>
          </a:xfrm>
        </p:spPr>
        <p:txBody>
          <a:bodyPr>
            <a:normAutofit/>
          </a:bodyPr>
          <a:lstStyle/>
          <a:p>
            <a:pPr algn="r"/>
            <a:r>
              <a:rPr lang="en-US" dirty="0">
                <a:solidFill>
                  <a:schemeClr val="accent1"/>
                </a:solidFill>
              </a:rPr>
              <a:t>Check-in ideas</a:t>
            </a:r>
          </a:p>
        </p:txBody>
      </p:sp>
      <p:cxnSp>
        <p:nvCxnSpPr>
          <p:cNvPr id="11" name="Straight Connector 10">
            <a:extLst>
              <a:ext uri="{FF2B5EF4-FFF2-40B4-BE49-F238E27FC236}">
                <a16:creationId xmlns:a16="http://schemas.microsoft.com/office/drawing/2014/main" id="{2D72A2C9-F3CA-4216-8BAD-FA4C970C3C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2057400"/>
            <a:ext cx="0" cy="2743200"/>
          </a:xfrm>
          <a:prstGeom prst="line">
            <a:avLst/>
          </a:prstGeom>
          <a:ln w="1905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D46ECBD-3C8B-F444-A841-C2A20E084BCA}"/>
              </a:ext>
            </a:extLst>
          </p:cNvPr>
          <p:cNvSpPr>
            <a:spLocks noGrp="1"/>
          </p:cNvSpPr>
          <p:nvPr>
            <p:ph type="body" idx="1"/>
          </p:nvPr>
        </p:nvSpPr>
        <p:spPr>
          <a:xfrm>
            <a:off x="4976031" y="963877"/>
            <a:ext cx="6377769" cy="5279268"/>
          </a:xfrm>
        </p:spPr>
        <p:txBody>
          <a:bodyPr anchor="ctr">
            <a:normAutofit/>
          </a:bodyPr>
          <a:lstStyle/>
          <a:p>
            <a:pPr fontAlgn="base"/>
            <a:r>
              <a:rPr lang="en-US" sz="2400" dirty="0"/>
              <a:t>Some general examples:</a:t>
            </a:r>
          </a:p>
          <a:p>
            <a:pPr lvl="1" fontAlgn="base"/>
            <a:r>
              <a:rPr lang="en-US" dirty="0"/>
              <a:t>A rose and a thorn</a:t>
            </a:r>
          </a:p>
          <a:p>
            <a:pPr lvl="1" fontAlgn="base"/>
            <a:r>
              <a:rPr lang="en-US" dirty="0"/>
              <a:t>1-3 emotion-words</a:t>
            </a:r>
          </a:p>
          <a:p>
            <a:pPr lvl="1" fontAlgn="base"/>
            <a:r>
              <a:rPr lang="en-US" dirty="0"/>
              <a:t>Represent your day/week in an emoji or hashtag</a:t>
            </a:r>
          </a:p>
          <a:p>
            <a:pPr lvl="1" fontAlgn="base"/>
            <a:r>
              <a:rPr lang="en-US" dirty="0"/>
              <a:t>Share how you are feeling in the form of a weather pattern, music instrument, animal, movie or art genre, and more</a:t>
            </a:r>
          </a:p>
          <a:p>
            <a:pPr marL="571500" lvl="1" indent="0" fontAlgn="base">
              <a:buNone/>
            </a:pPr>
            <a:r>
              <a:rPr lang="en-US" i="1" dirty="0"/>
              <a:t>Or, have students develop their own!</a:t>
            </a:r>
          </a:p>
          <a:p>
            <a:pPr marL="571500" lvl="1" indent="0" fontAlgn="base">
              <a:buNone/>
            </a:pPr>
            <a:r>
              <a:rPr lang="en-US" dirty="0"/>
              <a:t>Here’s a </a:t>
            </a:r>
            <a:r>
              <a:rPr lang="en-US" dirty="0">
                <a:hlinkClick r:id="rId3"/>
              </a:rPr>
              <a:t>resource</a:t>
            </a:r>
            <a:r>
              <a:rPr lang="en-US" dirty="0"/>
              <a:t> for using check-ins with teens.</a:t>
            </a:r>
          </a:p>
        </p:txBody>
      </p:sp>
      <p:pic>
        <p:nvPicPr>
          <p:cNvPr id="5" name="Picture 4">
            <a:extLst>
              <a:ext uri="{FF2B5EF4-FFF2-40B4-BE49-F238E27FC236}">
                <a16:creationId xmlns:a16="http://schemas.microsoft.com/office/drawing/2014/main" id="{5A98DA55-CA6F-D042-B082-977B56731F06}"/>
              </a:ext>
            </a:extLst>
          </p:cNvPr>
          <p:cNvPicPr>
            <a:picLocks noChangeAspect="1"/>
          </p:cNvPicPr>
          <p:nvPr/>
        </p:nvPicPr>
        <p:blipFill>
          <a:blip r:embed="rId4"/>
          <a:stretch>
            <a:fillRect/>
          </a:stretch>
        </p:blipFill>
        <p:spPr>
          <a:xfrm>
            <a:off x="878931" y="3313507"/>
            <a:ext cx="3453623" cy="2440907"/>
          </a:xfrm>
          <a:prstGeom prst="rect">
            <a:avLst/>
          </a:prstGeom>
        </p:spPr>
      </p:pic>
      <p:pic>
        <p:nvPicPr>
          <p:cNvPr id="8" name="Picture 7">
            <a:extLst>
              <a:ext uri="{FF2B5EF4-FFF2-40B4-BE49-F238E27FC236}">
                <a16:creationId xmlns:a16="http://schemas.microsoft.com/office/drawing/2014/main" id="{882AC851-EBAB-714E-9E66-93F4AFD2F88F}"/>
              </a:ext>
            </a:extLst>
          </p:cNvPr>
          <p:cNvPicPr>
            <a:picLocks noChangeAspect="1"/>
          </p:cNvPicPr>
          <p:nvPr/>
        </p:nvPicPr>
        <p:blipFill rotWithShape="1">
          <a:blip r:embed="rId5">
            <a:extLst>
              <a:ext uri="{28A0092B-C50C-407E-A947-70E740481C1C}">
                <a14:useLocalDpi xmlns:a14="http://schemas.microsoft.com/office/drawing/2010/main" val="0"/>
              </a:ext>
            </a:extLst>
          </a:blip>
          <a:srcRect t="4026" b="10188"/>
          <a:stretch/>
        </p:blipFill>
        <p:spPr>
          <a:xfrm>
            <a:off x="8989656" y="464671"/>
            <a:ext cx="1669345" cy="2147127"/>
          </a:xfrm>
          <a:prstGeom prst="rect">
            <a:avLst/>
          </a:prstGeom>
        </p:spPr>
      </p:pic>
    </p:spTree>
    <p:extLst>
      <p:ext uri="{BB962C8B-B14F-4D97-AF65-F5344CB8AC3E}">
        <p14:creationId xmlns:p14="http://schemas.microsoft.com/office/powerpoint/2010/main" val="194918892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91385" y="187079"/>
            <a:ext cx="11897833" cy="646331"/>
          </a:xfrm>
          <a:prstGeom prst="rect">
            <a:avLst/>
          </a:prstGeom>
          <a:noFill/>
        </p:spPr>
        <p:txBody>
          <a:bodyPr wrap="square" rtlCol="0">
            <a:spAutoFit/>
          </a:bodyPr>
          <a:lstStyle/>
          <a:p>
            <a:r>
              <a:rPr lang="en-US" sz="3600" dirty="0"/>
              <a:t>Metaphor Example: Pictures</a:t>
            </a:r>
            <a:endParaRPr lang="en-US" sz="2400" dirty="0"/>
          </a:p>
        </p:txBody>
      </p:sp>
      <p:pic>
        <p:nvPicPr>
          <p:cNvPr id="1028" name="Picture 4" descr="Image result for raging river">
            <a:extLst>
              <a:ext uri="{FF2B5EF4-FFF2-40B4-BE49-F238E27FC236}">
                <a16:creationId xmlns:a16="http://schemas.microsoft.com/office/drawing/2014/main" id="{BD57D3B1-BB79-4E2E-A840-8D6088D7F0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1393" y="4137038"/>
            <a:ext cx="3984887" cy="2651760"/>
          </a:xfrm>
          <a:prstGeom prst="rect">
            <a:avLst/>
          </a:prstGeom>
          <a:noFill/>
          <a:extLst>
            <a:ext uri="{909E8E84-426E-40DD-AFC4-6F175D3DCCD1}">
              <a14:hiddenFill xmlns:a14="http://schemas.microsoft.com/office/drawing/2010/main">
                <a:solidFill>
                  <a:srgbClr val="FFFFFF"/>
                </a:solidFill>
              </a14:hiddenFill>
            </a:ext>
          </a:extLst>
        </p:spPr>
      </p:pic>
      <p:sp>
        <p:nvSpPr>
          <p:cNvPr id="4" name="AutoShape 6" descr="Image result for raging river">
            <a:extLst>
              <a:ext uri="{FF2B5EF4-FFF2-40B4-BE49-F238E27FC236}">
                <a16:creationId xmlns:a16="http://schemas.microsoft.com/office/drawing/2014/main" id="{054E9CCC-AEC1-414E-924E-9317B188D5CB}"/>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AutoShape 10" descr="Image result for ocean">
            <a:extLst>
              <a:ext uri="{FF2B5EF4-FFF2-40B4-BE49-F238E27FC236}">
                <a16:creationId xmlns:a16="http://schemas.microsoft.com/office/drawing/2014/main" id="{44A62446-C6EB-4980-A313-C53B37F466D9}"/>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9" name="Picture 8">
            <a:extLst>
              <a:ext uri="{FF2B5EF4-FFF2-40B4-BE49-F238E27FC236}">
                <a16:creationId xmlns:a16="http://schemas.microsoft.com/office/drawing/2014/main" id="{0F3E92F4-2749-456E-A3C7-0787972A5007}"/>
              </a:ext>
            </a:extLst>
          </p:cNvPr>
          <p:cNvPicPr>
            <a:picLocks noChangeAspect="1"/>
          </p:cNvPicPr>
          <p:nvPr/>
        </p:nvPicPr>
        <p:blipFill>
          <a:blip r:embed="rId4"/>
          <a:stretch>
            <a:fillRect/>
          </a:stretch>
        </p:blipFill>
        <p:spPr>
          <a:xfrm>
            <a:off x="1111393" y="1055059"/>
            <a:ext cx="3931919" cy="2651760"/>
          </a:xfrm>
          <a:prstGeom prst="rect">
            <a:avLst/>
          </a:prstGeom>
        </p:spPr>
      </p:pic>
      <p:pic>
        <p:nvPicPr>
          <p:cNvPr id="10" name="Picture 9">
            <a:extLst>
              <a:ext uri="{FF2B5EF4-FFF2-40B4-BE49-F238E27FC236}">
                <a16:creationId xmlns:a16="http://schemas.microsoft.com/office/drawing/2014/main" id="{609B6C60-FF52-4E1C-94D4-DD5215447453}"/>
              </a:ext>
            </a:extLst>
          </p:cNvPr>
          <p:cNvPicPr>
            <a:picLocks noChangeAspect="1"/>
          </p:cNvPicPr>
          <p:nvPr/>
        </p:nvPicPr>
        <p:blipFill>
          <a:blip r:embed="rId5"/>
          <a:stretch>
            <a:fillRect/>
          </a:stretch>
        </p:blipFill>
        <p:spPr>
          <a:xfrm>
            <a:off x="7092151" y="4137038"/>
            <a:ext cx="3984887" cy="2651760"/>
          </a:xfrm>
          <a:prstGeom prst="rect">
            <a:avLst/>
          </a:prstGeom>
        </p:spPr>
      </p:pic>
      <p:sp>
        <p:nvSpPr>
          <p:cNvPr id="3" name="TextBox 2">
            <a:extLst>
              <a:ext uri="{FF2B5EF4-FFF2-40B4-BE49-F238E27FC236}">
                <a16:creationId xmlns:a16="http://schemas.microsoft.com/office/drawing/2014/main" id="{C21A5508-0DE5-4819-8792-EF48D9AC4D50}"/>
              </a:ext>
            </a:extLst>
          </p:cNvPr>
          <p:cNvSpPr txBox="1"/>
          <p:nvPr/>
        </p:nvSpPr>
        <p:spPr>
          <a:xfrm>
            <a:off x="-9828" y="1953161"/>
            <a:ext cx="1223158" cy="1323439"/>
          </a:xfrm>
          <a:prstGeom prst="rect">
            <a:avLst/>
          </a:prstGeom>
          <a:noFill/>
        </p:spPr>
        <p:txBody>
          <a:bodyPr wrap="square" rtlCol="0">
            <a:spAutoFit/>
          </a:bodyPr>
          <a:lstStyle/>
          <a:p>
            <a:pPr algn="ctr"/>
            <a:r>
              <a:rPr lang="en-US" sz="8000" b="1"/>
              <a:t>A</a:t>
            </a:r>
          </a:p>
        </p:txBody>
      </p:sp>
      <p:sp>
        <p:nvSpPr>
          <p:cNvPr id="11" name="TextBox 10">
            <a:extLst>
              <a:ext uri="{FF2B5EF4-FFF2-40B4-BE49-F238E27FC236}">
                <a16:creationId xmlns:a16="http://schemas.microsoft.com/office/drawing/2014/main" id="{AED3C3D2-2EE4-4EC0-B067-C69C09F29A3F}"/>
              </a:ext>
            </a:extLst>
          </p:cNvPr>
          <p:cNvSpPr txBox="1"/>
          <p:nvPr/>
        </p:nvSpPr>
        <p:spPr>
          <a:xfrm>
            <a:off x="0" y="4933106"/>
            <a:ext cx="1223158" cy="1569660"/>
          </a:xfrm>
          <a:prstGeom prst="rect">
            <a:avLst/>
          </a:prstGeom>
          <a:noFill/>
        </p:spPr>
        <p:txBody>
          <a:bodyPr wrap="square" rtlCol="0">
            <a:spAutoFit/>
          </a:bodyPr>
          <a:lstStyle/>
          <a:p>
            <a:pPr algn="ctr"/>
            <a:r>
              <a:rPr lang="en-US" sz="9600" b="1"/>
              <a:t>B</a:t>
            </a:r>
          </a:p>
        </p:txBody>
      </p:sp>
      <p:sp>
        <p:nvSpPr>
          <p:cNvPr id="12" name="TextBox 11">
            <a:extLst>
              <a:ext uri="{FF2B5EF4-FFF2-40B4-BE49-F238E27FC236}">
                <a16:creationId xmlns:a16="http://schemas.microsoft.com/office/drawing/2014/main" id="{09686B01-DD0C-49DF-B354-EF4FF618E88A}"/>
              </a:ext>
            </a:extLst>
          </p:cNvPr>
          <p:cNvSpPr txBox="1"/>
          <p:nvPr/>
        </p:nvSpPr>
        <p:spPr>
          <a:xfrm>
            <a:off x="11017272" y="1706940"/>
            <a:ext cx="1223158" cy="1569660"/>
          </a:xfrm>
          <a:prstGeom prst="rect">
            <a:avLst/>
          </a:prstGeom>
          <a:noFill/>
        </p:spPr>
        <p:txBody>
          <a:bodyPr wrap="square" rtlCol="0">
            <a:spAutoFit/>
          </a:bodyPr>
          <a:lstStyle/>
          <a:p>
            <a:pPr algn="ctr"/>
            <a:r>
              <a:rPr lang="en-US" sz="9600" b="1"/>
              <a:t>C</a:t>
            </a:r>
          </a:p>
        </p:txBody>
      </p:sp>
      <p:sp>
        <p:nvSpPr>
          <p:cNvPr id="13" name="TextBox 12">
            <a:extLst>
              <a:ext uri="{FF2B5EF4-FFF2-40B4-BE49-F238E27FC236}">
                <a16:creationId xmlns:a16="http://schemas.microsoft.com/office/drawing/2014/main" id="{E3DF56D7-6BA6-4A16-985D-AB3529CC6D87}"/>
              </a:ext>
            </a:extLst>
          </p:cNvPr>
          <p:cNvSpPr txBox="1"/>
          <p:nvPr/>
        </p:nvSpPr>
        <p:spPr>
          <a:xfrm>
            <a:off x="11080607" y="4366230"/>
            <a:ext cx="1223158" cy="1569660"/>
          </a:xfrm>
          <a:prstGeom prst="rect">
            <a:avLst/>
          </a:prstGeom>
          <a:noFill/>
        </p:spPr>
        <p:txBody>
          <a:bodyPr wrap="square" rtlCol="0">
            <a:spAutoFit/>
          </a:bodyPr>
          <a:lstStyle/>
          <a:p>
            <a:pPr algn="ctr"/>
            <a:r>
              <a:rPr lang="en-US" sz="9600" b="1"/>
              <a:t>D</a:t>
            </a:r>
          </a:p>
        </p:txBody>
      </p:sp>
      <p:pic>
        <p:nvPicPr>
          <p:cNvPr id="14" name="Picture 13">
            <a:extLst>
              <a:ext uri="{FF2B5EF4-FFF2-40B4-BE49-F238E27FC236}">
                <a16:creationId xmlns:a16="http://schemas.microsoft.com/office/drawing/2014/main" id="{69AE8BAD-6AC6-4137-80FC-487F7A2EC8DD}"/>
              </a:ext>
            </a:extLst>
          </p:cNvPr>
          <p:cNvPicPr>
            <a:picLocks noChangeAspect="1"/>
          </p:cNvPicPr>
          <p:nvPr/>
        </p:nvPicPr>
        <p:blipFill>
          <a:blip r:embed="rId6"/>
          <a:stretch>
            <a:fillRect/>
          </a:stretch>
        </p:blipFill>
        <p:spPr>
          <a:xfrm>
            <a:off x="7092151" y="1078142"/>
            <a:ext cx="3931920" cy="2655658"/>
          </a:xfrm>
          <a:prstGeom prst="rect">
            <a:avLst/>
          </a:prstGeom>
        </p:spPr>
      </p:pic>
      <p:sp>
        <p:nvSpPr>
          <p:cNvPr id="15" name="TextBox 14">
            <a:extLst>
              <a:ext uri="{FF2B5EF4-FFF2-40B4-BE49-F238E27FC236}">
                <a16:creationId xmlns:a16="http://schemas.microsoft.com/office/drawing/2014/main" id="{63477548-EFE2-494B-9808-60A4CEEBEB7A}"/>
              </a:ext>
            </a:extLst>
          </p:cNvPr>
          <p:cNvSpPr txBox="1"/>
          <p:nvPr/>
        </p:nvSpPr>
        <p:spPr>
          <a:xfrm>
            <a:off x="5221684" y="1364588"/>
            <a:ext cx="1668039" cy="4093428"/>
          </a:xfrm>
          <a:prstGeom prst="rect">
            <a:avLst/>
          </a:prstGeom>
          <a:noFill/>
        </p:spPr>
        <p:txBody>
          <a:bodyPr wrap="square" rtlCol="0">
            <a:spAutoFit/>
          </a:bodyPr>
          <a:lstStyle/>
          <a:p>
            <a:pPr algn="ctr"/>
            <a:r>
              <a:rPr lang="en-US" sz="2000" b="1"/>
              <a:t>Which picture best represents how you are feeling about:_____ </a:t>
            </a:r>
            <a:r>
              <a:rPr lang="en-US" sz="2000"/>
              <a:t>(the current assignment, recent event, your day, distance learning)</a:t>
            </a:r>
          </a:p>
          <a:p>
            <a:pPr algn="ctr"/>
            <a:r>
              <a:rPr lang="en-US" sz="2000" b="1"/>
              <a:t>And Why?</a:t>
            </a:r>
          </a:p>
        </p:txBody>
      </p:sp>
      <p:sp>
        <p:nvSpPr>
          <p:cNvPr id="16" name="TextBox 15">
            <a:extLst>
              <a:ext uri="{FF2B5EF4-FFF2-40B4-BE49-F238E27FC236}">
                <a16:creationId xmlns:a16="http://schemas.microsoft.com/office/drawing/2014/main" id="{243F34CA-4E88-46DA-9CF0-174E3BFAEECE}"/>
              </a:ext>
            </a:extLst>
          </p:cNvPr>
          <p:cNvSpPr txBox="1"/>
          <p:nvPr/>
        </p:nvSpPr>
        <p:spPr>
          <a:xfrm>
            <a:off x="5239075" y="5865468"/>
            <a:ext cx="1629383" cy="738664"/>
          </a:xfrm>
          <a:prstGeom prst="rect">
            <a:avLst/>
          </a:prstGeom>
          <a:noFill/>
          <a:ln>
            <a:solidFill>
              <a:srgbClr val="00B0F0"/>
            </a:solidFill>
          </a:ln>
        </p:spPr>
        <p:txBody>
          <a:bodyPr wrap="square" rtlCol="0">
            <a:spAutoFit/>
          </a:bodyPr>
          <a:lstStyle/>
          <a:p>
            <a:r>
              <a:rPr lang="en-US" b="1" i="1" dirty="0"/>
              <a:t>Kristi Greenaway, TWC Coach</a:t>
            </a:r>
          </a:p>
        </p:txBody>
      </p:sp>
    </p:spTree>
    <p:extLst>
      <p:ext uri="{BB962C8B-B14F-4D97-AF65-F5344CB8AC3E}">
        <p14:creationId xmlns:p14="http://schemas.microsoft.com/office/powerpoint/2010/main" val="29627792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71" name="Straight Connector 70">
            <a:extLst>
              <a:ext uri="{FF2B5EF4-FFF2-40B4-BE49-F238E27FC236}">
                <a16:creationId xmlns:a16="http://schemas.microsoft.com/office/drawing/2014/main" id="{99AE2756-0FC4-4155-83E7-58AAAB63E7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065689" y="477749"/>
            <a:ext cx="0" cy="3657600"/>
          </a:xfrm>
          <a:prstGeom prst="line">
            <a:avLst/>
          </a:prstGeom>
          <a:ln w="101600" cmpd="dbl">
            <a:solidFill>
              <a:srgbClr val="595959"/>
            </a:solidFill>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247AB924-1B87-43FC-B7C7-B112D5C51A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78068" y="4633546"/>
            <a:ext cx="11438793" cy="1844256"/>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E12D9B0-CA69-A840-BAA8-6DB7F7F854F1}"/>
              </a:ext>
            </a:extLst>
          </p:cNvPr>
          <p:cNvSpPr>
            <a:spLocks noGrp="1"/>
          </p:cNvSpPr>
          <p:nvPr>
            <p:ph type="title"/>
          </p:nvPr>
        </p:nvSpPr>
        <p:spPr>
          <a:xfrm>
            <a:off x="527538" y="4756638"/>
            <a:ext cx="11139854" cy="930447"/>
          </a:xfrm>
        </p:spPr>
        <p:txBody>
          <a:bodyPr vert="horz" lIns="91440" tIns="45720" rIns="91440" bIns="45720" rtlCol="0" anchor="b">
            <a:normAutofit/>
          </a:bodyPr>
          <a:lstStyle/>
          <a:p>
            <a:pPr algn="ctr">
              <a:spcBef>
                <a:spcPct val="0"/>
              </a:spcBef>
              <a:defRPr/>
            </a:pPr>
            <a:r>
              <a:rPr lang="en-US" sz="3400" kern="1200">
                <a:solidFill>
                  <a:srgbClr val="FFFFFF"/>
                </a:solidFill>
                <a:latin typeface="+mj-lt"/>
                <a:ea typeface="+mj-ea"/>
                <a:cs typeface="+mj-cs"/>
              </a:rPr>
              <a:t>But it truly began at the University of Oregon in 2000</a:t>
            </a:r>
          </a:p>
        </p:txBody>
      </p:sp>
      <p:pic>
        <p:nvPicPr>
          <p:cNvPr id="12" name="Picture 11" descr="Carrizales-Strong Kids-3-5_79536.jpg">
            <a:extLst>
              <a:ext uri="{FF2B5EF4-FFF2-40B4-BE49-F238E27FC236}">
                <a16:creationId xmlns:a16="http://schemas.microsoft.com/office/drawing/2014/main" id="{30FDB3B8-228F-EC44-B55F-434AB1F1A8BA}"/>
              </a:ext>
            </a:extLst>
          </p:cNvPr>
          <p:cNvPicPr>
            <a:picLocks noChangeAspect="1"/>
          </p:cNvPicPr>
          <p:nvPr/>
        </p:nvPicPr>
        <p:blipFill>
          <a:blip r:embed="rId3"/>
          <a:stretch>
            <a:fillRect/>
          </a:stretch>
        </p:blipFill>
        <p:spPr>
          <a:xfrm>
            <a:off x="488757" y="307731"/>
            <a:ext cx="3088174" cy="3997637"/>
          </a:xfrm>
          <a:prstGeom prst="rect">
            <a:avLst/>
          </a:prstGeom>
        </p:spPr>
      </p:pic>
      <p:pic>
        <p:nvPicPr>
          <p:cNvPr id="11" name="Picture 10" descr="Carrizales-Strong Kids-6-8_79543.jpg">
            <a:extLst>
              <a:ext uri="{FF2B5EF4-FFF2-40B4-BE49-F238E27FC236}">
                <a16:creationId xmlns:a16="http://schemas.microsoft.com/office/drawing/2014/main" id="{AEDF027A-2AEA-D14A-B1F4-A7B3FC9C5C8A}"/>
              </a:ext>
            </a:extLst>
          </p:cNvPr>
          <p:cNvPicPr>
            <a:picLocks noChangeAspect="1"/>
          </p:cNvPicPr>
          <p:nvPr/>
        </p:nvPicPr>
        <p:blipFill>
          <a:blip r:embed="rId4"/>
          <a:stretch>
            <a:fillRect/>
          </a:stretch>
        </p:blipFill>
        <p:spPr>
          <a:xfrm>
            <a:off x="4558304" y="307731"/>
            <a:ext cx="3088174" cy="3997637"/>
          </a:xfrm>
          <a:prstGeom prst="rect">
            <a:avLst/>
          </a:prstGeom>
        </p:spPr>
      </p:pic>
      <p:cxnSp>
        <p:nvCxnSpPr>
          <p:cNvPr id="75" name="Straight Connector 74">
            <a:extLst>
              <a:ext uri="{FF2B5EF4-FFF2-40B4-BE49-F238E27FC236}">
                <a16:creationId xmlns:a16="http://schemas.microsoft.com/office/drawing/2014/main" id="{818DC98F-4057-4645-B948-F604F39A9CF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153400" y="477749"/>
            <a:ext cx="0" cy="3657600"/>
          </a:xfrm>
          <a:prstGeom prst="line">
            <a:avLst/>
          </a:prstGeom>
          <a:ln w="101600" cmpd="dbl">
            <a:solidFill>
              <a:srgbClr val="595959"/>
            </a:solidFill>
          </a:ln>
        </p:spPr>
        <p:style>
          <a:lnRef idx="1">
            <a:schemeClr val="accent1"/>
          </a:lnRef>
          <a:fillRef idx="0">
            <a:schemeClr val="accent1"/>
          </a:fillRef>
          <a:effectRef idx="0">
            <a:schemeClr val="accent1"/>
          </a:effectRef>
          <a:fontRef idx="minor">
            <a:schemeClr val="tx1"/>
          </a:fontRef>
        </p:style>
      </p:cxnSp>
      <p:pic>
        <p:nvPicPr>
          <p:cNvPr id="10" name="Picture 9" descr="Carrizales-Strong Teens-9-12_79550.jpg">
            <a:extLst>
              <a:ext uri="{FF2B5EF4-FFF2-40B4-BE49-F238E27FC236}">
                <a16:creationId xmlns:a16="http://schemas.microsoft.com/office/drawing/2014/main" id="{AE902801-ADC6-8F4D-9EF3-3710D9C40747}"/>
              </a:ext>
            </a:extLst>
          </p:cNvPr>
          <p:cNvPicPr>
            <a:picLocks noChangeAspect="1"/>
          </p:cNvPicPr>
          <p:nvPr/>
        </p:nvPicPr>
        <p:blipFill>
          <a:blip r:embed="rId5"/>
          <a:stretch>
            <a:fillRect/>
          </a:stretch>
        </p:blipFill>
        <p:spPr>
          <a:xfrm>
            <a:off x="8617596" y="330045"/>
            <a:ext cx="3088174" cy="3997637"/>
          </a:xfrm>
          <a:prstGeom prst="rect">
            <a:avLst/>
          </a:prstGeom>
        </p:spPr>
      </p:pic>
      <p:cxnSp>
        <p:nvCxnSpPr>
          <p:cNvPr id="77" name="Straight Connector 76">
            <a:extLst>
              <a:ext uri="{FF2B5EF4-FFF2-40B4-BE49-F238E27FC236}">
                <a16:creationId xmlns:a16="http://schemas.microsoft.com/office/drawing/2014/main" id="{DAD2B705-4A9B-408D-AA80-4F41045E09D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209800" y="5738691"/>
            <a:ext cx="777240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sp>
        <p:nvSpPr>
          <p:cNvPr id="24578" name="Slide Number Placeholder 2">
            <a:extLst>
              <a:ext uri="{FF2B5EF4-FFF2-40B4-BE49-F238E27FC236}">
                <a16:creationId xmlns:a16="http://schemas.microsoft.com/office/drawing/2014/main" id="{92BE126E-54AD-8A4E-8C6C-546548E51B4D}"/>
              </a:ext>
            </a:extLst>
          </p:cNvPr>
          <p:cNvSpPr>
            <a:spLocks noGrp="1" noChangeArrowheads="1"/>
          </p:cNvSpPr>
          <p:nvPr>
            <p:ph type="sldNum" sz="quarter" idx="12"/>
          </p:nvPr>
        </p:nvSpPr>
        <p:spPr bwMode="auto">
          <a:xfrm>
            <a:off x="8610600" y="6522430"/>
            <a:ext cx="2743200" cy="347472"/>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rtlCol="0" anchor="ctr">
            <a:normAutofit/>
          </a:bodyPr>
          <a:lstStyle>
            <a:lvl1pPr>
              <a:defRPr sz="2400">
                <a:solidFill>
                  <a:schemeClr val="tx1"/>
                </a:solidFill>
                <a:latin typeface="Times New Roman" panose="02020603050405020304" pitchFamily="18" charset="0"/>
                <a:ea typeface="MS PGothic" panose="020B0600070205080204" pitchFamily="34" charset="-128"/>
              </a:defRPr>
            </a:lvl1pPr>
            <a:lvl2pPr marL="742950" indent="-285750">
              <a:defRPr sz="2400">
                <a:solidFill>
                  <a:schemeClr val="tx1"/>
                </a:solidFill>
                <a:latin typeface="Times New Roman" panose="02020603050405020304" pitchFamily="18" charset="0"/>
                <a:ea typeface="MS PGothic" panose="020B0600070205080204" pitchFamily="34" charset="-128"/>
              </a:defRPr>
            </a:lvl2pPr>
            <a:lvl3pPr marL="1143000" indent="-228600">
              <a:defRPr sz="2400">
                <a:solidFill>
                  <a:schemeClr val="tx1"/>
                </a:solidFill>
                <a:latin typeface="Times New Roman" panose="02020603050405020304" pitchFamily="18" charset="0"/>
                <a:ea typeface="MS PGothic" panose="020B0600070205080204" pitchFamily="34" charset="-128"/>
              </a:defRPr>
            </a:lvl3pPr>
            <a:lvl4pPr marL="1600200" indent="-228600">
              <a:defRPr sz="2400">
                <a:solidFill>
                  <a:schemeClr val="tx1"/>
                </a:solidFill>
                <a:latin typeface="Times New Roman" panose="02020603050405020304" pitchFamily="18" charset="0"/>
                <a:ea typeface="MS PGothic" panose="020B0600070205080204" pitchFamily="34" charset="-128"/>
              </a:defRPr>
            </a:lvl4pPr>
            <a:lvl5pPr marL="2057400" indent="-228600">
              <a:defRPr sz="2400">
                <a:solidFill>
                  <a:schemeClr val="tx1"/>
                </a:solidFill>
                <a:latin typeface="Times New Roman" panose="02020603050405020304" pitchFamily="18"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ea typeface="MS PGothic" panose="020B0600070205080204" pitchFamily="34" charset="-128"/>
              </a:defRPr>
            </a:lvl9pPr>
          </a:lstStyle>
          <a:p>
            <a:pPr>
              <a:lnSpc>
                <a:spcPct val="90000"/>
              </a:lnSpc>
              <a:spcAft>
                <a:spcPts val="600"/>
              </a:spcAft>
            </a:pPr>
            <a:fld id="{C2364965-4CC5-D945-B339-5C65DD30DF81}" type="slidenum">
              <a:rPr lang="en-US" altLang="en-US" sz="1200" kern="1200">
                <a:solidFill>
                  <a:schemeClr val="tx1">
                    <a:tint val="75000"/>
                  </a:schemeClr>
                </a:solidFill>
                <a:latin typeface="+mn-lt"/>
                <a:ea typeface="+mn-ea"/>
                <a:cs typeface="+mn-cs"/>
              </a:rPr>
              <a:pPr>
                <a:lnSpc>
                  <a:spcPct val="90000"/>
                </a:lnSpc>
                <a:spcAft>
                  <a:spcPts val="600"/>
                </a:spcAft>
              </a:pPr>
              <a:t>5</a:t>
            </a:fld>
            <a:endParaRPr lang="en-US" altLang="en-US" sz="1200" kern="1200">
              <a:solidFill>
                <a:schemeClr val="tx1">
                  <a:tint val="75000"/>
                </a:schemeClr>
              </a:solidFill>
              <a:latin typeface="+mn-lt"/>
              <a:ea typeface="+mn-ea"/>
              <a:cs typeface="+mn-cs"/>
            </a:endParaRPr>
          </a:p>
        </p:txBody>
      </p:sp>
    </p:spTree>
    <p:extLst>
      <p:ext uri="{BB962C8B-B14F-4D97-AF65-F5344CB8AC3E}">
        <p14:creationId xmlns:p14="http://schemas.microsoft.com/office/powerpoint/2010/main" val="149599625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D8212C-1226-4142-99C3-1072542F0917}"/>
              </a:ext>
            </a:extLst>
          </p:cNvPr>
          <p:cNvSpPr>
            <a:spLocks noGrp="1"/>
          </p:cNvSpPr>
          <p:nvPr>
            <p:ph type="title"/>
          </p:nvPr>
        </p:nvSpPr>
        <p:spPr/>
        <p:txBody>
          <a:bodyPr/>
          <a:lstStyle/>
          <a:p>
            <a:r>
              <a:rPr lang="en-US" dirty="0"/>
              <a:t>Developing Emotion Vocabulary</a:t>
            </a:r>
          </a:p>
        </p:txBody>
      </p:sp>
      <p:sp>
        <p:nvSpPr>
          <p:cNvPr id="3" name="Text Placeholder 2">
            <a:extLst>
              <a:ext uri="{FF2B5EF4-FFF2-40B4-BE49-F238E27FC236}">
                <a16:creationId xmlns:a16="http://schemas.microsoft.com/office/drawing/2014/main" id="{CA78645D-EED6-D242-813D-3D9AC8056AFE}"/>
              </a:ext>
            </a:extLst>
          </p:cNvPr>
          <p:cNvSpPr>
            <a:spLocks noGrp="1"/>
          </p:cNvSpPr>
          <p:nvPr>
            <p:ph type="body" idx="1"/>
          </p:nvPr>
        </p:nvSpPr>
        <p:spPr/>
        <p:txBody>
          <a:bodyPr/>
          <a:lstStyle/>
          <a:p>
            <a:r>
              <a:rPr lang="en-US" dirty="0"/>
              <a:t>Building our emotion vocabulary helps us become emotion-literacy fluent in understanding, processing, and expression. </a:t>
            </a:r>
          </a:p>
          <a:p>
            <a:r>
              <a:rPr lang="en-US" dirty="0"/>
              <a:t>Most of us have a very basic emotion literacy. Most K-12 students in this country (and many adults) cannot express themselves beyond the primary emotions (happy, sad, mad).</a:t>
            </a:r>
          </a:p>
          <a:p>
            <a:r>
              <a:rPr lang="en-US" i="1" dirty="0"/>
              <a:t>"...simply labeling emotions turns down the amygdala alarm center response in the brain that triggers negative feelings...." </a:t>
            </a:r>
            <a:r>
              <a:rPr lang="en-US" dirty="0"/>
              <a:t>Here’s some </a:t>
            </a:r>
            <a:r>
              <a:rPr lang="en-US" dirty="0">
                <a:hlinkClick r:id="rId3"/>
              </a:rPr>
              <a:t>research</a:t>
            </a:r>
            <a:r>
              <a:rPr lang="en-US" dirty="0"/>
              <a:t> showing why language is important for emotion processing. </a:t>
            </a:r>
          </a:p>
        </p:txBody>
      </p:sp>
    </p:spTree>
    <p:extLst>
      <p:ext uri="{BB962C8B-B14F-4D97-AF65-F5344CB8AC3E}">
        <p14:creationId xmlns:p14="http://schemas.microsoft.com/office/powerpoint/2010/main" val="231239190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idx="1"/>
          </p:nvPr>
        </p:nvSpPr>
        <p:spPr/>
        <p:txBody>
          <a:bodyPr>
            <a:normAutofit/>
          </a:bodyPr>
          <a:lstStyle/>
          <a:p>
            <a:r>
              <a:rPr lang="en-US" sz="2400" dirty="0"/>
              <a:t>Without awareness</a:t>
            </a:r>
          </a:p>
        </p:txBody>
      </p:sp>
      <p:sp>
        <p:nvSpPr>
          <p:cNvPr id="10" name="Text Placeholder 9"/>
          <p:cNvSpPr>
            <a:spLocks noGrp="1"/>
          </p:cNvSpPr>
          <p:nvPr>
            <p:ph type="body" sz="half" idx="3"/>
          </p:nvPr>
        </p:nvSpPr>
        <p:spPr/>
        <p:txBody>
          <a:bodyPr>
            <a:normAutofit/>
          </a:bodyPr>
          <a:lstStyle/>
          <a:p>
            <a:r>
              <a:rPr lang="en-US" sz="2400" dirty="0"/>
              <a:t>With awareness</a:t>
            </a:r>
          </a:p>
        </p:txBody>
      </p:sp>
      <p:pic>
        <p:nvPicPr>
          <p:cNvPr id="12" name="Content Placeholder 11"/>
          <p:cNvPicPr>
            <a:picLocks noGrp="1" noChangeAspect="1"/>
          </p:cNvPicPr>
          <p:nvPr>
            <p:ph sz="quarter" idx="2"/>
          </p:nvPr>
        </p:nvPicPr>
        <p:blipFill>
          <a:blip r:embed="rId3"/>
          <a:srcRect t="-21845" b="-21845"/>
          <a:stretch>
            <a:fillRect/>
          </a:stretch>
        </p:blipFill>
        <p:spPr>
          <a:xfrm>
            <a:off x="489754" y="2505074"/>
            <a:ext cx="5507821" cy="3934643"/>
          </a:xfrm>
          <a:prstGeom prst="rect">
            <a:avLst/>
          </a:prstGeom>
          <a:ln>
            <a:noFill/>
          </a:ln>
          <a:effectLst>
            <a:outerShdw blurRad="292100" dist="139700" dir="2700000" algn="tl" rotWithShape="0">
              <a:srgbClr val="333333">
                <a:alpha val="65000"/>
              </a:srgbClr>
            </a:outerShdw>
          </a:effectLst>
        </p:spPr>
      </p:pic>
      <p:pic>
        <p:nvPicPr>
          <p:cNvPr id="15" name="Content Placeholder 14"/>
          <p:cNvPicPr>
            <a:picLocks noGrp="1" noChangeAspect="1"/>
          </p:cNvPicPr>
          <p:nvPr>
            <p:ph sz="quarter" idx="4"/>
          </p:nvPr>
        </p:nvPicPr>
        <p:blipFill>
          <a:blip r:embed="rId4"/>
          <a:srcRect t="-16662" b="-16662"/>
          <a:stretch>
            <a:fillRect/>
          </a:stretch>
        </p:blipFill>
        <p:spPr>
          <a:xfrm>
            <a:off x="6172200" y="2505075"/>
            <a:ext cx="5534944" cy="3934642"/>
          </a:xfrm>
          <a:prstGeom prst="rect">
            <a:avLst/>
          </a:prstGeom>
          <a:ln>
            <a:noFill/>
          </a:ln>
          <a:effectLst>
            <a:outerShdw blurRad="292100" dist="139700" dir="2700000" algn="tl" rotWithShape="0">
              <a:srgbClr val="333333">
                <a:alpha val="65000"/>
              </a:srgbClr>
            </a:outerShdw>
          </a:effectLst>
        </p:spPr>
      </p:pic>
      <p:sp>
        <p:nvSpPr>
          <p:cNvPr id="5" name="Title 4"/>
          <p:cNvSpPr>
            <a:spLocks noGrp="1"/>
          </p:cNvSpPr>
          <p:nvPr>
            <p:ph type="title"/>
          </p:nvPr>
        </p:nvSpPr>
        <p:spPr>
          <a:xfrm>
            <a:off x="1087820" y="418282"/>
            <a:ext cx="10026869" cy="1188720"/>
          </a:xfrm>
        </p:spPr>
        <p:txBody>
          <a:bodyPr>
            <a:normAutofit/>
          </a:bodyPr>
          <a:lstStyle/>
          <a:p>
            <a:r>
              <a:rPr lang="en-US" sz="3200" dirty="0"/>
              <a:t>Emotion Processing through Language (Elias &amp; Arnold, 2006)</a:t>
            </a:r>
          </a:p>
        </p:txBody>
      </p:sp>
    </p:spTree>
    <p:extLst>
      <p:ext uri="{BB962C8B-B14F-4D97-AF65-F5344CB8AC3E}">
        <p14:creationId xmlns:p14="http://schemas.microsoft.com/office/powerpoint/2010/main" val="105812600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42E511-F7D5-5140-B479-D728C5AF6AC4}"/>
              </a:ext>
            </a:extLst>
          </p:cNvPr>
          <p:cNvSpPr>
            <a:spLocks noGrp="1"/>
          </p:cNvSpPr>
          <p:nvPr>
            <p:ph type="title"/>
          </p:nvPr>
        </p:nvSpPr>
        <p:spPr>
          <a:xfrm>
            <a:off x="838200" y="365126"/>
            <a:ext cx="10515600" cy="1147016"/>
          </a:xfrm>
        </p:spPr>
        <p:txBody>
          <a:bodyPr/>
          <a:lstStyle/>
          <a:p>
            <a:r>
              <a:rPr lang="en-US" dirty="0"/>
              <a:t>Emotion Wheels for Vocabulary</a:t>
            </a:r>
          </a:p>
        </p:txBody>
      </p:sp>
      <p:sp>
        <p:nvSpPr>
          <p:cNvPr id="3" name="Text Placeholder 2">
            <a:extLst>
              <a:ext uri="{FF2B5EF4-FFF2-40B4-BE49-F238E27FC236}">
                <a16:creationId xmlns:a16="http://schemas.microsoft.com/office/drawing/2014/main" id="{329E8590-E573-0448-93D8-8ADBABA6B68F}"/>
              </a:ext>
            </a:extLst>
          </p:cNvPr>
          <p:cNvSpPr>
            <a:spLocks noGrp="1"/>
          </p:cNvSpPr>
          <p:nvPr>
            <p:ph type="body" idx="1"/>
          </p:nvPr>
        </p:nvSpPr>
        <p:spPr>
          <a:xfrm>
            <a:off x="838200" y="1825625"/>
            <a:ext cx="5580529" cy="4351338"/>
          </a:xfrm>
        </p:spPr>
        <p:txBody>
          <a:bodyPr>
            <a:normAutofit/>
          </a:bodyPr>
          <a:lstStyle/>
          <a:p>
            <a:endParaRPr lang="en-US" dirty="0"/>
          </a:p>
          <a:p>
            <a:endParaRPr lang="en-US" dirty="0"/>
          </a:p>
        </p:txBody>
      </p:sp>
      <p:pic>
        <p:nvPicPr>
          <p:cNvPr id="7" name="Picture 6">
            <a:extLst>
              <a:ext uri="{FF2B5EF4-FFF2-40B4-BE49-F238E27FC236}">
                <a16:creationId xmlns:a16="http://schemas.microsoft.com/office/drawing/2014/main" id="{68C4114A-3E20-3A41-A987-0AD7FCEB5F96}"/>
              </a:ext>
            </a:extLst>
          </p:cNvPr>
          <p:cNvPicPr>
            <a:picLocks noChangeAspect="1"/>
          </p:cNvPicPr>
          <p:nvPr/>
        </p:nvPicPr>
        <p:blipFill>
          <a:blip r:embed="rId2"/>
          <a:stretch>
            <a:fillRect/>
          </a:stretch>
        </p:blipFill>
        <p:spPr>
          <a:xfrm>
            <a:off x="5976947" y="1207802"/>
            <a:ext cx="6215053" cy="5531224"/>
          </a:xfrm>
          <a:prstGeom prst="rect">
            <a:avLst/>
          </a:prstGeom>
        </p:spPr>
      </p:pic>
      <p:sp>
        <p:nvSpPr>
          <p:cNvPr id="8" name="TextBox 7">
            <a:extLst>
              <a:ext uri="{FF2B5EF4-FFF2-40B4-BE49-F238E27FC236}">
                <a16:creationId xmlns:a16="http://schemas.microsoft.com/office/drawing/2014/main" id="{6E48A775-9AD2-E44A-B955-638B3C6A525C}"/>
              </a:ext>
            </a:extLst>
          </p:cNvPr>
          <p:cNvSpPr txBox="1"/>
          <p:nvPr/>
        </p:nvSpPr>
        <p:spPr>
          <a:xfrm>
            <a:off x="2169459" y="6490447"/>
            <a:ext cx="3366627" cy="523220"/>
          </a:xfrm>
          <a:prstGeom prst="rect">
            <a:avLst/>
          </a:prstGeom>
          <a:noFill/>
        </p:spPr>
        <p:txBody>
          <a:bodyPr wrap="none" rtlCol="0">
            <a:spAutoFit/>
          </a:bodyPr>
          <a:lstStyle/>
          <a:p>
            <a:r>
              <a:rPr lang="en-US" dirty="0">
                <a:hlinkClick r:id="rId3"/>
              </a:rPr>
              <a:t>More information </a:t>
            </a:r>
            <a:r>
              <a:rPr lang="en-US" dirty="0"/>
              <a:t>about emotion wheels.</a:t>
            </a:r>
          </a:p>
          <a:p>
            <a:endParaRPr lang="en-US" dirty="0"/>
          </a:p>
        </p:txBody>
      </p:sp>
      <p:pic>
        <p:nvPicPr>
          <p:cNvPr id="9" name="Picture 8">
            <a:extLst>
              <a:ext uri="{FF2B5EF4-FFF2-40B4-BE49-F238E27FC236}">
                <a16:creationId xmlns:a16="http://schemas.microsoft.com/office/drawing/2014/main" id="{A21AB64C-0765-144E-99F9-F8DAB80E3EA5}"/>
              </a:ext>
            </a:extLst>
          </p:cNvPr>
          <p:cNvPicPr>
            <a:picLocks noChangeAspect="1"/>
          </p:cNvPicPr>
          <p:nvPr/>
        </p:nvPicPr>
        <p:blipFill>
          <a:blip r:embed="rId4"/>
          <a:stretch>
            <a:fillRect/>
          </a:stretch>
        </p:blipFill>
        <p:spPr>
          <a:xfrm>
            <a:off x="1081576" y="1417637"/>
            <a:ext cx="5014423" cy="5191495"/>
          </a:xfrm>
          <a:prstGeom prst="rect">
            <a:avLst/>
          </a:prstGeom>
        </p:spPr>
      </p:pic>
    </p:spTree>
    <p:extLst>
      <p:ext uri="{BB962C8B-B14F-4D97-AF65-F5344CB8AC3E}">
        <p14:creationId xmlns:p14="http://schemas.microsoft.com/office/powerpoint/2010/main" val="309476704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a:t>Images assist in teaching emotional intensity</a:t>
            </a:r>
          </a:p>
        </p:txBody>
      </p:sp>
      <p:pic>
        <p:nvPicPr>
          <p:cNvPr id="7" name="Content Placeholder 6" descr="L06_fig001"/>
          <p:cNvPicPr>
            <a:picLocks noGrp="1"/>
          </p:cNvPicPr>
          <p:nvPr>
            <p:ph sz="half" idx="1"/>
          </p:nvPr>
        </p:nvPicPr>
        <p:blipFill>
          <a:blip r:embed="rId2" cstate="print">
            <a:extLst>
              <a:ext uri="{28A0092B-C50C-407E-A947-70E740481C1C}">
                <a14:useLocalDpi xmlns:a14="http://schemas.microsoft.com/office/drawing/2010/main"/>
              </a:ext>
            </a:extLst>
          </a:blip>
          <a:srcRect l="-49129" r="-49129"/>
          <a:stretch>
            <a:fillRect/>
          </a:stretch>
        </p:blipFill>
        <p:spPr bwMode="auto">
          <a:xfrm>
            <a:off x="165169" y="1913858"/>
            <a:ext cx="4271771" cy="3101982"/>
          </a:xfrm>
          <a:prstGeom prst="rect">
            <a:avLst/>
          </a:prstGeom>
          <a:ln>
            <a:noFill/>
          </a:ln>
          <a:effectLst>
            <a:softEdge rad="112500"/>
          </a:effectLst>
        </p:spPr>
      </p:pic>
      <p:pic>
        <p:nvPicPr>
          <p:cNvPr id="8" name="Content Placeholder 6" descr=":::::::Desktop:Volume slider.jpg"/>
          <p:cNvPicPr>
            <a:picLocks noGrp="1"/>
          </p:cNvPicPr>
          <p:nvPr>
            <p:ph sz="half" idx="2"/>
          </p:nvPr>
        </p:nvPicPr>
        <p:blipFill>
          <a:blip r:embed="rId3" cstate="print">
            <a:extLst>
              <a:ext uri="{28A0092B-C50C-407E-A947-70E740481C1C}">
                <a14:useLocalDpi xmlns:a14="http://schemas.microsoft.com/office/drawing/2010/main"/>
              </a:ext>
            </a:extLst>
          </a:blip>
          <a:srcRect t="-64113" b="-64113"/>
          <a:stretch>
            <a:fillRect/>
          </a:stretch>
        </p:blipFill>
        <p:spPr bwMode="auto">
          <a:xfrm>
            <a:off x="3197254" y="225899"/>
            <a:ext cx="3722969" cy="3680560"/>
          </a:xfrm>
          <a:prstGeom prst="rect">
            <a:avLst/>
          </a:prstGeom>
          <a:ln>
            <a:noFill/>
          </a:ln>
          <a:effectLst>
            <a:softEdge rad="112500"/>
          </a:effectLst>
        </p:spPr>
      </p:pic>
      <p:pic>
        <p:nvPicPr>
          <p:cNvPr id="2" name="Picture 1"/>
          <p:cNvPicPr>
            <a:picLocks noChangeAspect="1"/>
          </p:cNvPicPr>
          <p:nvPr/>
        </p:nvPicPr>
        <p:blipFill>
          <a:blip r:embed="rId4"/>
          <a:stretch>
            <a:fillRect/>
          </a:stretch>
        </p:blipFill>
        <p:spPr>
          <a:xfrm>
            <a:off x="6026863" y="2949640"/>
            <a:ext cx="2192090" cy="2192090"/>
          </a:xfrm>
          <a:prstGeom prst="ellipse">
            <a:avLst/>
          </a:prstGeom>
          <a:ln>
            <a:noFill/>
          </a:ln>
          <a:effectLst>
            <a:softEdge rad="112500"/>
          </a:effectLst>
        </p:spPr>
      </p:pic>
      <p:pic>
        <p:nvPicPr>
          <p:cNvPr id="3" name="Picture 2">
            <a:extLst>
              <a:ext uri="{FF2B5EF4-FFF2-40B4-BE49-F238E27FC236}">
                <a16:creationId xmlns:a16="http://schemas.microsoft.com/office/drawing/2014/main" id="{7E99219A-3879-2241-B237-EBCE49A07C4F}"/>
              </a:ext>
            </a:extLst>
          </p:cNvPr>
          <p:cNvPicPr>
            <a:picLocks noChangeAspect="1"/>
          </p:cNvPicPr>
          <p:nvPr/>
        </p:nvPicPr>
        <p:blipFill>
          <a:blip r:embed="rId5"/>
          <a:stretch>
            <a:fillRect/>
          </a:stretch>
        </p:blipFill>
        <p:spPr>
          <a:xfrm>
            <a:off x="3557616" y="3429000"/>
            <a:ext cx="2343240" cy="2530699"/>
          </a:xfrm>
          <a:prstGeom prst="rect">
            <a:avLst/>
          </a:prstGeom>
        </p:spPr>
      </p:pic>
      <p:pic>
        <p:nvPicPr>
          <p:cNvPr id="9" name="Picture 8">
            <a:extLst>
              <a:ext uri="{FF2B5EF4-FFF2-40B4-BE49-F238E27FC236}">
                <a16:creationId xmlns:a16="http://schemas.microsoft.com/office/drawing/2014/main" id="{1937489C-51BB-6F43-BEA4-0806A7FF51E2}"/>
              </a:ext>
            </a:extLst>
          </p:cNvPr>
          <p:cNvPicPr>
            <a:picLocks noChangeAspect="1"/>
          </p:cNvPicPr>
          <p:nvPr/>
        </p:nvPicPr>
        <p:blipFill rotWithShape="1">
          <a:blip r:embed="rId6">
            <a:extLst>
              <a:ext uri="{28A0092B-C50C-407E-A947-70E740481C1C}">
                <a14:useLocalDpi xmlns:a14="http://schemas.microsoft.com/office/drawing/2010/main" val="0"/>
              </a:ext>
            </a:extLst>
          </a:blip>
          <a:srcRect l="1810" r="6712"/>
          <a:stretch/>
        </p:blipFill>
        <p:spPr>
          <a:xfrm>
            <a:off x="8510146" y="1432739"/>
            <a:ext cx="2997222" cy="5060135"/>
          </a:xfrm>
          <a:prstGeom prst="rect">
            <a:avLst/>
          </a:prstGeom>
        </p:spPr>
      </p:pic>
    </p:spTree>
    <p:extLst>
      <p:ext uri="{BB962C8B-B14F-4D97-AF65-F5344CB8AC3E}">
        <p14:creationId xmlns:p14="http://schemas.microsoft.com/office/powerpoint/2010/main" val="14757769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p:cNvSpPr>
            <a:spLocks noGrp="1"/>
          </p:cNvSpPr>
          <p:nvPr>
            <p:ph sz="half" idx="1"/>
          </p:nvPr>
        </p:nvSpPr>
        <p:spPr>
          <a:xfrm>
            <a:off x="986118" y="1618774"/>
            <a:ext cx="5070193" cy="4434554"/>
          </a:xfrm>
        </p:spPr>
        <p:txBody>
          <a:bodyPr>
            <a:normAutofit/>
          </a:bodyPr>
          <a:lstStyle/>
          <a:p>
            <a:pPr marL="114300" indent="0">
              <a:buNone/>
            </a:pPr>
            <a:endParaRPr lang="en-US" i="1" dirty="0"/>
          </a:p>
          <a:p>
            <a:r>
              <a:rPr lang="en-US" i="1" dirty="0"/>
              <a:t> We can feel one emotion, like anger, or several emotions at the same time, like disappointment, irritation, and anger</a:t>
            </a:r>
          </a:p>
          <a:p>
            <a:pPr lvl="1"/>
            <a:r>
              <a:rPr lang="en-US" i="1" dirty="0"/>
              <a:t>For example, if my best friend got a new phone, I might feel happy for her and envious that I didn’t get one. </a:t>
            </a:r>
          </a:p>
          <a:p>
            <a:pPr marL="533400" lvl="1" indent="0">
              <a:buNone/>
            </a:pPr>
            <a:r>
              <a:rPr lang="en-US" sz="2000" i="1" dirty="0"/>
              <a:t>Strong Kids Supplement 1.7</a:t>
            </a:r>
            <a:endParaRPr lang="en-US" sz="2000" dirty="0"/>
          </a:p>
        </p:txBody>
      </p:sp>
      <p:sp>
        <p:nvSpPr>
          <p:cNvPr id="10" name="Content Placeholder 9"/>
          <p:cNvSpPr>
            <a:spLocks noGrp="1"/>
          </p:cNvSpPr>
          <p:nvPr>
            <p:ph sz="half" idx="2"/>
          </p:nvPr>
        </p:nvSpPr>
        <p:spPr>
          <a:xfrm>
            <a:off x="6172200" y="1719071"/>
            <a:ext cx="4038600" cy="4818287"/>
          </a:xfrm>
        </p:spPr>
        <p:txBody>
          <a:bodyPr>
            <a:normAutofit/>
          </a:bodyPr>
          <a:lstStyle/>
          <a:p>
            <a:r>
              <a:rPr lang="en-US" sz="2000" dirty="0"/>
              <a:t>Identify a single emotion or combination of emotions you are feeling now. Use the </a:t>
            </a:r>
            <a:r>
              <a:rPr lang="en-US" sz="2000" b="1" dirty="0">
                <a:solidFill>
                  <a:schemeClr val="accent2"/>
                </a:solidFill>
              </a:rPr>
              <a:t>feelings pie chart </a:t>
            </a:r>
            <a:r>
              <a:rPr lang="en-US" sz="2000" dirty="0"/>
              <a:t>to identify concurrent emotions. Here’s an example of what it could look like:</a:t>
            </a:r>
          </a:p>
        </p:txBody>
      </p:sp>
      <p:sp>
        <p:nvSpPr>
          <p:cNvPr id="4" name="Title 3"/>
          <p:cNvSpPr>
            <a:spLocks noGrp="1"/>
          </p:cNvSpPr>
          <p:nvPr>
            <p:ph type="title"/>
          </p:nvPr>
        </p:nvSpPr>
        <p:spPr>
          <a:xfrm>
            <a:off x="1789111" y="426909"/>
            <a:ext cx="8534400" cy="1103777"/>
          </a:xfrm>
        </p:spPr>
        <p:txBody>
          <a:bodyPr>
            <a:noAutofit/>
          </a:bodyPr>
          <a:lstStyle/>
          <a:p>
            <a:br>
              <a:rPr lang="en-US" dirty="0"/>
            </a:br>
            <a:r>
              <a:rPr lang="en-US" dirty="0"/>
              <a:t>Concurrent Emotions</a:t>
            </a:r>
          </a:p>
        </p:txBody>
      </p:sp>
      <p:graphicFrame>
        <p:nvGraphicFramePr>
          <p:cNvPr id="2" name="Chart 1"/>
          <p:cNvGraphicFramePr/>
          <p:nvPr/>
        </p:nvGraphicFramePr>
        <p:xfrm>
          <a:off x="6410948" y="3973827"/>
          <a:ext cx="3561103" cy="207950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60979410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07E470A-25F4-47D0-8FEC-EE9FD606B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6220E63-99E1-482A-A0A6-B47EB4BF87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F8610896-EA5E-4BE8-8398-C1AFC0490A2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F44E9794-9C4B-427F-BB50-89D893347D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18EE54-271A-4FE8-B6B3-D0FCF55A7A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ECA6F781-4382-4525-9DA8-9D66605F87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09C186B-2883-498E-A176-6B60F8B51B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260B4638-C843-CC40-837F-181989CC6AA6}"/>
              </a:ext>
            </a:extLst>
          </p:cNvPr>
          <p:cNvSpPr>
            <a:spLocks noGrp="1"/>
          </p:cNvSpPr>
          <p:nvPr>
            <p:ph type="title"/>
          </p:nvPr>
        </p:nvSpPr>
        <p:spPr>
          <a:xfrm>
            <a:off x="1014984" y="891712"/>
            <a:ext cx="5309616" cy="5160789"/>
          </a:xfrm>
        </p:spPr>
        <p:txBody>
          <a:bodyPr anchor="ctr">
            <a:normAutofit/>
          </a:bodyPr>
          <a:lstStyle/>
          <a:p>
            <a:r>
              <a:rPr lang="en-US" sz="4800" dirty="0">
                <a:solidFill>
                  <a:schemeClr val="bg1"/>
                </a:solidFill>
              </a:rPr>
              <a:t>Other high-impact, evidence-based SEL practices with low language load: Self-Awareness &amp; Regulation </a:t>
            </a:r>
          </a:p>
        </p:txBody>
      </p:sp>
      <p:sp>
        <p:nvSpPr>
          <p:cNvPr id="3" name="Text Placeholder 2">
            <a:extLst>
              <a:ext uri="{FF2B5EF4-FFF2-40B4-BE49-F238E27FC236}">
                <a16:creationId xmlns:a16="http://schemas.microsoft.com/office/drawing/2014/main" id="{660D1B42-2D4C-9D41-8BF5-53C784ACC9C7}"/>
              </a:ext>
            </a:extLst>
          </p:cNvPr>
          <p:cNvSpPr>
            <a:spLocks noGrp="1"/>
          </p:cNvSpPr>
          <p:nvPr>
            <p:ph type="body" idx="1"/>
          </p:nvPr>
        </p:nvSpPr>
        <p:spPr>
          <a:xfrm>
            <a:off x="6412302" y="891713"/>
            <a:ext cx="4584882" cy="5160790"/>
          </a:xfrm>
        </p:spPr>
        <p:txBody>
          <a:bodyPr anchor="ctr">
            <a:normAutofit/>
          </a:bodyPr>
          <a:lstStyle/>
          <a:p>
            <a:r>
              <a:rPr lang="en-US" sz="1800" dirty="0">
                <a:solidFill>
                  <a:schemeClr val="bg1"/>
                </a:solidFill>
              </a:rPr>
              <a:t>Emotions in the body</a:t>
            </a:r>
          </a:p>
          <a:p>
            <a:r>
              <a:rPr lang="en-US" sz="1800" dirty="0">
                <a:solidFill>
                  <a:schemeClr val="bg1"/>
                </a:solidFill>
              </a:rPr>
              <a:t>Mindfulness-based Movement, Eating, &amp; Breathing</a:t>
            </a:r>
          </a:p>
          <a:p>
            <a:r>
              <a:rPr lang="en-US" sz="1800" dirty="0">
                <a:solidFill>
                  <a:schemeClr val="bg1"/>
                </a:solidFill>
              </a:rPr>
              <a:t>Music, Art</a:t>
            </a:r>
          </a:p>
        </p:txBody>
      </p:sp>
    </p:spTree>
    <p:extLst>
      <p:ext uri="{BB962C8B-B14F-4D97-AF65-F5344CB8AC3E}">
        <p14:creationId xmlns:p14="http://schemas.microsoft.com/office/powerpoint/2010/main" val="364597849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DAE409C-DBB7-AD4B-8FF8-B201B14E133C}"/>
              </a:ext>
            </a:extLst>
          </p:cNvPr>
          <p:cNvSpPr>
            <a:spLocks noGrp="1"/>
          </p:cNvSpPr>
          <p:nvPr>
            <p:ph type="title"/>
          </p:nvPr>
        </p:nvSpPr>
        <p:spPr>
          <a:xfrm>
            <a:off x="5214579" y="629266"/>
            <a:ext cx="6422849" cy="1676603"/>
          </a:xfrm>
        </p:spPr>
        <p:txBody>
          <a:bodyPr vert="horz" lIns="91440" tIns="45720" rIns="91440" bIns="45720" rtlCol="0" anchor="ctr">
            <a:normAutofit/>
          </a:bodyPr>
          <a:lstStyle/>
          <a:p>
            <a:pPr>
              <a:spcBef>
                <a:spcPct val="0"/>
              </a:spcBef>
            </a:pPr>
            <a:r>
              <a:rPr lang="en-US" kern="1200">
                <a:solidFill>
                  <a:schemeClr val="tx1"/>
                </a:solidFill>
                <a:latin typeface="+mj-lt"/>
                <a:ea typeface="+mj-ea"/>
                <a:cs typeface="+mj-cs"/>
              </a:rPr>
              <a:t>Awareness of Emotions as Physical Sensations</a:t>
            </a:r>
          </a:p>
        </p:txBody>
      </p:sp>
      <p:sp>
        <p:nvSpPr>
          <p:cNvPr id="11" name="Rectangle 10">
            <a:extLst>
              <a:ext uri="{FF2B5EF4-FFF2-40B4-BE49-F238E27FC236}">
                <a16:creationId xmlns:a16="http://schemas.microsoft.com/office/drawing/2014/main" id="{8E20FA99-AAAC-4AF3-9FAE-707420324F1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636008"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ounded Rectangle 9">
            <a:extLst>
              <a:ext uri="{FF2B5EF4-FFF2-40B4-BE49-F238E27FC236}">
                <a16:creationId xmlns:a16="http://schemas.microsoft.com/office/drawing/2014/main" id="{9573BE85-6043-4C3A-A7DD-483A0A5FB7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4632" y="559407"/>
            <a:ext cx="3666744" cy="5739187"/>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Content Placeholder 5">
            <a:extLst>
              <a:ext uri="{FF2B5EF4-FFF2-40B4-BE49-F238E27FC236}">
                <a16:creationId xmlns:a16="http://schemas.microsoft.com/office/drawing/2014/main" id="{5A7D8B41-391C-1647-9BC1-B8F7FE188EF7}"/>
              </a:ext>
            </a:extLst>
          </p:cNvPr>
          <p:cNvPicPr>
            <a:picLocks noGrp="1" noChangeAspect="1"/>
          </p:cNvPicPr>
          <p:nvPr>
            <p:ph sz="half" idx="2"/>
          </p:nvPr>
        </p:nvPicPr>
        <p:blipFill>
          <a:blip r:embed="rId2"/>
          <a:stretch>
            <a:fillRect/>
          </a:stretch>
        </p:blipFill>
        <p:spPr>
          <a:xfrm>
            <a:off x="1042416" y="877824"/>
            <a:ext cx="2551176" cy="5102352"/>
          </a:xfrm>
          <a:prstGeom prst="rect">
            <a:avLst/>
          </a:prstGeom>
          <a:effectLst/>
        </p:spPr>
      </p:pic>
      <p:sp>
        <p:nvSpPr>
          <p:cNvPr id="3" name="Content Placeholder 2"/>
          <p:cNvSpPr>
            <a:spLocks noGrp="1"/>
          </p:cNvSpPr>
          <p:nvPr>
            <p:ph sz="half" idx="1"/>
          </p:nvPr>
        </p:nvSpPr>
        <p:spPr>
          <a:xfrm>
            <a:off x="5214581" y="2438400"/>
            <a:ext cx="6422848" cy="3785419"/>
          </a:xfrm>
        </p:spPr>
        <p:txBody>
          <a:bodyPr vert="horz" lIns="91440" tIns="45720" rIns="91440" bIns="45720" rtlCol="0">
            <a:normAutofit/>
          </a:bodyPr>
          <a:lstStyle/>
          <a:p>
            <a:pPr indent="-228600">
              <a:buFont typeface="Arial" panose="020B0604020202020204" pitchFamily="34" charset="0"/>
              <a:buChar char="•"/>
            </a:pPr>
            <a:r>
              <a:rPr lang="en-US" sz="2000" kern="1200">
                <a:solidFill>
                  <a:schemeClr val="tx1"/>
                </a:solidFill>
                <a:latin typeface="+mn-lt"/>
                <a:ea typeface="+mn-ea"/>
                <a:cs typeface="+mn-cs"/>
              </a:rPr>
              <a:t>Play a </a:t>
            </a:r>
            <a:r>
              <a:rPr lang="en-US" sz="2000" kern="1200">
                <a:solidFill>
                  <a:schemeClr val="tx1"/>
                </a:solidFill>
                <a:latin typeface="+mn-lt"/>
                <a:ea typeface="+mn-ea"/>
                <a:cs typeface="+mn-cs"/>
                <a:hlinkClick r:id="rId3"/>
              </a:rPr>
              <a:t>song</a:t>
            </a:r>
            <a:r>
              <a:rPr lang="en-US" sz="2000" kern="1200">
                <a:solidFill>
                  <a:schemeClr val="tx1"/>
                </a:solidFill>
                <a:latin typeface="+mn-lt"/>
                <a:ea typeface="+mn-ea"/>
                <a:cs typeface="+mn-cs"/>
              </a:rPr>
              <a:t> associated with emotions.  As they listen, ask students to write down how they feel and/or record on a body chart.</a:t>
            </a:r>
          </a:p>
          <a:p>
            <a:pPr lvl="1" indent="-228600">
              <a:buFont typeface="Arial" panose="020B0604020202020204" pitchFamily="34" charset="0"/>
              <a:buChar char="•"/>
            </a:pPr>
            <a:r>
              <a:rPr lang="en-US" sz="2000" kern="1200">
                <a:solidFill>
                  <a:schemeClr val="tx1"/>
                </a:solidFill>
                <a:latin typeface="+mn-lt"/>
                <a:ea typeface="+mn-ea"/>
                <a:cs typeface="+mn-cs"/>
              </a:rPr>
              <a:t>Discuss the emotions students felt and what their bodies were experiencing (e.g., “heart feels fluttery, body felt buoyant, legs felt restless”)</a:t>
            </a:r>
          </a:p>
          <a:p>
            <a:pPr indent="-228600">
              <a:buFont typeface="Arial" panose="020B0604020202020204" pitchFamily="34" charset="0"/>
              <a:buChar char="•"/>
            </a:pPr>
            <a:r>
              <a:rPr lang="en-US" sz="2000" kern="1200">
                <a:solidFill>
                  <a:schemeClr val="tx1"/>
                </a:solidFill>
                <a:latin typeface="+mn-lt"/>
                <a:ea typeface="+mn-ea"/>
                <a:cs typeface="+mn-cs"/>
              </a:rPr>
              <a:t>You can infuse this into their literacy classes. Have them read/listen to a poem and do the same (or have them bring their own). This one from </a:t>
            </a:r>
            <a:r>
              <a:rPr lang="en-US" sz="2000" kern="1200">
                <a:solidFill>
                  <a:schemeClr val="tx1"/>
                </a:solidFill>
                <a:latin typeface="+mn-lt"/>
                <a:ea typeface="+mn-ea"/>
                <a:cs typeface="+mn-cs"/>
                <a:hlinkClick r:id="rId4"/>
              </a:rPr>
              <a:t>Maya Angelou </a:t>
            </a:r>
            <a:r>
              <a:rPr lang="en-US" sz="2000" kern="1200">
                <a:solidFill>
                  <a:schemeClr val="tx1"/>
                </a:solidFill>
                <a:latin typeface="+mn-lt"/>
                <a:ea typeface="+mn-ea"/>
                <a:cs typeface="+mn-cs"/>
              </a:rPr>
              <a:t>can powerfully evoke a range of emotions.</a:t>
            </a:r>
          </a:p>
        </p:txBody>
      </p:sp>
    </p:spTree>
    <p:extLst>
      <p:ext uri="{BB962C8B-B14F-4D97-AF65-F5344CB8AC3E}">
        <p14:creationId xmlns:p14="http://schemas.microsoft.com/office/powerpoint/2010/main" val="10504576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Text Placeholder 2">
            <a:extLst>
              <a:ext uri="{FF2B5EF4-FFF2-40B4-BE49-F238E27FC236}">
                <a16:creationId xmlns:a16="http://schemas.microsoft.com/office/drawing/2014/main" id="{6A98FF97-CBEE-F647-92A7-23E12FD605E6}"/>
              </a:ext>
            </a:extLst>
          </p:cNvPr>
          <p:cNvSpPr>
            <a:spLocks noGrp="1"/>
          </p:cNvSpPr>
          <p:nvPr>
            <p:ph type="body" idx="1"/>
          </p:nvPr>
        </p:nvSpPr>
        <p:spPr>
          <a:xfrm>
            <a:off x="4724404" y="1676400"/>
            <a:ext cx="5638796" cy="3505200"/>
          </a:xfrm>
        </p:spPr>
        <p:txBody>
          <a:bodyPr>
            <a:normAutofit/>
          </a:bodyPr>
          <a:lstStyle/>
          <a:p>
            <a:r>
              <a:rPr lang="en-US" sz="2000" dirty="0">
                <a:solidFill>
                  <a:schemeClr val="tx1">
                    <a:alpha val="55000"/>
                  </a:schemeClr>
                </a:solidFill>
              </a:rPr>
              <a:t>Have students engage in a body scan and/or attend to specific areas of their body, like the soles of their feet. This practice has strong evidence to support emotion and behavior regulation. </a:t>
            </a:r>
          </a:p>
          <a:p>
            <a:r>
              <a:rPr lang="en-US" sz="2000" dirty="0">
                <a:solidFill>
                  <a:schemeClr val="tx1">
                    <a:alpha val="55000"/>
                  </a:schemeClr>
                </a:solidFill>
              </a:rPr>
              <a:t>It can help students get calm to be in a place where they can be present to check in, too.</a:t>
            </a:r>
          </a:p>
          <a:p>
            <a:r>
              <a:rPr lang="en-US" sz="2000" dirty="0">
                <a:solidFill>
                  <a:schemeClr val="tx1">
                    <a:alpha val="55000"/>
                  </a:schemeClr>
                </a:solidFill>
              </a:rPr>
              <a:t>There’s a respectable amount of</a:t>
            </a:r>
            <a:r>
              <a:rPr lang="en-US" sz="2000" dirty="0">
                <a:solidFill>
                  <a:schemeClr val="tx1">
                    <a:alpha val="55000"/>
                  </a:schemeClr>
                </a:solidFill>
                <a:hlinkClick r:id="rId2"/>
              </a:rPr>
              <a:t> research </a:t>
            </a:r>
            <a:r>
              <a:rPr lang="en-US" sz="2000" dirty="0">
                <a:solidFill>
                  <a:schemeClr val="tx1">
                    <a:alpha val="55000"/>
                  </a:schemeClr>
                </a:solidFill>
              </a:rPr>
              <a:t>supporting the </a:t>
            </a:r>
            <a:r>
              <a:rPr lang="en-US" sz="2000" dirty="0">
                <a:solidFill>
                  <a:schemeClr val="tx1">
                    <a:alpha val="55000"/>
                  </a:schemeClr>
                </a:solidFill>
                <a:hlinkClick r:id="rId3"/>
              </a:rPr>
              <a:t>Soles of the Feet “meditation”</a:t>
            </a:r>
            <a:endParaRPr lang="en-US" sz="2000" dirty="0">
              <a:solidFill>
                <a:schemeClr val="tx1">
                  <a:alpha val="55000"/>
                </a:schemeClr>
              </a:solidFill>
            </a:endParaRPr>
          </a:p>
        </p:txBody>
      </p:sp>
      <p:pic>
        <p:nvPicPr>
          <p:cNvPr id="13" name="Content Placeholder 5">
            <a:extLst>
              <a:ext uri="{FF2B5EF4-FFF2-40B4-BE49-F238E27FC236}">
                <a16:creationId xmlns:a16="http://schemas.microsoft.com/office/drawing/2014/main" id="{56A54231-C43B-A94E-9749-3FF4002A3CC7}"/>
              </a:ext>
            </a:extLst>
          </p:cNvPr>
          <p:cNvPicPr>
            <a:picLocks noGrp="1" noChangeAspect="1"/>
          </p:cNvPicPr>
          <p:nvPr>
            <p:ph sz="half" idx="2"/>
          </p:nvPr>
        </p:nvPicPr>
        <p:blipFill>
          <a:blip r:embed="rId4"/>
          <a:stretch>
            <a:fillRect/>
          </a:stretch>
        </p:blipFill>
        <p:spPr>
          <a:xfrm>
            <a:off x="1949940" y="1492056"/>
            <a:ext cx="1933632" cy="3873887"/>
          </a:xfrm>
          <a:prstGeom prst="rect">
            <a:avLst/>
          </a:prstGeom>
        </p:spPr>
      </p:pic>
    </p:spTree>
    <p:extLst>
      <p:ext uri="{BB962C8B-B14F-4D97-AF65-F5344CB8AC3E}">
        <p14:creationId xmlns:p14="http://schemas.microsoft.com/office/powerpoint/2010/main" val="420077846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21C79C7C-9DE2-C64C-9CF1-73BDF2B6E23B}"/>
              </a:ext>
            </a:extLst>
          </p:cNvPr>
          <p:cNvSpPr>
            <a:spLocks noGrp="1"/>
          </p:cNvSpPr>
          <p:nvPr>
            <p:ph type="title"/>
          </p:nvPr>
        </p:nvSpPr>
        <p:spPr>
          <a:xfrm>
            <a:off x="685800" y="1676400"/>
            <a:ext cx="3810000" cy="3505200"/>
          </a:xfrm>
        </p:spPr>
        <p:txBody>
          <a:bodyPr anchor="t">
            <a:normAutofit/>
          </a:bodyPr>
          <a:lstStyle/>
          <a:p>
            <a:r>
              <a:rPr lang="en-US" sz="3700"/>
              <a:t>Mindfulness-Based Movement: Yoga, Tai Chi, Qi Gong, and Progressive Relaxation</a:t>
            </a:r>
          </a:p>
        </p:txBody>
      </p:sp>
      <p:sp>
        <p:nvSpPr>
          <p:cNvPr id="3" name="Content Placeholder 2">
            <a:extLst>
              <a:ext uri="{FF2B5EF4-FFF2-40B4-BE49-F238E27FC236}">
                <a16:creationId xmlns:a16="http://schemas.microsoft.com/office/drawing/2014/main" id="{E4FAFF45-2E46-6545-AF60-1952983AC654}"/>
              </a:ext>
            </a:extLst>
          </p:cNvPr>
          <p:cNvSpPr>
            <a:spLocks noGrp="1"/>
          </p:cNvSpPr>
          <p:nvPr>
            <p:ph idx="1"/>
          </p:nvPr>
        </p:nvSpPr>
        <p:spPr>
          <a:xfrm>
            <a:off x="4724404" y="1676400"/>
            <a:ext cx="5638796" cy="3505200"/>
          </a:xfrm>
        </p:spPr>
        <p:txBody>
          <a:bodyPr>
            <a:normAutofit/>
          </a:bodyPr>
          <a:lstStyle/>
          <a:p>
            <a:pPr fontAlgn="base"/>
            <a:r>
              <a:rPr lang="en-US" sz="2400">
                <a:solidFill>
                  <a:schemeClr val="tx1">
                    <a:alpha val="55000"/>
                  </a:schemeClr>
                </a:solidFill>
              </a:rPr>
              <a:t>Video series from </a:t>
            </a:r>
            <a:r>
              <a:rPr lang="en-US" sz="2400">
                <a:solidFill>
                  <a:schemeClr val="tx1">
                    <a:alpha val="55000"/>
                  </a:schemeClr>
                </a:solidFill>
                <a:hlinkClick r:id="rId2"/>
              </a:rPr>
              <a:t>gonoodle.com </a:t>
            </a:r>
            <a:r>
              <a:rPr lang="en-US" sz="2400">
                <a:solidFill>
                  <a:schemeClr val="tx1">
                    <a:alpha val="55000"/>
                  </a:schemeClr>
                </a:solidFill>
              </a:rPr>
              <a:t>that leads yoga activities with positive/ empowering messages</a:t>
            </a:r>
          </a:p>
          <a:p>
            <a:pPr fontAlgn="base"/>
            <a:r>
              <a:rPr lang="en-US" sz="2400">
                <a:solidFill>
                  <a:schemeClr val="tx1">
                    <a:alpha val="55000"/>
                  </a:schemeClr>
                </a:solidFill>
              </a:rPr>
              <a:t> </a:t>
            </a:r>
            <a:r>
              <a:rPr lang="en-US" sz="2400">
                <a:solidFill>
                  <a:schemeClr val="tx1">
                    <a:alpha val="55000"/>
                  </a:schemeClr>
                </a:solidFill>
                <a:hlinkClick r:id="rId3"/>
              </a:rPr>
              <a:t>Progressive relaxation </a:t>
            </a:r>
            <a:r>
              <a:rPr lang="en-US" sz="2400">
                <a:solidFill>
                  <a:schemeClr val="tx1">
                    <a:alpha val="55000"/>
                  </a:schemeClr>
                </a:solidFill>
              </a:rPr>
              <a:t>(</a:t>
            </a:r>
            <a:r>
              <a:rPr lang="en-US" sz="2400" i="1">
                <a:solidFill>
                  <a:schemeClr val="tx1">
                    <a:alpha val="55000"/>
                  </a:schemeClr>
                </a:solidFill>
              </a:rPr>
              <a:t>Still Quiet Place</a:t>
            </a:r>
            <a:r>
              <a:rPr lang="en-US" sz="2400">
                <a:solidFill>
                  <a:schemeClr val="tx1">
                    <a:alpha val="55000"/>
                  </a:schemeClr>
                </a:solidFill>
              </a:rPr>
              <a:t>, Saltzman)</a:t>
            </a:r>
          </a:p>
        </p:txBody>
      </p:sp>
    </p:spTree>
    <p:extLst>
      <p:ext uri="{BB962C8B-B14F-4D97-AF65-F5344CB8AC3E}">
        <p14:creationId xmlns:p14="http://schemas.microsoft.com/office/powerpoint/2010/main" val="48709991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563FBDE-2E71-43F5-AF31-E3A8CB34E038}"/>
              </a:ext>
            </a:extLst>
          </p:cNvPr>
          <p:cNvPicPr>
            <a:picLocks noChangeAspect="1"/>
          </p:cNvPicPr>
          <p:nvPr/>
        </p:nvPicPr>
        <p:blipFill rotWithShape="1">
          <a:blip r:embed="rId2">
            <a:duotone>
              <a:prstClr val="black"/>
              <a:prstClr val="white"/>
            </a:duotone>
            <a:alphaModFix amt="35000"/>
          </a:blip>
          <a:srcRect t="15730"/>
          <a:stretch/>
        </p:blipFill>
        <p:spPr>
          <a:xfrm>
            <a:off x="20" y="10"/>
            <a:ext cx="12191980" cy="6857990"/>
          </a:xfrm>
          <a:prstGeom prst="rect">
            <a:avLst/>
          </a:prstGeom>
        </p:spPr>
      </p:pic>
      <p:sp>
        <p:nvSpPr>
          <p:cNvPr id="9" name="Rectangle 8">
            <a:extLst>
              <a:ext uri="{FF2B5EF4-FFF2-40B4-BE49-F238E27FC236}">
                <a16:creationId xmlns:a16="http://schemas.microsoft.com/office/drawing/2014/main" id="{FCEC2294-5A7B-45E5-9251-C1AA89F4AD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bg2">
              <a:alpha val="60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1C79C7C-9DE2-C64C-9CF1-73BDF2B6E23B}"/>
              </a:ext>
            </a:extLst>
          </p:cNvPr>
          <p:cNvSpPr>
            <a:spLocks noGrp="1"/>
          </p:cNvSpPr>
          <p:nvPr>
            <p:ph type="title"/>
          </p:nvPr>
        </p:nvSpPr>
        <p:spPr>
          <a:xfrm>
            <a:off x="838201" y="1065862"/>
            <a:ext cx="3313164" cy="4726276"/>
          </a:xfrm>
        </p:spPr>
        <p:txBody>
          <a:bodyPr>
            <a:normAutofit/>
          </a:bodyPr>
          <a:lstStyle/>
          <a:p>
            <a:pPr algn="r"/>
            <a:r>
              <a:rPr lang="en-US" sz="4000"/>
              <a:t>Mindful Practice to facilitate Self-Awareness</a:t>
            </a:r>
          </a:p>
        </p:txBody>
      </p:sp>
      <p:cxnSp>
        <p:nvCxnSpPr>
          <p:cNvPr id="11" name="Straight Connector 10">
            <a:extLst>
              <a:ext uri="{FF2B5EF4-FFF2-40B4-BE49-F238E27FC236}">
                <a16:creationId xmlns:a16="http://schemas.microsoft.com/office/drawing/2014/main" id="{67182200-4859-4C8D-BCBB-55B245C28B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3372" y="2286000"/>
            <a:ext cx="0" cy="2286000"/>
          </a:xfrm>
          <a:prstGeom prst="line">
            <a:avLst/>
          </a:prstGeom>
          <a:ln w="1905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E4FAFF45-2E46-6545-AF60-1952983AC654}"/>
              </a:ext>
            </a:extLst>
          </p:cNvPr>
          <p:cNvSpPr>
            <a:spLocks noGrp="1"/>
          </p:cNvSpPr>
          <p:nvPr>
            <p:ph idx="1"/>
          </p:nvPr>
        </p:nvSpPr>
        <p:spPr>
          <a:xfrm>
            <a:off x="5155379" y="1065862"/>
            <a:ext cx="6192319" cy="4726276"/>
          </a:xfrm>
        </p:spPr>
        <p:txBody>
          <a:bodyPr anchor="ctr">
            <a:normAutofit/>
          </a:bodyPr>
          <a:lstStyle/>
          <a:p>
            <a:pPr marL="0" indent="0">
              <a:buNone/>
            </a:pPr>
            <a:r>
              <a:rPr lang="en-US" sz="2000" dirty="0"/>
              <a:t>Mindful Walking: </a:t>
            </a:r>
          </a:p>
          <a:p>
            <a:pPr marL="342900" indent="-342900">
              <a:buFont typeface="+mj-lt"/>
              <a:buAutoNum type="arabicPeriod"/>
            </a:pPr>
            <a:r>
              <a:rPr lang="en-US" sz="2000" dirty="0"/>
              <a:t>Breath into your belly and into your heart center. Feel a sense of </a:t>
            </a:r>
            <a:r>
              <a:rPr lang="en-US" sz="2000" dirty="0" err="1"/>
              <a:t>groundedness</a:t>
            </a:r>
            <a:r>
              <a:rPr lang="en-US" sz="2000" dirty="0"/>
              <a:t> and bring in your consciousness to inhabit your body 100%. </a:t>
            </a:r>
          </a:p>
          <a:p>
            <a:pPr marL="342900" indent="-342900">
              <a:buFont typeface="+mj-lt"/>
              <a:buAutoNum type="arabicPeriod"/>
            </a:pPr>
            <a:r>
              <a:rPr lang="en-US" sz="2000" dirty="0"/>
              <a:t>Begin walking with an awareness of your body—how it feels, both on the interior and the exterior.  Bring an awareness to how your body moves in space. Feel your feet connect with the earth.</a:t>
            </a:r>
          </a:p>
          <a:p>
            <a:pPr marL="342900" indent="-342900">
              <a:buFont typeface="+mj-lt"/>
              <a:buAutoNum type="arabicPeriod"/>
            </a:pPr>
            <a:r>
              <a:rPr lang="en-US" sz="2000" dirty="0"/>
              <a:t>Bring an awareness to your external environment. Engage and awareness of your senses. What do you feel, see, smell, taste, hear?</a:t>
            </a:r>
          </a:p>
          <a:p>
            <a:pPr marL="0" indent="0">
              <a:buNone/>
            </a:pPr>
            <a:r>
              <a:rPr lang="en-US" sz="2000" dirty="0"/>
              <a:t>If walking is inaccessible, try a </a:t>
            </a:r>
            <a:r>
              <a:rPr lang="en-US" sz="2000" dirty="0">
                <a:hlinkClick r:id="rId3"/>
              </a:rPr>
              <a:t>3 minute body scan</a:t>
            </a:r>
            <a:endParaRPr lang="en-US" sz="2000" dirty="0"/>
          </a:p>
        </p:txBody>
      </p:sp>
    </p:spTree>
    <p:extLst>
      <p:ext uri="{BB962C8B-B14F-4D97-AF65-F5344CB8AC3E}">
        <p14:creationId xmlns:p14="http://schemas.microsoft.com/office/powerpoint/2010/main" val="2737622239"/>
      </p:ext>
    </p:extLst>
  </p:cSld>
  <p:clrMapOvr>
    <a:overrideClrMapping bg1="lt1" tx1="dk1" bg2="lt2" tx2="dk2" accent1="accent1" accent2="accent2" accent3="accent3" accent4="accent4" accent5="accent5" accent6="accent6" hlink="hlink" folHlink="folHlink"/>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2" name="Rectangle 71">
            <a:extLst>
              <a:ext uri="{FF2B5EF4-FFF2-40B4-BE49-F238E27FC236}">
                <a16:creationId xmlns:a16="http://schemas.microsoft.com/office/drawing/2014/main" id="{B0354608-2C0B-45C8-8C8B-8E3ED2EF58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626" name="Content Placeholder 3" descr="IMG_3154.jpg">
            <a:extLst>
              <a:ext uri="{FF2B5EF4-FFF2-40B4-BE49-F238E27FC236}">
                <a16:creationId xmlns:a16="http://schemas.microsoft.com/office/drawing/2014/main" id="{86B62465-0F1F-D54D-A7D4-B22C02469D09}"/>
              </a:ext>
            </a:extLst>
          </p:cNvPr>
          <p:cNvPicPr>
            <a:picLocks noGrp="1" noChangeAspect="1" noChangeArrowheads="1"/>
          </p:cNvPicPr>
          <p:nvPr>
            <p:ph sz="half" idx="1"/>
          </p:nvPr>
        </p:nvPicPr>
        <p:blipFill rotWithShape="1">
          <a:blip r:embed="rId3">
            <a:alphaModFix amt="40000"/>
            <a:extLst>
              <a:ext uri="{28A0092B-C50C-407E-A947-70E740481C1C}">
                <a14:useLocalDpi xmlns:a14="http://schemas.microsoft.com/office/drawing/2010/main" val="0"/>
              </a:ext>
            </a:extLst>
          </a:blip>
          <a:srcRect t="15414"/>
          <a:stretch/>
        </p:blipFill>
        <p:spPr>
          <a:xfrm>
            <a:off x="2" y="10"/>
            <a:ext cx="12191997" cy="6857990"/>
          </a:xfrm>
          <a:prstGeom prst="rect">
            <a:avLst/>
          </a:prstGeom>
        </p:spPr>
      </p:pic>
      <p:sp>
        <p:nvSpPr>
          <p:cNvPr id="2" name="Title 1">
            <a:extLst>
              <a:ext uri="{FF2B5EF4-FFF2-40B4-BE49-F238E27FC236}">
                <a16:creationId xmlns:a16="http://schemas.microsoft.com/office/drawing/2014/main" id="{3913E925-D189-5C46-B046-AD196E4BDBC3}"/>
              </a:ext>
            </a:extLst>
          </p:cNvPr>
          <p:cNvSpPr>
            <a:spLocks noGrp="1"/>
          </p:cNvSpPr>
          <p:nvPr>
            <p:ph type="title"/>
          </p:nvPr>
        </p:nvSpPr>
        <p:spPr>
          <a:xfrm>
            <a:off x="2590991" y="1680291"/>
            <a:ext cx="7010018" cy="2288225"/>
          </a:xfrm>
        </p:spPr>
        <p:txBody>
          <a:bodyPr vert="horz" lIns="91440" tIns="45720" rIns="91440" bIns="45720" rtlCol="0" anchor="b">
            <a:normAutofit/>
          </a:bodyPr>
          <a:lstStyle/>
          <a:p>
            <a:pPr>
              <a:spcBef>
                <a:spcPct val="0"/>
              </a:spcBef>
              <a:defRPr/>
            </a:pPr>
            <a:r>
              <a:rPr lang="en-US" sz="6700" kern="1200">
                <a:solidFill>
                  <a:schemeClr val="tx1"/>
                </a:solidFill>
                <a:latin typeface="+mj-lt"/>
                <a:ea typeface="+mj-ea"/>
                <a:cs typeface="+mj-cs"/>
              </a:rPr>
              <a:t>-And continued in Southern China</a:t>
            </a:r>
          </a:p>
        </p:txBody>
      </p:sp>
      <p:sp>
        <p:nvSpPr>
          <p:cNvPr id="74" name="Freeform 5">
            <a:extLst>
              <a:ext uri="{FF2B5EF4-FFF2-40B4-BE49-F238E27FC236}">
                <a16:creationId xmlns:a16="http://schemas.microsoft.com/office/drawing/2014/main" id="{A69EB637-CEDE-43AD-8B65-DDD63C08FB3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790870" y="2245586"/>
            <a:ext cx="1262906" cy="1108260"/>
          </a:xfrm>
          <a:custGeom>
            <a:avLst/>
            <a:gdLst>
              <a:gd name="T0" fmla="*/ 781 w 1099"/>
              <a:gd name="T1" fmla="*/ 0 h 968"/>
              <a:gd name="T2" fmla="*/ 318 w 1099"/>
              <a:gd name="T3" fmla="*/ 0 h 968"/>
              <a:gd name="T4" fmla="*/ 246 w 1099"/>
              <a:gd name="T5" fmla="*/ 42 h 968"/>
              <a:gd name="T6" fmla="*/ 15 w 1099"/>
              <a:gd name="T7" fmla="*/ 443 h 968"/>
              <a:gd name="T8" fmla="*/ 15 w 1099"/>
              <a:gd name="T9" fmla="*/ 525 h 968"/>
              <a:gd name="T10" fmla="*/ 246 w 1099"/>
              <a:gd name="T11" fmla="*/ 926 h 968"/>
              <a:gd name="T12" fmla="*/ 318 w 1099"/>
              <a:gd name="T13" fmla="*/ 968 h 968"/>
              <a:gd name="T14" fmla="*/ 781 w 1099"/>
              <a:gd name="T15" fmla="*/ 968 h 968"/>
              <a:gd name="T16" fmla="*/ 852 w 1099"/>
              <a:gd name="T17" fmla="*/ 926 h 968"/>
              <a:gd name="T18" fmla="*/ 1084 w 1099"/>
              <a:gd name="T19" fmla="*/ 525 h 968"/>
              <a:gd name="T20" fmla="*/ 1084 w 1099"/>
              <a:gd name="T21" fmla="*/ 443 h 968"/>
              <a:gd name="T22" fmla="*/ 852 w 1099"/>
              <a:gd name="T23" fmla="*/ 42 h 968"/>
              <a:gd name="T24" fmla="*/ 781 w 1099"/>
              <a:gd name="T25"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9" h="968">
                <a:moveTo>
                  <a:pt x="781" y="0"/>
                </a:moveTo>
                <a:cubicBezTo>
                  <a:pt x="318" y="0"/>
                  <a:pt x="318" y="0"/>
                  <a:pt x="318" y="0"/>
                </a:cubicBezTo>
                <a:cubicBezTo>
                  <a:pt x="288" y="0"/>
                  <a:pt x="261" y="16"/>
                  <a:pt x="246" y="42"/>
                </a:cubicBezTo>
                <a:cubicBezTo>
                  <a:pt x="15" y="443"/>
                  <a:pt x="15" y="443"/>
                  <a:pt x="15" y="443"/>
                </a:cubicBezTo>
                <a:cubicBezTo>
                  <a:pt x="0" y="468"/>
                  <a:pt x="0" y="500"/>
                  <a:pt x="15" y="525"/>
                </a:cubicBezTo>
                <a:cubicBezTo>
                  <a:pt x="246" y="926"/>
                  <a:pt x="246" y="926"/>
                  <a:pt x="246" y="926"/>
                </a:cubicBezTo>
                <a:cubicBezTo>
                  <a:pt x="261" y="952"/>
                  <a:pt x="288" y="968"/>
                  <a:pt x="318" y="968"/>
                </a:cubicBezTo>
                <a:cubicBezTo>
                  <a:pt x="781" y="968"/>
                  <a:pt x="781" y="968"/>
                  <a:pt x="781" y="968"/>
                </a:cubicBezTo>
                <a:cubicBezTo>
                  <a:pt x="810" y="968"/>
                  <a:pt x="838" y="952"/>
                  <a:pt x="852" y="926"/>
                </a:cubicBezTo>
                <a:cubicBezTo>
                  <a:pt x="1084" y="525"/>
                  <a:pt x="1084" y="525"/>
                  <a:pt x="1084" y="525"/>
                </a:cubicBezTo>
                <a:cubicBezTo>
                  <a:pt x="1099" y="500"/>
                  <a:pt x="1099" y="468"/>
                  <a:pt x="1084" y="443"/>
                </a:cubicBezTo>
                <a:cubicBezTo>
                  <a:pt x="852" y="42"/>
                  <a:pt x="852" y="42"/>
                  <a:pt x="852" y="42"/>
                </a:cubicBezTo>
                <a:cubicBezTo>
                  <a:pt x="838" y="16"/>
                  <a:pt x="810" y="0"/>
                  <a:pt x="781" y="0"/>
                </a:cubicBezTo>
                <a:close/>
              </a:path>
            </a:pathLst>
          </a:custGeom>
          <a:solidFill>
            <a:schemeClr val="tx1">
              <a:alpha val="40000"/>
            </a:schemeClr>
          </a:solidFill>
          <a:ln w="635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pic>
        <p:nvPicPr>
          <p:cNvPr id="26627" name="Content Placeholder 5" descr="IMG_3157.jpg">
            <a:extLst>
              <a:ext uri="{FF2B5EF4-FFF2-40B4-BE49-F238E27FC236}">
                <a16:creationId xmlns:a16="http://schemas.microsoft.com/office/drawing/2014/main" id="{5F37BCBE-2572-A74A-B616-6BBB6EBE1370}"/>
              </a:ext>
            </a:extLst>
          </p:cNvPr>
          <p:cNvPicPr>
            <a:picLocks noGrp="1" noChangeAspect="1" noChangeArrowheads="1"/>
          </p:cNvPicPr>
          <p:nvPr>
            <p:ph sz="half" idx="2"/>
          </p:nvPr>
        </p:nvPicPr>
        <p:blipFill rotWithShape="1">
          <a:blip r:embed="rId4">
            <a:extLst>
              <a:ext uri="{28A0092B-C50C-407E-A947-70E740481C1C}">
                <a14:useLocalDpi xmlns:a14="http://schemas.microsoft.com/office/drawing/2010/main" val="0"/>
              </a:ext>
            </a:extLst>
          </a:blip>
          <a:srcRect l="4052" r="20404" b="2"/>
          <a:stretch/>
        </p:blipFill>
        <p:spPr>
          <a:xfrm>
            <a:off x="933974" y="911082"/>
            <a:ext cx="2034550" cy="1797684"/>
          </a:xfrm>
          <a:custGeom>
            <a:avLst/>
            <a:gdLst/>
            <a:ahLst/>
            <a:cxnLst/>
            <a:rect l="l" t="t" r="r" b="b"/>
            <a:pathLst>
              <a:path w="2034550" h="1797684">
                <a:moveTo>
                  <a:pt x="585760" y="0"/>
                </a:moveTo>
                <a:cubicBezTo>
                  <a:pt x="585760" y="0"/>
                  <a:pt x="585760" y="0"/>
                  <a:pt x="1448790" y="0"/>
                </a:cubicBezTo>
                <a:cubicBezTo>
                  <a:pt x="1502846" y="0"/>
                  <a:pt x="1555038" y="29714"/>
                  <a:pt x="1581134" y="77999"/>
                </a:cubicBezTo>
                <a:cubicBezTo>
                  <a:pt x="1581134" y="77999"/>
                  <a:pt x="1581134" y="77999"/>
                  <a:pt x="2013580" y="822701"/>
                </a:cubicBezTo>
                <a:cubicBezTo>
                  <a:pt x="2041540" y="869128"/>
                  <a:pt x="2041540" y="928556"/>
                  <a:pt x="2013580" y="974984"/>
                </a:cubicBezTo>
                <a:cubicBezTo>
                  <a:pt x="2013580" y="974984"/>
                  <a:pt x="2013580" y="974984"/>
                  <a:pt x="1581134" y="1719685"/>
                </a:cubicBezTo>
                <a:cubicBezTo>
                  <a:pt x="1555038" y="1767970"/>
                  <a:pt x="1502846" y="1797684"/>
                  <a:pt x="1448790" y="1797684"/>
                </a:cubicBezTo>
                <a:cubicBezTo>
                  <a:pt x="1448790" y="1797684"/>
                  <a:pt x="1448790" y="1797684"/>
                  <a:pt x="585760" y="1797684"/>
                </a:cubicBezTo>
                <a:cubicBezTo>
                  <a:pt x="529841" y="1797684"/>
                  <a:pt x="479513" y="1767970"/>
                  <a:pt x="451553" y="1719685"/>
                </a:cubicBezTo>
                <a:cubicBezTo>
                  <a:pt x="451553" y="1719685"/>
                  <a:pt x="451553" y="1719685"/>
                  <a:pt x="20970" y="974984"/>
                </a:cubicBezTo>
                <a:cubicBezTo>
                  <a:pt x="-6990" y="928556"/>
                  <a:pt x="-6990" y="869128"/>
                  <a:pt x="20970" y="822701"/>
                </a:cubicBezTo>
                <a:cubicBezTo>
                  <a:pt x="20970" y="822701"/>
                  <a:pt x="20970" y="822701"/>
                  <a:pt x="451553" y="77999"/>
                </a:cubicBezTo>
                <a:cubicBezTo>
                  <a:pt x="479513" y="29714"/>
                  <a:pt x="529841" y="0"/>
                  <a:pt x="585760" y="0"/>
                </a:cubicBezTo>
                <a:close/>
              </a:path>
            </a:pathLst>
          </a:custGeom>
          <a:ln w="63500">
            <a:solidFill>
              <a:schemeClr val="tx1">
                <a:alpha val="80000"/>
              </a:schemeClr>
            </a:solidFill>
          </a:ln>
        </p:spPr>
      </p:pic>
      <p:sp>
        <p:nvSpPr>
          <p:cNvPr id="76" name="Freeform 5">
            <a:extLst>
              <a:ext uri="{FF2B5EF4-FFF2-40B4-BE49-F238E27FC236}">
                <a16:creationId xmlns:a16="http://schemas.microsoft.com/office/drawing/2014/main" id="{B0FAED46-1BF7-48DB-980D-571CD2A30DC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362936" y="1825453"/>
            <a:ext cx="799094" cy="701243"/>
          </a:xfrm>
          <a:custGeom>
            <a:avLst/>
            <a:gdLst>
              <a:gd name="T0" fmla="*/ 781 w 1099"/>
              <a:gd name="T1" fmla="*/ 0 h 968"/>
              <a:gd name="T2" fmla="*/ 318 w 1099"/>
              <a:gd name="T3" fmla="*/ 0 h 968"/>
              <a:gd name="T4" fmla="*/ 246 w 1099"/>
              <a:gd name="T5" fmla="*/ 42 h 968"/>
              <a:gd name="T6" fmla="*/ 15 w 1099"/>
              <a:gd name="T7" fmla="*/ 443 h 968"/>
              <a:gd name="T8" fmla="*/ 15 w 1099"/>
              <a:gd name="T9" fmla="*/ 525 h 968"/>
              <a:gd name="T10" fmla="*/ 246 w 1099"/>
              <a:gd name="T11" fmla="*/ 926 h 968"/>
              <a:gd name="T12" fmla="*/ 318 w 1099"/>
              <a:gd name="T13" fmla="*/ 968 h 968"/>
              <a:gd name="T14" fmla="*/ 781 w 1099"/>
              <a:gd name="T15" fmla="*/ 968 h 968"/>
              <a:gd name="T16" fmla="*/ 852 w 1099"/>
              <a:gd name="T17" fmla="*/ 926 h 968"/>
              <a:gd name="T18" fmla="*/ 1084 w 1099"/>
              <a:gd name="T19" fmla="*/ 525 h 968"/>
              <a:gd name="T20" fmla="*/ 1084 w 1099"/>
              <a:gd name="T21" fmla="*/ 443 h 968"/>
              <a:gd name="T22" fmla="*/ 852 w 1099"/>
              <a:gd name="T23" fmla="*/ 42 h 968"/>
              <a:gd name="T24" fmla="*/ 781 w 1099"/>
              <a:gd name="T25"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9" h="968">
                <a:moveTo>
                  <a:pt x="781" y="0"/>
                </a:moveTo>
                <a:cubicBezTo>
                  <a:pt x="318" y="0"/>
                  <a:pt x="318" y="0"/>
                  <a:pt x="318" y="0"/>
                </a:cubicBezTo>
                <a:cubicBezTo>
                  <a:pt x="288" y="0"/>
                  <a:pt x="261" y="16"/>
                  <a:pt x="246" y="42"/>
                </a:cubicBezTo>
                <a:cubicBezTo>
                  <a:pt x="15" y="443"/>
                  <a:pt x="15" y="443"/>
                  <a:pt x="15" y="443"/>
                </a:cubicBezTo>
                <a:cubicBezTo>
                  <a:pt x="0" y="468"/>
                  <a:pt x="0" y="500"/>
                  <a:pt x="15" y="525"/>
                </a:cubicBezTo>
                <a:cubicBezTo>
                  <a:pt x="246" y="926"/>
                  <a:pt x="246" y="926"/>
                  <a:pt x="246" y="926"/>
                </a:cubicBezTo>
                <a:cubicBezTo>
                  <a:pt x="261" y="952"/>
                  <a:pt x="288" y="968"/>
                  <a:pt x="318" y="968"/>
                </a:cubicBezTo>
                <a:cubicBezTo>
                  <a:pt x="781" y="968"/>
                  <a:pt x="781" y="968"/>
                  <a:pt x="781" y="968"/>
                </a:cubicBezTo>
                <a:cubicBezTo>
                  <a:pt x="810" y="968"/>
                  <a:pt x="838" y="952"/>
                  <a:pt x="852" y="926"/>
                </a:cubicBezTo>
                <a:cubicBezTo>
                  <a:pt x="1084" y="525"/>
                  <a:pt x="1084" y="525"/>
                  <a:pt x="1084" y="525"/>
                </a:cubicBezTo>
                <a:cubicBezTo>
                  <a:pt x="1099" y="500"/>
                  <a:pt x="1099" y="468"/>
                  <a:pt x="1084" y="443"/>
                </a:cubicBezTo>
                <a:cubicBezTo>
                  <a:pt x="852" y="42"/>
                  <a:pt x="852" y="42"/>
                  <a:pt x="852" y="42"/>
                </a:cubicBezTo>
                <a:cubicBezTo>
                  <a:pt x="838" y="16"/>
                  <a:pt x="810" y="0"/>
                  <a:pt x="781" y="0"/>
                </a:cubicBezTo>
                <a:close/>
              </a:path>
            </a:pathLst>
          </a:custGeom>
          <a:solidFill>
            <a:schemeClr val="tx1">
              <a:alpha val="60000"/>
            </a:schemeClr>
          </a:solidFill>
          <a:ln w="635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3936770074"/>
      </p:ext>
    </p:extLst>
  </p:cSld>
  <p:clrMapOvr>
    <a:overrideClrMapping bg1="dk1" tx1="lt1" bg2="dk2" tx2="lt2" accent1="accent1" accent2="accent2" accent3="accent3" accent4="accent4" accent5="accent5" accent6="accent6" hlink="hlink" folHlink="folHlink"/>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038CB10-1F5C-4D54-9DF7-12586DE5B00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7546" y="4572000"/>
            <a:ext cx="7058307" cy="1964266"/>
          </a:xfrm>
          <a:prstGeom prst="rect">
            <a:avLst/>
          </a:prstGeom>
          <a:solidFill>
            <a:srgbClr val="6B4263">
              <a:alpha val="9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itle 4"/>
          <p:cNvSpPr>
            <a:spLocks noGrp="1"/>
          </p:cNvSpPr>
          <p:nvPr>
            <p:ph type="title"/>
          </p:nvPr>
        </p:nvSpPr>
        <p:spPr>
          <a:xfrm>
            <a:off x="524256" y="4767072"/>
            <a:ext cx="6594189" cy="1625210"/>
          </a:xfrm>
        </p:spPr>
        <p:txBody>
          <a:bodyPr>
            <a:normAutofit/>
          </a:bodyPr>
          <a:lstStyle/>
          <a:p>
            <a:pPr algn="r"/>
            <a:r>
              <a:rPr lang="en-US" dirty="0">
                <a:solidFill>
                  <a:srgbClr val="FFFFFF"/>
                </a:solidFill>
              </a:rPr>
              <a:t>Mindful Eating</a:t>
            </a:r>
          </a:p>
        </p:txBody>
      </p:sp>
      <p:pic>
        <p:nvPicPr>
          <p:cNvPr id="2" name="Picture 1">
            <a:extLst>
              <a:ext uri="{FF2B5EF4-FFF2-40B4-BE49-F238E27FC236}">
                <a16:creationId xmlns:a16="http://schemas.microsoft.com/office/drawing/2014/main" id="{706552EE-8B40-1E4C-BEEB-2ADACA8C7453}"/>
              </a:ext>
            </a:extLst>
          </p:cNvPr>
          <p:cNvPicPr>
            <a:picLocks noChangeAspect="1"/>
          </p:cNvPicPr>
          <p:nvPr/>
        </p:nvPicPr>
        <p:blipFill rotWithShape="1">
          <a:blip r:embed="rId2"/>
          <a:srcRect l="4319" r="6166" b="-1"/>
          <a:stretch/>
        </p:blipFill>
        <p:spPr>
          <a:xfrm>
            <a:off x="327547" y="321733"/>
            <a:ext cx="7058306" cy="4107392"/>
          </a:xfrm>
          <a:prstGeom prst="rect">
            <a:avLst/>
          </a:prstGeom>
        </p:spPr>
      </p:pic>
      <p:sp>
        <p:nvSpPr>
          <p:cNvPr id="13" name="Rectangle 12">
            <a:extLst>
              <a:ext uri="{FF2B5EF4-FFF2-40B4-BE49-F238E27FC236}">
                <a16:creationId xmlns:a16="http://schemas.microsoft.com/office/drawing/2014/main" id="{73ED6512-6858-4552-B699-9A97FE9A4E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34655" y="321732"/>
            <a:ext cx="4335613" cy="6214534"/>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Content Placeholder 5"/>
          <p:cNvSpPr>
            <a:spLocks noGrp="1"/>
          </p:cNvSpPr>
          <p:nvPr>
            <p:ph sz="quarter" idx="1"/>
          </p:nvPr>
        </p:nvSpPr>
        <p:spPr>
          <a:xfrm>
            <a:off x="7693572" y="756744"/>
            <a:ext cx="3862551" cy="5249917"/>
          </a:xfrm>
        </p:spPr>
        <p:txBody>
          <a:bodyPr anchor="ctr">
            <a:normAutofit/>
          </a:bodyPr>
          <a:lstStyle/>
          <a:p>
            <a:r>
              <a:rPr lang="en-US" sz="1400" dirty="0">
                <a:solidFill>
                  <a:srgbClr val="FFFFFF"/>
                </a:solidFill>
              </a:rPr>
              <a:t>In the beginning, have children look at the food offered and simply describe what they see—color, texture, stem (where it used to be connected to something else)—what they smell, and what is happening in their mouths as they look and smell. </a:t>
            </a:r>
          </a:p>
          <a:p>
            <a:r>
              <a:rPr lang="en-US" sz="1400" dirty="0">
                <a:solidFill>
                  <a:srgbClr val="FFFFFF"/>
                </a:solidFill>
              </a:rPr>
              <a:t>Then, in guided silence with their eyes closed, the children are instructed to take one bite. </a:t>
            </a:r>
          </a:p>
          <a:p>
            <a:r>
              <a:rPr lang="en-US" sz="1400" dirty="0">
                <a:solidFill>
                  <a:srgbClr val="FFFFFF"/>
                </a:solidFill>
              </a:rPr>
              <a:t>This practice is a concrete way for the children to practice bringing their attention into the present moment.</a:t>
            </a:r>
          </a:p>
          <a:p>
            <a:r>
              <a:rPr lang="en-US" sz="1400" dirty="0">
                <a:solidFill>
                  <a:srgbClr val="FFFFFF"/>
                </a:solidFill>
              </a:rPr>
              <a:t> After eating, we may use comments about culture, origin of foods, expectations and preferences as springboards for exploring the inner experience of expectations, desire, and aversion</a:t>
            </a:r>
            <a:r>
              <a:rPr lang="is-IS" sz="1400" dirty="0">
                <a:solidFill>
                  <a:srgbClr val="FFFFFF"/>
                </a:solidFill>
              </a:rPr>
              <a:t>…</a:t>
            </a:r>
            <a:r>
              <a:rPr lang="en-US" sz="1400" dirty="0">
                <a:solidFill>
                  <a:srgbClr val="FFFFFF"/>
                </a:solidFill>
              </a:rPr>
              <a:t> </a:t>
            </a:r>
          </a:p>
          <a:p>
            <a:endParaRPr lang="en-US" sz="1400" dirty="0">
              <a:solidFill>
                <a:srgbClr val="FFFFFF"/>
              </a:solidFill>
            </a:endParaRPr>
          </a:p>
        </p:txBody>
      </p:sp>
      <p:sp>
        <p:nvSpPr>
          <p:cNvPr id="3" name="TextBox 2">
            <a:extLst>
              <a:ext uri="{FF2B5EF4-FFF2-40B4-BE49-F238E27FC236}">
                <a16:creationId xmlns:a16="http://schemas.microsoft.com/office/drawing/2014/main" id="{FE73550F-37ED-EC48-9D46-31D06348E4CC}"/>
              </a:ext>
            </a:extLst>
          </p:cNvPr>
          <p:cNvSpPr txBox="1"/>
          <p:nvPr/>
        </p:nvSpPr>
        <p:spPr>
          <a:xfrm>
            <a:off x="7693572" y="5504486"/>
            <a:ext cx="3974172" cy="738664"/>
          </a:xfrm>
          <a:prstGeom prst="rect">
            <a:avLst/>
          </a:prstGeom>
          <a:noFill/>
        </p:spPr>
        <p:txBody>
          <a:bodyPr wrap="square" rtlCol="0">
            <a:spAutoFit/>
          </a:bodyPr>
          <a:lstStyle/>
          <a:p>
            <a:r>
              <a:rPr lang="en-US" b="1" dirty="0"/>
              <a:t>Acceptance and Mindfulness Treatments for Children and Adolescents</a:t>
            </a:r>
          </a:p>
          <a:p>
            <a:r>
              <a:rPr lang="en-US" dirty="0"/>
              <a:t>edited by Laurie A. Greco, Steven C. Hayes</a:t>
            </a:r>
          </a:p>
        </p:txBody>
      </p:sp>
    </p:spTree>
    <p:extLst>
      <p:ext uri="{BB962C8B-B14F-4D97-AF65-F5344CB8AC3E}">
        <p14:creationId xmlns:p14="http://schemas.microsoft.com/office/powerpoint/2010/main" val="23576588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r>
              <a:rPr lang="en-US" dirty="0"/>
              <a:t>Breathing Techniques for Self-Management</a:t>
            </a:r>
          </a:p>
        </p:txBody>
      </p:sp>
      <p:sp>
        <p:nvSpPr>
          <p:cNvPr id="2" name="Content Placeholder 1"/>
          <p:cNvSpPr>
            <a:spLocks noGrp="1"/>
          </p:cNvSpPr>
          <p:nvPr>
            <p:ph sz="half" idx="1"/>
          </p:nvPr>
        </p:nvSpPr>
        <p:spPr>
          <a:xfrm>
            <a:off x="1030118" y="1984145"/>
            <a:ext cx="4271771" cy="3101982"/>
          </a:xfrm>
        </p:spPr>
        <p:txBody>
          <a:bodyPr>
            <a:normAutofit fontScale="70000" lnSpcReduction="20000"/>
          </a:bodyPr>
          <a:lstStyle/>
          <a:p>
            <a:r>
              <a:rPr lang="en-US" dirty="0"/>
              <a:t>Diaphragmatic breathing</a:t>
            </a:r>
          </a:p>
          <a:p>
            <a:pPr lvl="1"/>
            <a:r>
              <a:rPr lang="en-US" dirty="0"/>
              <a:t>Breath in deep into your diaphragm</a:t>
            </a:r>
          </a:p>
          <a:p>
            <a:pPr lvl="1"/>
            <a:r>
              <a:rPr lang="en-US" dirty="0"/>
              <a:t>Hold your breath in for a second or two</a:t>
            </a:r>
          </a:p>
          <a:p>
            <a:pPr lvl="1"/>
            <a:r>
              <a:rPr lang="en-US" dirty="0"/>
              <a:t>Then, breath out all your air through your mouth</a:t>
            </a:r>
          </a:p>
          <a:p>
            <a:pPr lvl="1"/>
            <a:r>
              <a:rPr lang="en-US" dirty="0"/>
              <a:t>For added effect, release a sigh with your exhale</a:t>
            </a:r>
          </a:p>
          <a:p>
            <a:pPr lvl="1"/>
            <a:r>
              <a:rPr lang="en-US" dirty="0"/>
              <a:t>Pause a second or two after the release of all your air </a:t>
            </a:r>
          </a:p>
          <a:p>
            <a:r>
              <a:rPr lang="en-US" dirty="0"/>
              <a:t>Repeat 6 times</a:t>
            </a:r>
          </a:p>
        </p:txBody>
      </p:sp>
      <p:pic>
        <p:nvPicPr>
          <p:cNvPr id="6" name="Content Placeholder 5"/>
          <p:cNvPicPr>
            <a:picLocks noGrp="1" noChangeAspect="1"/>
          </p:cNvPicPr>
          <p:nvPr>
            <p:ph sz="half" idx="2"/>
          </p:nvPr>
        </p:nvPicPr>
        <p:blipFill>
          <a:blip r:embed="rId2"/>
          <a:stretch>
            <a:fillRect/>
          </a:stretch>
        </p:blipFill>
        <p:spPr>
          <a:xfrm>
            <a:off x="6362701" y="2284385"/>
            <a:ext cx="3335337" cy="2501502"/>
          </a:xfrm>
        </p:spPr>
      </p:pic>
      <p:sp>
        <p:nvSpPr>
          <p:cNvPr id="4" name="Rectangle 3"/>
          <p:cNvSpPr/>
          <p:nvPr/>
        </p:nvSpPr>
        <p:spPr>
          <a:xfrm>
            <a:off x="6362700" y="4898573"/>
            <a:ext cx="3694922" cy="1169551"/>
          </a:xfrm>
          <a:prstGeom prst="rect">
            <a:avLst/>
          </a:prstGeom>
        </p:spPr>
        <p:txBody>
          <a:bodyPr wrap="square">
            <a:spAutoFit/>
          </a:bodyPr>
          <a:lstStyle/>
          <a:p>
            <a:r>
              <a:rPr lang="en-US" sz="1400" i="1"/>
              <a:t>E.g. Larson, H., El </a:t>
            </a:r>
            <a:r>
              <a:rPr lang="en-US" sz="1400" i="1" err="1"/>
              <a:t>Ramahi</a:t>
            </a:r>
            <a:r>
              <a:rPr lang="en-US" sz="1400" i="1"/>
              <a:t>, M., Conn, S., Estes, L., &amp; </a:t>
            </a:r>
            <a:r>
              <a:rPr lang="en-US" sz="1400" i="1" err="1"/>
              <a:t>Ghibellini</a:t>
            </a:r>
            <a:r>
              <a:rPr lang="en-US" sz="1400" i="1"/>
              <a:t>, A. (2010). Reducing test anxiety among third grade students through the implementation of relaxation techniques. Journal of School Counseling, 8, 1-19.</a:t>
            </a:r>
          </a:p>
        </p:txBody>
      </p:sp>
    </p:spTree>
    <p:extLst>
      <p:ext uri="{BB962C8B-B14F-4D97-AF65-F5344CB8AC3E}">
        <p14:creationId xmlns:p14="http://schemas.microsoft.com/office/powerpoint/2010/main" val="325745090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4038CB10-1F5C-4D54-9DF7-12586DE5B00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7546" y="4572000"/>
            <a:ext cx="7058307" cy="1964266"/>
          </a:xfrm>
          <a:prstGeom prst="rect">
            <a:avLst/>
          </a:prstGeom>
          <a:solidFill>
            <a:srgbClr val="3DA2AF">
              <a:alpha val="9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524256" y="4767072"/>
            <a:ext cx="6594189" cy="1625210"/>
          </a:xfrm>
        </p:spPr>
        <p:txBody>
          <a:bodyPr>
            <a:normAutofit/>
          </a:bodyPr>
          <a:lstStyle/>
          <a:p>
            <a:pPr algn="r"/>
            <a:r>
              <a:rPr lang="en-US" dirty="0">
                <a:solidFill>
                  <a:srgbClr val="FFFFFF"/>
                </a:solidFill>
              </a:rPr>
              <a:t>Other methods of teaching Diaphragmatic Breathing</a:t>
            </a:r>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r="-1" b="22616"/>
          <a:stretch/>
        </p:blipFill>
        <p:spPr bwMode="auto">
          <a:xfrm>
            <a:off x="327547" y="321733"/>
            <a:ext cx="7058306" cy="4107392"/>
          </a:xfrm>
          <a:prstGeom prst="rect">
            <a:avLst/>
          </a:prstGeo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3" name="Rectangle 72">
            <a:extLst>
              <a:ext uri="{FF2B5EF4-FFF2-40B4-BE49-F238E27FC236}">
                <a16:creationId xmlns:a16="http://schemas.microsoft.com/office/drawing/2014/main" id="{73ED6512-6858-4552-B699-9A97FE9A4EA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34655" y="321732"/>
            <a:ext cx="4335613" cy="6214534"/>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p:cNvSpPr>
            <a:spLocks noGrp="1"/>
          </p:cNvSpPr>
          <p:nvPr>
            <p:ph type="body" idx="1"/>
          </p:nvPr>
        </p:nvSpPr>
        <p:spPr>
          <a:xfrm>
            <a:off x="8029319" y="917725"/>
            <a:ext cx="3424739" cy="4852362"/>
          </a:xfrm>
        </p:spPr>
        <p:txBody>
          <a:bodyPr anchor="ctr">
            <a:normAutofit/>
          </a:bodyPr>
          <a:lstStyle/>
          <a:p>
            <a:pPr marL="0" indent="0">
              <a:buNone/>
            </a:pPr>
            <a:r>
              <a:rPr lang="en-US" sz="1700">
                <a:solidFill>
                  <a:srgbClr val="FFFFFF"/>
                </a:solidFill>
              </a:rPr>
              <a:t>INHALE: </a:t>
            </a:r>
          </a:p>
          <a:p>
            <a:pPr marL="0" indent="0">
              <a:buNone/>
            </a:pPr>
            <a:r>
              <a:rPr lang="en-US" sz="1700">
                <a:solidFill>
                  <a:srgbClr val="FFFFFF"/>
                </a:solidFill>
              </a:rPr>
              <a:t>1. Breathe in through your nose and fill up your belly like a balloon </a:t>
            </a:r>
          </a:p>
          <a:p>
            <a:pPr marL="0" indent="0">
              <a:buNone/>
            </a:pPr>
            <a:r>
              <a:rPr lang="en-US" sz="1700">
                <a:solidFill>
                  <a:srgbClr val="FFFFFF"/>
                </a:solidFill>
              </a:rPr>
              <a:t>2. Fill the rib cage; feel each and every space in-between the ribs become wider </a:t>
            </a:r>
          </a:p>
          <a:p>
            <a:pPr marL="0" indent="0">
              <a:buNone/>
            </a:pPr>
            <a:r>
              <a:rPr lang="en-US" sz="1700">
                <a:solidFill>
                  <a:srgbClr val="FFFFFF"/>
                </a:solidFill>
              </a:rPr>
              <a:t>3. Finish by filling up the upper chest </a:t>
            </a:r>
          </a:p>
          <a:p>
            <a:pPr marL="0" indent="0">
              <a:buNone/>
            </a:pPr>
            <a:r>
              <a:rPr lang="en-US" sz="1700">
                <a:solidFill>
                  <a:srgbClr val="FFFFFF"/>
                </a:solidFill>
              </a:rPr>
              <a:t>EXHALE: </a:t>
            </a:r>
          </a:p>
          <a:p>
            <a:pPr marL="0" indent="0">
              <a:buNone/>
            </a:pPr>
            <a:r>
              <a:rPr lang="en-US" sz="1700">
                <a:solidFill>
                  <a:srgbClr val="FFFFFF"/>
                </a:solidFill>
              </a:rPr>
              <a:t>1. Release through your nose from your chest </a:t>
            </a:r>
          </a:p>
          <a:p>
            <a:pPr marL="0" indent="0">
              <a:buNone/>
            </a:pPr>
            <a:r>
              <a:rPr lang="en-US" sz="1700">
                <a:solidFill>
                  <a:srgbClr val="FFFFFF"/>
                </a:solidFill>
              </a:rPr>
              <a:t>2. Feel the rib cage become tighter and the spaces in-between the ribs become smaller </a:t>
            </a:r>
          </a:p>
          <a:p>
            <a:pPr marL="0" indent="0">
              <a:buNone/>
            </a:pPr>
            <a:r>
              <a:rPr lang="en-US" sz="1700">
                <a:solidFill>
                  <a:srgbClr val="FFFFFF"/>
                </a:solidFill>
              </a:rPr>
              <a:t>3. Use your abdominal muscles to push out the stagnant air at the bottom of your belly </a:t>
            </a:r>
          </a:p>
          <a:p>
            <a:pPr marL="0" indent="0">
              <a:buNone/>
            </a:pPr>
            <a:endParaRPr lang="en-US" sz="1700">
              <a:solidFill>
                <a:srgbClr val="FFFFFF"/>
              </a:solidFill>
            </a:endParaRPr>
          </a:p>
        </p:txBody>
      </p:sp>
    </p:spTree>
    <p:extLst>
      <p:ext uri="{BB962C8B-B14F-4D97-AF65-F5344CB8AC3E}">
        <p14:creationId xmlns:p14="http://schemas.microsoft.com/office/powerpoint/2010/main" val="186472583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6455325-B2E6-4646-96B2-4E60D206E703}"/>
              </a:ext>
            </a:extLst>
          </p:cNvPr>
          <p:cNvPicPr>
            <a:picLocks noChangeAspect="1"/>
          </p:cNvPicPr>
          <p:nvPr/>
        </p:nvPicPr>
        <p:blipFill rotWithShape="1">
          <a:blip r:embed="rId2">
            <a:duotone>
              <a:prstClr val="black"/>
              <a:prstClr val="white"/>
            </a:duotone>
            <a:alphaModFix amt="35000"/>
          </a:blip>
          <a:srcRect t="4301" b="39449"/>
          <a:stretch/>
        </p:blipFill>
        <p:spPr>
          <a:xfrm>
            <a:off x="20" y="10"/>
            <a:ext cx="12191980" cy="6857990"/>
          </a:xfrm>
          <a:prstGeom prst="rect">
            <a:avLst/>
          </a:prstGeom>
        </p:spPr>
      </p:pic>
      <p:sp>
        <p:nvSpPr>
          <p:cNvPr id="19" name="Rectangle 18">
            <a:extLst>
              <a:ext uri="{FF2B5EF4-FFF2-40B4-BE49-F238E27FC236}">
                <a16:creationId xmlns:a16="http://schemas.microsoft.com/office/drawing/2014/main" id="{FCEC2294-5A7B-45E5-9251-C1AA89F4AD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bg2">
              <a:alpha val="60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48C3974A-4616-724F-9D86-55B37CFCA8EE}"/>
              </a:ext>
            </a:extLst>
          </p:cNvPr>
          <p:cNvSpPr>
            <a:spLocks noGrp="1"/>
          </p:cNvSpPr>
          <p:nvPr>
            <p:ph type="title"/>
          </p:nvPr>
        </p:nvSpPr>
        <p:spPr>
          <a:xfrm>
            <a:off x="838201" y="1065862"/>
            <a:ext cx="3313164" cy="4726276"/>
          </a:xfrm>
        </p:spPr>
        <p:txBody>
          <a:bodyPr>
            <a:normAutofit/>
          </a:bodyPr>
          <a:lstStyle/>
          <a:p>
            <a:pPr algn="r"/>
            <a:r>
              <a:rPr lang="en-US" sz="4000"/>
              <a:t>Other Simple Breathing Techniques</a:t>
            </a:r>
          </a:p>
        </p:txBody>
      </p:sp>
      <p:cxnSp>
        <p:nvCxnSpPr>
          <p:cNvPr id="21" name="Straight Connector 20">
            <a:extLst>
              <a:ext uri="{FF2B5EF4-FFF2-40B4-BE49-F238E27FC236}">
                <a16:creationId xmlns:a16="http://schemas.microsoft.com/office/drawing/2014/main" id="{67182200-4859-4C8D-BCBB-55B245C28B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3372" y="2286000"/>
            <a:ext cx="0" cy="2286000"/>
          </a:xfrm>
          <a:prstGeom prst="line">
            <a:avLst/>
          </a:prstGeom>
          <a:ln w="1905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048A5013-0416-D94F-92B8-53A0B6C170D5}"/>
              </a:ext>
            </a:extLst>
          </p:cNvPr>
          <p:cNvSpPr>
            <a:spLocks noGrp="1"/>
          </p:cNvSpPr>
          <p:nvPr>
            <p:ph type="body" idx="1"/>
          </p:nvPr>
        </p:nvSpPr>
        <p:spPr>
          <a:xfrm>
            <a:off x="5155379" y="1065862"/>
            <a:ext cx="6192319" cy="4726276"/>
          </a:xfrm>
        </p:spPr>
        <p:txBody>
          <a:bodyPr anchor="ctr">
            <a:normAutofit/>
          </a:bodyPr>
          <a:lstStyle/>
          <a:p>
            <a:r>
              <a:rPr lang="en-US" sz="2000"/>
              <a:t>7/11 Breaths</a:t>
            </a:r>
          </a:p>
          <a:p>
            <a:r>
              <a:rPr lang="en-US" sz="2000"/>
              <a:t>Smell the roses; Blow out the candles</a:t>
            </a:r>
          </a:p>
          <a:p>
            <a:r>
              <a:rPr lang="en-US" sz="2000"/>
              <a:t>Belly buddies</a:t>
            </a:r>
          </a:p>
          <a:p>
            <a:r>
              <a:rPr lang="en-US" sz="2000" i="1"/>
              <a:t>Alphabreaths </a:t>
            </a:r>
          </a:p>
          <a:p>
            <a:pPr lvl="1"/>
            <a:r>
              <a:rPr lang="en-US" sz="2000"/>
              <a:t>Alligator breaths, Butterfly breaths, hot Chocolate breaths… (Willard, 2019)</a:t>
            </a:r>
          </a:p>
          <a:p>
            <a:r>
              <a:rPr lang="en-US" sz="2000"/>
              <a:t>Box breathing (or rectangle)</a:t>
            </a:r>
          </a:p>
          <a:p>
            <a:r>
              <a:rPr lang="en-US" sz="2000"/>
              <a:t>Alternating nostril breathing</a:t>
            </a:r>
          </a:p>
          <a:p>
            <a:r>
              <a:rPr lang="en-US" sz="2000">
                <a:hlinkClick r:id="rId3"/>
              </a:rPr>
              <a:t>Visuals</a:t>
            </a:r>
            <a:endParaRPr lang="en-US" sz="2000"/>
          </a:p>
        </p:txBody>
      </p:sp>
      <p:sp>
        <p:nvSpPr>
          <p:cNvPr id="5" name="Slide Number Placeholder 4">
            <a:extLst>
              <a:ext uri="{FF2B5EF4-FFF2-40B4-BE49-F238E27FC236}">
                <a16:creationId xmlns:a16="http://schemas.microsoft.com/office/drawing/2014/main" id="{B1E6F321-981A-5248-8EB0-D34E44F3D0AE}"/>
              </a:ext>
            </a:extLst>
          </p:cNvPr>
          <p:cNvSpPr>
            <a:spLocks noGrp="1"/>
          </p:cNvSpPr>
          <p:nvPr>
            <p:ph type="sldNum" idx="12"/>
          </p:nvPr>
        </p:nvSpPr>
        <p:spPr>
          <a:xfrm>
            <a:off x="10222992" y="6556248"/>
            <a:ext cx="1124712" cy="274320"/>
          </a:xfrm>
        </p:spPr>
        <p:txBody>
          <a:bodyPr>
            <a:normAutofit/>
          </a:bodyPr>
          <a:lstStyle/>
          <a:p>
            <a:pPr>
              <a:lnSpc>
                <a:spcPct val="90000"/>
              </a:lnSpc>
              <a:spcAft>
                <a:spcPts val="600"/>
              </a:spcAft>
            </a:pPr>
            <a:fld id="{5950138E-6E45-C947-82C2-6BAFBA5C6CD4}" type="slidenum">
              <a:rPr lang="en-US" sz="700">
                <a:solidFill>
                  <a:schemeClr val="tx1">
                    <a:lumMod val="75000"/>
                    <a:lumOff val="25000"/>
                  </a:schemeClr>
                </a:solidFill>
              </a:rPr>
              <a:pPr>
                <a:lnSpc>
                  <a:spcPct val="90000"/>
                </a:lnSpc>
                <a:spcAft>
                  <a:spcPts val="600"/>
                </a:spcAft>
              </a:pPr>
              <a:t>63</a:t>
            </a:fld>
            <a:endParaRPr lang="en-US" sz="700">
              <a:solidFill>
                <a:schemeClr val="tx1">
                  <a:lumMod val="75000"/>
                  <a:lumOff val="25000"/>
                </a:schemeClr>
              </a:solidFill>
            </a:endParaRPr>
          </a:p>
        </p:txBody>
      </p:sp>
    </p:spTree>
    <p:extLst>
      <p:ext uri="{BB962C8B-B14F-4D97-AF65-F5344CB8AC3E}">
        <p14:creationId xmlns:p14="http://schemas.microsoft.com/office/powerpoint/2010/main" val="1452348349"/>
      </p:ext>
    </p:extLst>
  </p:cSld>
  <p:clrMapOvr>
    <a:overrideClrMapping bg1="lt1" tx1="dk1" bg2="lt2" tx2="dk2" accent1="accent1" accent2="accent2" accent3="accent3" accent4="accent4" accent5="accent5" accent6="accent6" hlink="hlink" folHlink="folHlink"/>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D70B121-56F4-4848-B38B-182089D909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21564" y="320040"/>
            <a:ext cx="11548872" cy="6217920"/>
          </a:xfrm>
          <a:prstGeom prst="rect">
            <a:avLst/>
          </a:prstGeom>
          <a:solidFill>
            <a:schemeClr val="tx1">
              <a:alpha val="8000"/>
            </a:schemeClr>
          </a:solidFill>
          <a:ln w="127000" cap="sq"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0AA96AE-F9C7-A843-A6EF-476E264C3B24}"/>
              </a:ext>
            </a:extLst>
          </p:cNvPr>
          <p:cNvSpPr>
            <a:spLocks noGrp="1"/>
          </p:cNvSpPr>
          <p:nvPr>
            <p:ph type="title"/>
          </p:nvPr>
        </p:nvSpPr>
        <p:spPr>
          <a:xfrm>
            <a:off x="838200" y="963877"/>
            <a:ext cx="3494362" cy="4930246"/>
          </a:xfrm>
        </p:spPr>
        <p:txBody>
          <a:bodyPr>
            <a:normAutofit/>
          </a:bodyPr>
          <a:lstStyle/>
          <a:p>
            <a:pPr algn="r"/>
            <a:r>
              <a:rPr lang="en-US" dirty="0">
                <a:solidFill>
                  <a:schemeClr val="accent1"/>
                </a:solidFill>
              </a:rPr>
              <a:t>Other </a:t>
            </a:r>
            <a:r>
              <a:rPr lang="en-US" dirty="0" err="1">
                <a:solidFill>
                  <a:schemeClr val="accent1"/>
                </a:solidFill>
              </a:rPr>
              <a:t>SELected</a:t>
            </a:r>
            <a:r>
              <a:rPr lang="en-US" dirty="0">
                <a:solidFill>
                  <a:schemeClr val="accent1"/>
                </a:solidFill>
              </a:rPr>
              <a:t> strategies</a:t>
            </a:r>
          </a:p>
        </p:txBody>
      </p:sp>
      <p:cxnSp>
        <p:nvCxnSpPr>
          <p:cNvPr id="10" name="Straight Connector 9">
            <a:extLst>
              <a:ext uri="{FF2B5EF4-FFF2-40B4-BE49-F238E27FC236}">
                <a16:creationId xmlns:a16="http://schemas.microsoft.com/office/drawing/2014/main" id="{2D72A2C9-F3CA-4216-8BAD-FA4C970C3C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2057400"/>
            <a:ext cx="0" cy="2743200"/>
          </a:xfrm>
          <a:prstGeom prst="line">
            <a:avLst/>
          </a:prstGeom>
          <a:ln w="1905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449BC512-27A1-9545-856A-79DED013F763}"/>
              </a:ext>
            </a:extLst>
          </p:cNvPr>
          <p:cNvSpPr>
            <a:spLocks noGrp="1"/>
          </p:cNvSpPr>
          <p:nvPr>
            <p:ph idx="1"/>
          </p:nvPr>
        </p:nvSpPr>
        <p:spPr>
          <a:xfrm>
            <a:off x="4976031" y="320040"/>
            <a:ext cx="6377769" cy="6217919"/>
          </a:xfrm>
        </p:spPr>
        <p:txBody>
          <a:bodyPr anchor="ctr">
            <a:normAutofit/>
          </a:bodyPr>
          <a:lstStyle/>
          <a:p>
            <a:r>
              <a:rPr lang="en-US" sz="1700" dirty="0"/>
              <a:t>WRITING:</a:t>
            </a:r>
          </a:p>
          <a:p>
            <a:pPr lvl="1"/>
            <a:r>
              <a:rPr lang="en-US" sz="1700" i="1" dirty="0">
                <a:hlinkClick r:id="rId2"/>
              </a:rPr>
              <a:t>3 Good Things </a:t>
            </a:r>
            <a:r>
              <a:rPr lang="en-US" sz="1700" dirty="0"/>
              <a:t>Gratitude Journal</a:t>
            </a:r>
          </a:p>
          <a:p>
            <a:pPr lvl="1"/>
            <a:r>
              <a:rPr lang="en-US" sz="1700" dirty="0"/>
              <a:t> See </a:t>
            </a:r>
            <a:r>
              <a:rPr lang="en-US" sz="1700" dirty="0">
                <a:hlinkClick r:id="rId3"/>
              </a:rPr>
              <a:t>Pennebaker Technique</a:t>
            </a:r>
            <a:r>
              <a:rPr lang="en-US" sz="1700" dirty="0"/>
              <a:t> for more advanced techniques for healing</a:t>
            </a:r>
          </a:p>
          <a:p>
            <a:pPr lvl="1"/>
            <a:r>
              <a:rPr lang="en-US" sz="1700" dirty="0"/>
              <a:t>Also: Romero, C. (2008). Writing wrongs: Promoting forgiveness through expressive writing. </a:t>
            </a:r>
            <a:r>
              <a:rPr lang="en-US" sz="1700" i="1" dirty="0"/>
              <a:t>Journal of social and personal relationships</a:t>
            </a:r>
            <a:r>
              <a:rPr lang="en-US" sz="1700" dirty="0"/>
              <a:t>, </a:t>
            </a:r>
            <a:r>
              <a:rPr lang="en-US" sz="1700" i="1" dirty="0"/>
              <a:t>25</a:t>
            </a:r>
            <a:r>
              <a:rPr lang="en-US" sz="1700" dirty="0"/>
              <a:t>(4), 625-642.</a:t>
            </a:r>
          </a:p>
          <a:p>
            <a:r>
              <a:rPr lang="en-US" sz="1700" dirty="0"/>
              <a:t>ART </a:t>
            </a:r>
          </a:p>
          <a:p>
            <a:pPr lvl="1"/>
            <a:r>
              <a:rPr lang="en-US" sz="1700" dirty="0"/>
              <a:t>Draw how emotions are experienced in the body or express sensations. Using art supplies, make cue cards with the name of an emotion on one side. Students will draw the physical feelings on the other side.</a:t>
            </a:r>
          </a:p>
          <a:p>
            <a:pPr lvl="1"/>
            <a:r>
              <a:rPr lang="en-US" sz="1700" dirty="0"/>
              <a:t>Laird, L. (2015). Empathy in the Classroom: Can Music Bring Us More in Tune with One Another? </a:t>
            </a:r>
            <a:r>
              <a:rPr lang="en-US" sz="1700" i="1" dirty="0"/>
              <a:t>Music Educators Journal</a:t>
            </a:r>
            <a:r>
              <a:rPr lang="en-US" sz="1700" dirty="0"/>
              <a:t>, </a:t>
            </a:r>
            <a:r>
              <a:rPr lang="en-US" sz="1700" i="1" dirty="0"/>
              <a:t>101</a:t>
            </a:r>
            <a:r>
              <a:rPr lang="en-US" sz="1700" dirty="0"/>
              <a:t>(4), 56-61.</a:t>
            </a:r>
          </a:p>
          <a:p>
            <a:r>
              <a:rPr lang="en-US" sz="1700" dirty="0"/>
              <a:t>MUSIC</a:t>
            </a:r>
          </a:p>
          <a:p>
            <a:pPr lvl="1"/>
            <a:r>
              <a:rPr lang="en-US" sz="1700" dirty="0"/>
              <a:t>Snapping or clapping along builds connections &amp; creates community</a:t>
            </a:r>
          </a:p>
          <a:p>
            <a:pPr lvl="1"/>
            <a:r>
              <a:rPr lang="en-US" sz="1700" dirty="0"/>
              <a:t>Music can also regulate the nervous system</a:t>
            </a:r>
          </a:p>
          <a:p>
            <a:pPr lvl="1"/>
            <a:r>
              <a:rPr lang="en-US" sz="1700" dirty="0"/>
              <a:t>Ziff, K., </a:t>
            </a:r>
            <a:r>
              <a:rPr lang="en-US" sz="1700" dirty="0" err="1"/>
              <a:t>Ivers</a:t>
            </a:r>
            <a:r>
              <a:rPr lang="en-US" sz="1700" dirty="0"/>
              <a:t>, N., &amp; Hutton, K. (2017). “There’s Beauty in Brokenness”: Teaching Empathy Through Dialogue with Art. </a:t>
            </a:r>
            <a:r>
              <a:rPr lang="en-US" sz="1700" i="1" dirty="0"/>
              <a:t>Journal of Creativity in Mental Health</a:t>
            </a:r>
            <a:r>
              <a:rPr lang="en-US" sz="1700" dirty="0"/>
              <a:t>, </a:t>
            </a:r>
            <a:r>
              <a:rPr lang="en-US" sz="1700" i="1" dirty="0"/>
              <a:t>12</a:t>
            </a:r>
            <a:r>
              <a:rPr lang="en-US" sz="1700" dirty="0"/>
              <a:t>(2), 249-261.</a:t>
            </a:r>
          </a:p>
          <a:p>
            <a:pPr marL="0" indent="0">
              <a:buNone/>
            </a:pPr>
            <a:endParaRPr lang="en-US" sz="1300" dirty="0"/>
          </a:p>
        </p:txBody>
      </p:sp>
      <p:pic>
        <p:nvPicPr>
          <p:cNvPr id="4" name="Picture 3">
            <a:extLst>
              <a:ext uri="{FF2B5EF4-FFF2-40B4-BE49-F238E27FC236}">
                <a16:creationId xmlns:a16="http://schemas.microsoft.com/office/drawing/2014/main" id="{A85A25EE-0E7A-644E-8C37-E0D7C4A9A73B}"/>
              </a:ext>
            </a:extLst>
          </p:cNvPr>
          <p:cNvPicPr>
            <a:picLocks noChangeAspect="1"/>
          </p:cNvPicPr>
          <p:nvPr/>
        </p:nvPicPr>
        <p:blipFill>
          <a:blip r:embed="rId4"/>
          <a:stretch>
            <a:fillRect/>
          </a:stretch>
        </p:blipFill>
        <p:spPr>
          <a:xfrm>
            <a:off x="1107862" y="775127"/>
            <a:ext cx="1556509" cy="2107773"/>
          </a:xfrm>
          <a:prstGeom prst="rect">
            <a:avLst/>
          </a:prstGeom>
        </p:spPr>
      </p:pic>
    </p:spTree>
    <p:extLst>
      <p:ext uri="{BB962C8B-B14F-4D97-AF65-F5344CB8AC3E}">
        <p14:creationId xmlns:p14="http://schemas.microsoft.com/office/powerpoint/2010/main" val="46898580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60FAC4-3AC0-F040-B752-9031DFF1E755}"/>
              </a:ext>
            </a:extLst>
          </p:cNvPr>
          <p:cNvSpPr>
            <a:spLocks noGrp="1"/>
          </p:cNvSpPr>
          <p:nvPr>
            <p:ph type="title"/>
          </p:nvPr>
        </p:nvSpPr>
        <p:spPr>
          <a:xfrm>
            <a:off x="838200" y="365125"/>
            <a:ext cx="6146800" cy="4332999"/>
          </a:xfrm>
        </p:spPr>
        <p:txBody>
          <a:bodyPr/>
          <a:lstStyle/>
          <a:p>
            <a:r>
              <a:rPr lang="en-US" dirty="0"/>
              <a:t>Using Literature:</a:t>
            </a:r>
            <a:br>
              <a:rPr lang="en-US" dirty="0"/>
            </a:br>
            <a:r>
              <a:rPr lang="en-US" dirty="0"/>
              <a:t>Children’s Books Recommended &amp; Compiled by Dr. Belinda Louie </a:t>
            </a:r>
          </a:p>
        </p:txBody>
      </p:sp>
      <p:pic>
        <p:nvPicPr>
          <p:cNvPr id="7" name="Picture 6" descr="A screenshot of a newspaper&#10;&#10;Description automatically generated">
            <a:extLst>
              <a:ext uri="{FF2B5EF4-FFF2-40B4-BE49-F238E27FC236}">
                <a16:creationId xmlns:a16="http://schemas.microsoft.com/office/drawing/2014/main" id="{7E914B04-57A6-D847-A957-6220142137C9}"/>
              </a:ext>
            </a:extLst>
          </p:cNvPr>
          <p:cNvPicPr>
            <a:picLocks noChangeAspect="1"/>
          </p:cNvPicPr>
          <p:nvPr/>
        </p:nvPicPr>
        <p:blipFill>
          <a:blip r:embed="rId2"/>
          <a:stretch>
            <a:fillRect/>
          </a:stretch>
        </p:blipFill>
        <p:spPr>
          <a:xfrm>
            <a:off x="6985000" y="57150"/>
            <a:ext cx="5207000" cy="6743700"/>
          </a:xfrm>
          <a:prstGeom prst="rect">
            <a:avLst/>
          </a:prstGeom>
        </p:spPr>
      </p:pic>
    </p:spTree>
    <p:extLst>
      <p:ext uri="{BB962C8B-B14F-4D97-AF65-F5344CB8AC3E}">
        <p14:creationId xmlns:p14="http://schemas.microsoft.com/office/powerpoint/2010/main" val="218697990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screenshot of a cell phone&#10;&#10;Description automatically generated">
            <a:extLst>
              <a:ext uri="{FF2B5EF4-FFF2-40B4-BE49-F238E27FC236}">
                <a16:creationId xmlns:a16="http://schemas.microsoft.com/office/drawing/2014/main" id="{AFBD49DE-EBEA-F94C-995A-00BB063E9F37}"/>
              </a:ext>
            </a:extLst>
          </p:cNvPr>
          <p:cNvPicPr>
            <a:picLocks noChangeAspect="1"/>
          </p:cNvPicPr>
          <p:nvPr/>
        </p:nvPicPr>
        <p:blipFill>
          <a:blip r:embed="rId2"/>
          <a:stretch>
            <a:fillRect/>
          </a:stretch>
        </p:blipFill>
        <p:spPr>
          <a:xfrm>
            <a:off x="519950" y="0"/>
            <a:ext cx="5444984" cy="6858000"/>
          </a:xfrm>
          <a:prstGeom prst="rect">
            <a:avLst/>
          </a:prstGeom>
        </p:spPr>
      </p:pic>
      <p:pic>
        <p:nvPicPr>
          <p:cNvPr id="11" name="Picture 10" descr="A screenshot of a cell phone&#10;&#10;Description automatically generated">
            <a:extLst>
              <a:ext uri="{FF2B5EF4-FFF2-40B4-BE49-F238E27FC236}">
                <a16:creationId xmlns:a16="http://schemas.microsoft.com/office/drawing/2014/main" id="{61576D13-9104-924B-94F8-1FB97E67E9D4}"/>
              </a:ext>
            </a:extLst>
          </p:cNvPr>
          <p:cNvPicPr>
            <a:picLocks noChangeAspect="1"/>
          </p:cNvPicPr>
          <p:nvPr/>
        </p:nvPicPr>
        <p:blipFill>
          <a:blip r:embed="rId3"/>
          <a:stretch>
            <a:fillRect/>
          </a:stretch>
        </p:blipFill>
        <p:spPr>
          <a:xfrm>
            <a:off x="6363502" y="44778"/>
            <a:ext cx="5177481" cy="6858000"/>
          </a:xfrm>
          <a:prstGeom prst="rect">
            <a:avLst/>
          </a:prstGeom>
        </p:spPr>
      </p:pic>
    </p:spTree>
    <p:extLst>
      <p:ext uri="{BB962C8B-B14F-4D97-AF65-F5344CB8AC3E}">
        <p14:creationId xmlns:p14="http://schemas.microsoft.com/office/powerpoint/2010/main" val="64608057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414"/>
        <p:cNvGrpSpPr/>
        <p:nvPr/>
      </p:nvGrpSpPr>
      <p:grpSpPr>
        <a:xfrm>
          <a:off x="0" y="0"/>
          <a:ext cx="0" cy="0"/>
          <a:chOff x="0" y="0"/>
          <a:chExt cx="0" cy="0"/>
        </a:xfrm>
      </p:grpSpPr>
      <p:sp useBgFill="1">
        <p:nvSpPr>
          <p:cNvPr id="102"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4" name="Group 103">
            <a:extLst>
              <a:ext uri="{FF2B5EF4-FFF2-40B4-BE49-F238E27FC236}">
                <a16:creationId xmlns:a16="http://schemas.microsoft.com/office/drawing/2014/main" id="{E15EB09E-0795-4C4F-AECC-96270B1FE4C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05" name="Color">
              <a:extLst>
                <a:ext uri="{FF2B5EF4-FFF2-40B4-BE49-F238E27FC236}">
                  <a16:creationId xmlns:a16="http://schemas.microsoft.com/office/drawing/2014/main" id="{E63A5883-ECED-4DC6-85D8-D8E6316913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Color">
              <a:extLst>
                <a:ext uri="{FF2B5EF4-FFF2-40B4-BE49-F238E27FC236}">
                  <a16:creationId xmlns:a16="http://schemas.microsoft.com/office/drawing/2014/main" id="{5835D812-E4D3-4DCF-8F46-C69BE31CFD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16" name="Google Shape;416;p32"/>
          <p:cNvPicPr preferRelativeResize="0">
            <a:picLocks noGrp="1"/>
          </p:cNvPicPr>
          <p:nvPr>
            <p:ph type="body" idx="1"/>
          </p:nvPr>
        </p:nvPicPr>
        <p:blipFill rotWithShape="1">
          <a:blip r:embed="rId3"/>
          <a:srcRect r="8801" b="-1"/>
          <a:stretch/>
        </p:blipFill>
        <p:spPr>
          <a:xfrm>
            <a:off x="2757182" y="1860424"/>
            <a:ext cx="5196543" cy="3903162"/>
          </a:xfrm>
          <a:prstGeom prst="rect">
            <a:avLst/>
          </a:prstGeom>
          <a:noFill/>
        </p:spPr>
      </p:pic>
      <p:grpSp>
        <p:nvGrpSpPr>
          <p:cNvPr id="108" name="Group 107">
            <a:extLst>
              <a:ext uri="{FF2B5EF4-FFF2-40B4-BE49-F238E27FC236}">
                <a16:creationId xmlns:a16="http://schemas.microsoft.com/office/drawing/2014/main" id="{B4996D74-FD54-4318-B69F-D7CD579BA71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0" y="0"/>
            <a:chExt cx="12188952" cy="6858000"/>
          </a:xfrm>
        </p:grpSpPr>
        <p:sp>
          <p:nvSpPr>
            <p:cNvPr id="109" name="Freeform: Shape 108">
              <a:extLst>
                <a:ext uri="{FF2B5EF4-FFF2-40B4-BE49-F238E27FC236}">
                  <a16:creationId xmlns:a16="http://schemas.microsoft.com/office/drawing/2014/main" id="{2042629A-B000-458C-AAFC-2BD6234ABE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423A6ED0-4049-4F84-975A-9C873AC37F1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D80D8EC6-598B-432F-81A1-A2638C2FDB6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BA74CEC0-6198-422B-A993-F22AB1EE45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9684BB15-85CC-464C-841C-8E0E9D01DF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0D38E3D5-8D5D-4F48-87E7-AC1EF67CC53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83D669A9-8EE7-421C-9572-41787B0BCBF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5" name="Google Shape;415;p32"/>
          <p:cNvSpPr txBox="1">
            <a:spLocks noGrp="1"/>
          </p:cNvSpPr>
          <p:nvPr>
            <p:ph type="title"/>
          </p:nvPr>
        </p:nvSpPr>
        <p:spPr>
          <a:xfrm>
            <a:off x="789707" y="578999"/>
            <a:ext cx="10744153" cy="1485620"/>
          </a:xfrm>
          <a:prstGeom prst="rect">
            <a:avLst/>
          </a:prstGeom>
        </p:spPr>
        <p:txBody>
          <a:bodyPr spcFirstLastPara="1" vert="horz" lIns="91440" tIns="45720" rIns="91440" bIns="45720" rtlCol="0" anchor="t" anchorCtr="0">
            <a:normAutofit/>
          </a:bodyPr>
          <a:lstStyle/>
          <a:p>
            <a:pPr marL="0" lvl="0" indent="0">
              <a:spcBef>
                <a:spcPct val="0"/>
              </a:spcBef>
              <a:spcAft>
                <a:spcPts val="0"/>
              </a:spcAft>
              <a:buClr>
                <a:schemeClr val="dk1"/>
              </a:buClr>
              <a:buSzPts val="4400"/>
            </a:pPr>
            <a:r>
              <a:rPr lang="en-US" sz="4800" kern="1200">
                <a:solidFill>
                  <a:schemeClr val="bg1"/>
                </a:solidFill>
                <a:latin typeface="+mj-lt"/>
                <a:ea typeface="+mj-ea"/>
                <a:cs typeface="+mj-cs"/>
              </a:rPr>
              <a:t>The Opportunity for Connection</a:t>
            </a:r>
          </a:p>
        </p:txBody>
      </p:sp>
    </p:spTree>
    <p:extLst>
      <p:ext uri="{BB962C8B-B14F-4D97-AF65-F5344CB8AC3E}">
        <p14:creationId xmlns:p14="http://schemas.microsoft.com/office/powerpoint/2010/main" val="339284446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405"/>
        <p:cNvGrpSpPr/>
        <p:nvPr/>
      </p:nvGrpSpPr>
      <p:grpSpPr>
        <a:xfrm>
          <a:off x="0" y="0"/>
          <a:ext cx="0" cy="0"/>
          <a:chOff x="0" y="0"/>
          <a:chExt cx="0" cy="0"/>
        </a:xfrm>
      </p:grpSpPr>
      <p:cxnSp>
        <p:nvCxnSpPr>
          <p:cNvPr id="96" name="Straight Connector 95">
            <a:extLst>
              <a:ext uri="{FF2B5EF4-FFF2-40B4-BE49-F238E27FC236}">
                <a16:creationId xmlns:a16="http://schemas.microsoft.com/office/drawing/2014/main" id="{99AE2756-0FC4-4155-83E7-58AAAB63E75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065689" y="477749"/>
            <a:ext cx="0" cy="3657600"/>
          </a:xfrm>
          <a:prstGeom prst="line">
            <a:avLst/>
          </a:prstGeom>
          <a:ln w="101600" cmpd="dbl">
            <a:solidFill>
              <a:srgbClr val="595959"/>
            </a:solidFill>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247AB924-1B87-43FC-B7C7-B112D5C51A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78068" y="4633546"/>
            <a:ext cx="11438793" cy="1844256"/>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Google Shape;406;p31"/>
          <p:cNvSpPr txBox="1">
            <a:spLocks noGrp="1"/>
          </p:cNvSpPr>
          <p:nvPr>
            <p:ph type="title"/>
          </p:nvPr>
        </p:nvSpPr>
        <p:spPr>
          <a:xfrm>
            <a:off x="527538" y="4756638"/>
            <a:ext cx="11139854" cy="930447"/>
          </a:xfrm>
          <a:prstGeom prst="rect">
            <a:avLst/>
          </a:prstGeom>
        </p:spPr>
        <p:txBody>
          <a:bodyPr spcFirstLastPara="1" vert="horz" lIns="91440" tIns="45720" rIns="91440" bIns="45720" rtlCol="0" anchor="b" anchorCtr="0">
            <a:normAutofit/>
          </a:bodyPr>
          <a:lstStyle/>
          <a:p>
            <a:pPr marL="0" lvl="0" indent="0" algn="ctr">
              <a:spcBef>
                <a:spcPct val="0"/>
              </a:spcBef>
              <a:spcAft>
                <a:spcPts val="0"/>
              </a:spcAft>
              <a:buClr>
                <a:schemeClr val="dk1"/>
              </a:buClr>
              <a:buSzPts val="4400"/>
            </a:pPr>
            <a:r>
              <a:rPr lang="en-US" sz="5400" kern="1200">
                <a:solidFill>
                  <a:srgbClr val="FFFFFF"/>
                </a:solidFill>
                <a:latin typeface="+mj-lt"/>
                <a:ea typeface="+mj-ea"/>
                <a:cs typeface="+mj-cs"/>
              </a:rPr>
              <a:t>The Challenge in Responding</a:t>
            </a:r>
          </a:p>
        </p:txBody>
      </p:sp>
      <p:sp>
        <p:nvSpPr>
          <p:cNvPr id="413" name="Text Placeholder 412">
            <a:extLst>
              <a:ext uri="{FF2B5EF4-FFF2-40B4-BE49-F238E27FC236}">
                <a16:creationId xmlns:a16="http://schemas.microsoft.com/office/drawing/2014/main" id="{4C925068-7A92-49BE-9781-58E235855BAF}"/>
              </a:ext>
            </a:extLst>
          </p:cNvPr>
          <p:cNvSpPr>
            <a:spLocks noGrp="1"/>
          </p:cNvSpPr>
          <p:nvPr>
            <p:ph type="body" idx="1"/>
          </p:nvPr>
        </p:nvSpPr>
        <p:spPr>
          <a:xfrm>
            <a:off x="1339362" y="5815698"/>
            <a:ext cx="9144000" cy="420001"/>
          </a:xfrm>
        </p:spPr>
        <p:txBody>
          <a:bodyPr vert="horz" lIns="91440" tIns="45720" rIns="91440" bIns="45720" rtlCol="0">
            <a:normAutofit/>
          </a:bodyPr>
          <a:lstStyle/>
          <a:p>
            <a:pPr marL="0" marR="0" lvl="0" indent="0" algn="ctr">
              <a:spcAft>
                <a:spcPts val="0"/>
              </a:spcAft>
              <a:buNone/>
            </a:pPr>
            <a:r>
              <a:rPr lang="en-US" sz="1400" kern="1200">
                <a:solidFill>
                  <a:srgbClr val="E7E6E6"/>
                </a:solidFill>
                <a:latin typeface="+mn-lt"/>
                <a:ea typeface="+mn-ea"/>
                <a:cs typeface="+mn-cs"/>
                <a:sym typeface="Calibri"/>
              </a:rPr>
              <a:t>Reference: Siegel, 2012</a:t>
            </a:r>
            <a:endParaRPr lang="en-US" sz="1400" kern="1200">
              <a:solidFill>
                <a:srgbClr val="E7E6E6"/>
              </a:solidFill>
              <a:latin typeface="+mn-lt"/>
              <a:ea typeface="+mn-ea"/>
              <a:cs typeface="+mn-cs"/>
            </a:endParaRPr>
          </a:p>
        </p:txBody>
      </p:sp>
      <p:pic>
        <p:nvPicPr>
          <p:cNvPr id="407" name="Google Shape;407;p31" descr="Flipping Your Lid"/>
          <p:cNvPicPr preferRelativeResize="0">
            <a:picLocks/>
          </p:cNvPicPr>
          <p:nvPr/>
        </p:nvPicPr>
        <p:blipFill rotWithShape="1">
          <a:blip r:embed="rId3"/>
          <a:srcRect l="-21290" r="-21290"/>
          <a:stretch/>
        </p:blipFill>
        <p:spPr>
          <a:xfrm>
            <a:off x="3783108" y="1298199"/>
            <a:ext cx="4625780" cy="2377329"/>
          </a:xfrm>
          <a:prstGeom prst="rect">
            <a:avLst/>
          </a:prstGeom>
          <a:noFill/>
        </p:spPr>
      </p:pic>
      <p:cxnSp>
        <p:nvCxnSpPr>
          <p:cNvPr id="100" name="Straight Connector 99">
            <a:extLst>
              <a:ext uri="{FF2B5EF4-FFF2-40B4-BE49-F238E27FC236}">
                <a16:creationId xmlns:a16="http://schemas.microsoft.com/office/drawing/2014/main" id="{818DC98F-4057-4645-B948-F604F39A9CF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153400" y="477749"/>
            <a:ext cx="0" cy="3657600"/>
          </a:xfrm>
          <a:prstGeom prst="line">
            <a:avLst/>
          </a:prstGeom>
          <a:ln w="101600" cmpd="dbl">
            <a:solidFill>
              <a:srgbClr val="595959"/>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DAD2B705-4A9B-408D-AA80-4F41045E09D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209800" y="5738691"/>
            <a:ext cx="777240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sp>
        <p:nvSpPr>
          <p:cNvPr id="409" name="Google Shape;409;p31"/>
          <p:cNvSpPr txBox="1">
            <a:spLocks noGrp="1"/>
          </p:cNvSpPr>
          <p:nvPr>
            <p:ph type="ftr" idx="11"/>
          </p:nvPr>
        </p:nvSpPr>
        <p:spPr>
          <a:xfrm>
            <a:off x="4038600" y="6522430"/>
            <a:ext cx="4114800" cy="347472"/>
          </a:xfrm>
          <a:prstGeom prst="rect">
            <a:avLst/>
          </a:prstGeom>
        </p:spPr>
        <p:txBody>
          <a:bodyPr spcFirstLastPara="1" vert="horz" lIns="91440" tIns="45720" rIns="91440" bIns="45720" rtlCol="0" anchor="ctr" anchorCtr="0">
            <a:normAutofit/>
          </a:bodyPr>
          <a:lstStyle/>
          <a:p>
            <a:pPr lvl="0" indent="0">
              <a:lnSpc>
                <a:spcPct val="90000"/>
              </a:lnSpc>
              <a:spcBef>
                <a:spcPts val="0"/>
              </a:spcBef>
              <a:spcAft>
                <a:spcPts val="600"/>
              </a:spcAft>
              <a:buNone/>
            </a:pPr>
            <a:r>
              <a:rPr lang="en-US" kern="1200" dirty="0">
                <a:solidFill>
                  <a:schemeClr val="tx1">
                    <a:tint val="75000"/>
                  </a:schemeClr>
                </a:solidFill>
                <a:latin typeface="+mn-lt"/>
                <a:ea typeface="+mn-ea"/>
                <a:cs typeface="+mn-cs"/>
              </a:rPr>
              <a:t>2019 </a:t>
            </a:r>
            <a:r>
              <a:rPr lang="en-US" kern="1200" dirty="0" err="1">
                <a:solidFill>
                  <a:schemeClr val="tx1">
                    <a:tint val="75000"/>
                  </a:schemeClr>
                </a:solidFill>
                <a:latin typeface="+mn-lt"/>
                <a:ea typeface="+mn-ea"/>
                <a:cs typeface="+mn-cs"/>
              </a:rPr>
              <a:t>Gueldner</a:t>
            </a:r>
            <a:endParaRPr lang="en-US" kern="1200" dirty="0">
              <a:solidFill>
                <a:schemeClr val="tx1">
                  <a:tint val="75000"/>
                </a:schemeClr>
              </a:solidFill>
              <a:latin typeface="+mn-lt"/>
              <a:ea typeface="+mn-ea"/>
              <a:cs typeface="+mn-cs"/>
            </a:endParaRPr>
          </a:p>
        </p:txBody>
      </p:sp>
    </p:spTree>
    <p:extLst>
      <p:ext uri="{BB962C8B-B14F-4D97-AF65-F5344CB8AC3E}">
        <p14:creationId xmlns:p14="http://schemas.microsoft.com/office/powerpoint/2010/main" val="142390246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4" y="448055"/>
            <a:ext cx="3414370" cy="3801257"/>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a:extLst>
              <a:ext uri="{FF2B5EF4-FFF2-40B4-BE49-F238E27FC236}">
                <a16:creationId xmlns:a16="http://schemas.microsoft.com/office/drawing/2014/main" id="{BCB74D56-FBAC-544E-918D-16BDA73372F4}"/>
              </a:ext>
            </a:extLst>
          </p:cNvPr>
          <p:cNvSpPr>
            <a:spLocks noGrp="1"/>
          </p:cNvSpPr>
          <p:nvPr>
            <p:ph type="title"/>
          </p:nvPr>
        </p:nvSpPr>
        <p:spPr>
          <a:xfrm>
            <a:off x="777240" y="731519"/>
            <a:ext cx="2845191" cy="3237579"/>
          </a:xfrm>
        </p:spPr>
        <p:txBody>
          <a:bodyPr>
            <a:normAutofit/>
          </a:bodyPr>
          <a:lstStyle/>
          <a:p>
            <a:r>
              <a:rPr lang="en-US" sz="3800">
                <a:solidFill>
                  <a:srgbClr val="FFFFFF"/>
                </a:solidFill>
              </a:rPr>
              <a:t>Possible Responses</a:t>
            </a:r>
          </a:p>
        </p:txBody>
      </p:sp>
      <p:sp>
        <p:nvSpPr>
          <p:cNvPr id="11" name="Rectangle 10">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3" y="4419227"/>
            <a:ext cx="3414369" cy="1979852"/>
          </a:xfrm>
          <a:prstGeom prst="rect">
            <a:avLst/>
          </a:prstGeom>
          <a:solidFill>
            <a:schemeClr val="accent5">
              <a:alpha val="9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44603" y="448055"/>
            <a:ext cx="7688475" cy="5952745"/>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Text Placeholder 2">
            <a:extLst>
              <a:ext uri="{FF2B5EF4-FFF2-40B4-BE49-F238E27FC236}">
                <a16:creationId xmlns:a16="http://schemas.microsoft.com/office/drawing/2014/main" id="{17657BBB-98B6-4D9D-BE53-5BD62C6ADC47}"/>
              </a:ext>
            </a:extLst>
          </p:cNvPr>
          <p:cNvGraphicFramePr/>
          <p:nvPr>
            <p:extLst>
              <p:ext uri="{D42A27DB-BD31-4B8C-83A1-F6EECF244321}">
                <p14:modId xmlns:p14="http://schemas.microsoft.com/office/powerpoint/2010/main" val="2338391164"/>
              </p:ext>
            </p:extLst>
          </p:nvPr>
        </p:nvGraphicFramePr>
        <p:xfrm>
          <a:off x="4379913" y="687388"/>
          <a:ext cx="7037387" cy="54752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a:extLst>
              <a:ext uri="{FF2B5EF4-FFF2-40B4-BE49-F238E27FC236}">
                <a16:creationId xmlns:a16="http://schemas.microsoft.com/office/drawing/2014/main" id="{4CE55E58-4041-1B49-8165-0B22F882B0F7}"/>
              </a:ext>
            </a:extLst>
          </p:cNvPr>
          <p:cNvSpPr txBox="1"/>
          <p:nvPr/>
        </p:nvSpPr>
        <p:spPr>
          <a:xfrm>
            <a:off x="1182414" y="6558455"/>
            <a:ext cx="1417376" cy="307777"/>
          </a:xfrm>
          <a:prstGeom prst="rect">
            <a:avLst/>
          </a:prstGeom>
          <a:noFill/>
        </p:spPr>
        <p:txBody>
          <a:bodyPr wrap="none" rtlCol="0">
            <a:spAutoFit/>
          </a:bodyPr>
          <a:lstStyle/>
          <a:p>
            <a:r>
              <a:rPr lang="en-US" dirty="0" err="1"/>
              <a:t>Gueldner</a:t>
            </a:r>
            <a:r>
              <a:rPr lang="en-US" dirty="0"/>
              <a:t>, 2019</a:t>
            </a:r>
          </a:p>
        </p:txBody>
      </p:sp>
    </p:spTree>
    <p:extLst>
      <p:ext uri="{BB962C8B-B14F-4D97-AF65-F5344CB8AC3E}">
        <p14:creationId xmlns:p14="http://schemas.microsoft.com/office/powerpoint/2010/main" val="11393818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55A6FE-25E7-6B41-81E0-3B6A6EC6AA07}"/>
              </a:ext>
            </a:extLst>
          </p:cNvPr>
          <p:cNvSpPr>
            <a:spLocks noGrp="1"/>
          </p:cNvSpPr>
          <p:nvPr>
            <p:ph type="title"/>
          </p:nvPr>
        </p:nvSpPr>
        <p:spPr>
          <a:xfrm>
            <a:off x="268943" y="470175"/>
            <a:ext cx="9810937" cy="1452562"/>
          </a:xfrm>
        </p:spPr>
        <p:txBody>
          <a:bodyPr>
            <a:normAutofit/>
          </a:bodyPr>
          <a:lstStyle/>
          <a:p>
            <a:pPr>
              <a:defRPr/>
            </a:pPr>
            <a:r>
              <a:rPr lang="en-US" dirty="0"/>
              <a:t>--And by deepening my understanding through international study</a:t>
            </a:r>
          </a:p>
        </p:txBody>
      </p:sp>
      <p:pic>
        <p:nvPicPr>
          <p:cNvPr id="4" name="Content Placeholder 3" descr="IMG_1078.jpg">
            <a:extLst>
              <a:ext uri="{FF2B5EF4-FFF2-40B4-BE49-F238E27FC236}">
                <a16:creationId xmlns:a16="http://schemas.microsoft.com/office/drawing/2014/main" id="{0133DE45-1511-1849-9914-A4E783B7800F}"/>
              </a:ext>
            </a:extLst>
          </p:cNvPr>
          <p:cNvPicPr>
            <a:picLocks noGrp="1" noChangeAspect="1"/>
          </p:cNvPicPr>
          <p:nvPr>
            <p:ph sz="half" idx="1"/>
          </p:nvPr>
        </p:nvPicPr>
        <p:blipFill>
          <a:blip r:embed="rId3">
            <a:extLst>
              <a:ext uri="{28A0092B-C50C-407E-A947-70E740481C1C}">
                <a14:useLocalDpi xmlns:a14="http://schemas.microsoft.com/office/drawing/2010/main" val="0"/>
              </a:ext>
            </a:extLst>
          </a:blip>
          <a:srcRect l="15956" r="15956"/>
          <a:stretch>
            <a:fillRect/>
          </a:stretch>
        </p:blipFill>
        <p:spPr>
          <a:xfrm>
            <a:off x="1761892" y="2285999"/>
            <a:ext cx="3824521" cy="3267133"/>
          </a:xfrm>
          <a:prstGeom prst="roundRect">
            <a:avLst>
              <a:gd name="adj" fmla="val 8594"/>
            </a:avLst>
          </a:prstGeom>
          <a:solidFill>
            <a:srgbClr val="FFFFFF">
              <a:shade val="85000"/>
            </a:srgbClr>
          </a:solidFill>
          <a:effectLst>
            <a:reflection blurRad="12700" stA="38000" endPos="28000" dist="5000" dir="5400000" sy="-100000" algn="bl" rotWithShape="0"/>
          </a:effectLst>
        </p:spPr>
      </p:pic>
      <p:pic>
        <p:nvPicPr>
          <p:cNvPr id="6" name="Content Placeholder 3">
            <a:extLst>
              <a:ext uri="{FF2B5EF4-FFF2-40B4-BE49-F238E27FC236}">
                <a16:creationId xmlns:a16="http://schemas.microsoft.com/office/drawing/2014/main" id="{0B3BE25B-6169-3A4C-B9F9-780E6E02EBFF}"/>
              </a:ext>
            </a:extLst>
          </p:cNvPr>
          <p:cNvPicPr>
            <a:picLocks noGrp="1" noChangeAspect="1"/>
          </p:cNvPicPr>
          <p:nvPr>
            <p:ph sz="half" idx="2"/>
          </p:nvPr>
        </p:nvPicPr>
        <p:blipFill>
          <a:blip r:embed="rId4"/>
          <a:srcRect t="-23965" b="-23965"/>
          <a:stretch>
            <a:fillRect/>
          </a:stretch>
        </p:blipFill>
        <p:spPr>
          <a:xfrm>
            <a:off x="6717811" y="971310"/>
            <a:ext cx="3533774" cy="3960719"/>
          </a:xfrm>
          <a:effectLst>
            <a:outerShdw blurRad="292100" dist="139700" dir="2700000" algn="tl" rotWithShape="0">
              <a:srgbClr val="333333">
                <a:alpha val="65000"/>
              </a:srgbClr>
            </a:outerShdw>
          </a:effectLst>
        </p:spPr>
      </p:pic>
      <p:pic>
        <p:nvPicPr>
          <p:cNvPr id="7" name="Content Placeholder 6">
            <a:extLst>
              <a:ext uri="{FF2B5EF4-FFF2-40B4-BE49-F238E27FC236}">
                <a16:creationId xmlns:a16="http://schemas.microsoft.com/office/drawing/2014/main" id="{5C43AB4B-4172-C142-BA55-5445223DAD19}"/>
              </a:ext>
            </a:extLst>
          </p:cNvPr>
          <p:cNvPicPr>
            <a:picLocks noChangeAspect="1"/>
          </p:cNvPicPr>
          <p:nvPr/>
        </p:nvPicPr>
        <p:blipFill>
          <a:blip r:embed="rId5"/>
          <a:srcRect t="-28852" b="-28852"/>
          <a:stretch>
            <a:fillRect/>
          </a:stretch>
        </p:blipFill>
        <p:spPr>
          <a:xfrm>
            <a:off x="5961064" y="3919565"/>
            <a:ext cx="2881313" cy="323056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47711761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422"/>
        <p:cNvGrpSpPr/>
        <p:nvPr/>
      </p:nvGrpSpPr>
      <p:grpSpPr>
        <a:xfrm>
          <a:off x="0" y="0"/>
          <a:ext cx="0" cy="0"/>
          <a:chOff x="0" y="0"/>
          <a:chExt cx="0" cy="0"/>
        </a:xfrm>
      </p:grpSpPr>
      <p:sp>
        <p:nvSpPr>
          <p:cNvPr id="110" name="Rectangle 109">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4" y="448055"/>
            <a:ext cx="3414370" cy="3801257"/>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23" name="Google Shape;423;p33"/>
          <p:cNvSpPr txBox="1">
            <a:spLocks noGrp="1"/>
          </p:cNvSpPr>
          <p:nvPr>
            <p:ph type="title"/>
          </p:nvPr>
        </p:nvSpPr>
        <p:spPr>
          <a:xfrm>
            <a:off x="777240" y="731519"/>
            <a:ext cx="2845191" cy="3237579"/>
          </a:xfrm>
          <a:prstGeom prst="rect">
            <a:avLst/>
          </a:prstGeom>
        </p:spPr>
        <p:txBody>
          <a:bodyPr spcFirstLastPara="1" lIns="91425" tIns="45700" rIns="91425" bIns="45700" anchorCtr="0">
            <a:normAutofit/>
          </a:bodyPr>
          <a:lstStyle/>
          <a:p>
            <a:pPr marL="0" lvl="0" indent="0" rtl="0">
              <a:spcBef>
                <a:spcPts val="0"/>
              </a:spcBef>
              <a:spcAft>
                <a:spcPts val="0"/>
              </a:spcAft>
              <a:buClr>
                <a:schemeClr val="dk1"/>
              </a:buClr>
              <a:buSzPts val="4400"/>
              <a:buFont typeface="Calibri"/>
              <a:buNone/>
            </a:pPr>
            <a:r>
              <a:rPr lang="en-US" sz="3800">
                <a:solidFill>
                  <a:srgbClr val="FFFFFF"/>
                </a:solidFill>
              </a:rPr>
              <a:t>It’s Inevitable. We Can Prepare!</a:t>
            </a:r>
          </a:p>
        </p:txBody>
      </p:sp>
      <p:sp>
        <p:nvSpPr>
          <p:cNvPr id="112" name="Rectangle 111">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3" y="4419227"/>
            <a:ext cx="3414369" cy="1979852"/>
          </a:xfrm>
          <a:prstGeom prst="rect">
            <a:avLst/>
          </a:prstGeom>
          <a:solidFill>
            <a:schemeClr val="accent1">
              <a:alpha val="9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4" name="Rectangle 113">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44603" y="448055"/>
            <a:ext cx="7688475" cy="5952745"/>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Google Shape;424;p33"/>
          <p:cNvSpPr txBox="1">
            <a:spLocks noGrp="1"/>
          </p:cNvSpPr>
          <p:nvPr>
            <p:ph type="body" idx="1"/>
          </p:nvPr>
        </p:nvSpPr>
        <p:spPr>
          <a:xfrm>
            <a:off x="4379709" y="686862"/>
            <a:ext cx="7037591" cy="5475129"/>
          </a:xfrm>
          <a:prstGeom prst="rect">
            <a:avLst/>
          </a:prstGeom>
        </p:spPr>
        <p:txBody>
          <a:bodyPr spcFirstLastPara="1" lIns="91425" tIns="45700" rIns="91425" bIns="45700" anchor="ctr" anchorCtr="0">
            <a:normAutofit/>
          </a:bodyPr>
          <a:lstStyle/>
          <a:p>
            <a:pPr marL="228600" lvl="0" indent="-228600" rtl="0">
              <a:spcBef>
                <a:spcPts val="0"/>
              </a:spcBef>
              <a:spcAft>
                <a:spcPts val="0"/>
              </a:spcAft>
              <a:buClr>
                <a:srgbClr val="C55A11"/>
              </a:buClr>
              <a:buSzPts val="2800"/>
              <a:buChar char="•"/>
            </a:pPr>
            <a:r>
              <a:rPr lang="en-US" sz="2600" b="1"/>
              <a:t>Expect</a:t>
            </a:r>
            <a:endParaRPr lang="en-US" sz="2600"/>
          </a:p>
          <a:p>
            <a:pPr marL="685800" lvl="1" indent="-228600" rtl="0">
              <a:spcBef>
                <a:spcPts val="500"/>
              </a:spcBef>
              <a:spcAft>
                <a:spcPts val="0"/>
              </a:spcAft>
              <a:buClr>
                <a:schemeClr val="dk1"/>
              </a:buClr>
              <a:buSzPts val="2400"/>
              <a:buChar char="•"/>
            </a:pPr>
            <a:r>
              <a:rPr lang="en-US" sz="2600"/>
              <a:t>It’s going to happen.</a:t>
            </a:r>
          </a:p>
          <a:p>
            <a:pPr marL="228600" lvl="0" indent="-228600" rtl="0">
              <a:spcBef>
                <a:spcPts val="1000"/>
              </a:spcBef>
              <a:spcAft>
                <a:spcPts val="0"/>
              </a:spcAft>
              <a:buClr>
                <a:srgbClr val="C55A11"/>
              </a:buClr>
              <a:buSzPts val="2800"/>
              <a:buChar char="•"/>
            </a:pPr>
            <a:r>
              <a:rPr lang="en-US" sz="2600" b="1"/>
              <a:t>Prepare</a:t>
            </a:r>
            <a:endParaRPr lang="en-US" sz="2600"/>
          </a:p>
          <a:p>
            <a:pPr marL="685800" lvl="1" indent="-228600" rtl="0">
              <a:spcBef>
                <a:spcPts val="500"/>
              </a:spcBef>
              <a:spcAft>
                <a:spcPts val="0"/>
              </a:spcAft>
              <a:buClr>
                <a:schemeClr val="dk1"/>
              </a:buClr>
              <a:buSzPts val="2400"/>
              <a:buChar char="•"/>
            </a:pPr>
            <a:r>
              <a:rPr lang="en-US" sz="2600"/>
              <a:t>Pre-teach expectations and how you will respond.</a:t>
            </a:r>
          </a:p>
          <a:p>
            <a:pPr marL="685800" lvl="1" indent="-228600" rtl="0">
              <a:spcBef>
                <a:spcPts val="500"/>
              </a:spcBef>
              <a:spcAft>
                <a:spcPts val="0"/>
              </a:spcAft>
              <a:buClr>
                <a:schemeClr val="dk1"/>
              </a:buClr>
              <a:buSzPts val="2400"/>
              <a:buChar char="•"/>
            </a:pPr>
            <a:r>
              <a:rPr lang="en-US" sz="2600"/>
              <a:t>Give students option not to share</a:t>
            </a:r>
          </a:p>
          <a:p>
            <a:pPr marL="685800" lvl="1" indent="-228600" rtl="0">
              <a:spcBef>
                <a:spcPts val="500"/>
              </a:spcBef>
              <a:spcAft>
                <a:spcPts val="0"/>
              </a:spcAft>
              <a:buClr>
                <a:schemeClr val="dk1"/>
              </a:buClr>
              <a:buSzPts val="2400"/>
              <a:buChar char="•"/>
            </a:pPr>
            <a:r>
              <a:rPr lang="en-US" sz="2600"/>
              <a:t>Use a script</a:t>
            </a:r>
          </a:p>
          <a:p>
            <a:pPr marL="685800" lvl="1" indent="-228600" rtl="0">
              <a:spcBef>
                <a:spcPts val="500"/>
              </a:spcBef>
              <a:spcAft>
                <a:spcPts val="0"/>
              </a:spcAft>
              <a:buClr>
                <a:schemeClr val="dk1"/>
              </a:buClr>
              <a:buSzPts val="2400"/>
              <a:buChar char="•"/>
            </a:pPr>
            <a:r>
              <a:rPr lang="en-US" sz="2600"/>
              <a:t>Role-play a scenario and how you might respond</a:t>
            </a:r>
          </a:p>
          <a:p>
            <a:pPr marL="685800" lvl="1" indent="-228600" rtl="0">
              <a:spcBef>
                <a:spcPts val="500"/>
              </a:spcBef>
              <a:spcAft>
                <a:spcPts val="0"/>
              </a:spcAft>
              <a:buClr>
                <a:schemeClr val="dk1"/>
              </a:buClr>
              <a:buSzPts val="2400"/>
              <a:buChar char="•"/>
            </a:pPr>
            <a:r>
              <a:rPr lang="en-US" sz="2600"/>
              <a:t>Revisit often</a:t>
            </a:r>
          </a:p>
          <a:p>
            <a:pPr marL="685800" lvl="1" indent="-228600" rtl="0">
              <a:spcBef>
                <a:spcPts val="500"/>
              </a:spcBef>
              <a:spcAft>
                <a:spcPts val="0"/>
              </a:spcAft>
              <a:buClr>
                <a:schemeClr val="dk1"/>
              </a:buClr>
              <a:buSzPts val="2400"/>
              <a:buChar char="•"/>
            </a:pPr>
            <a:r>
              <a:rPr lang="en-US" sz="2600"/>
              <a:t>Brainstorm the comments you might likely hear. Record the ones you hear to go back to in more preparations.</a:t>
            </a:r>
          </a:p>
        </p:txBody>
      </p:sp>
      <p:sp>
        <p:nvSpPr>
          <p:cNvPr id="425" name="Google Shape;425;p33"/>
          <p:cNvSpPr txBox="1">
            <a:spLocks noGrp="1"/>
          </p:cNvSpPr>
          <p:nvPr>
            <p:ph type="ftr" idx="11"/>
          </p:nvPr>
        </p:nvSpPr>
        <p:spPr>
          <a:xfrm>
            <a:off x="462058" y="6407779"/>
            <a:ext cx="6675120" cy="365125"/>
          </a:xfrm>
          <a:prstGeom prst="rect">
            <a:avLst/>
          </a:prstGeom>
        </p:spPr>
        <p:txBody>
          <a:bodyPr spcFirstLastPara="1" lIns="91425" tIns="45700" rIns="91425" bIns="45700" anchorCtr="0">
            <a:normAutofit/>
          </a:bodyPr>
          <a:lstStyle/>
          <a:p>
            <a:pPr marL="0" lvl="0" indent="0" algn="l" rtl="0">
              <a:spcBef>
                <a:spcPts val="0"/>
              </a:spcBef>
              <a:spcAft>
                <a:spcPts val="600"/>
              </a:spcAft>
              <a:buNone/>
            </a:pPr>
            <a:r>
              <a:rPr lang="en-US" sz="1050" dirty="0">
                <a:solidFill>
                  <a:schemeClr val="tx1">
                    <a:lumMod val="50000"/>
                    <a:lumOff val="50000"/>
                  </a:schemeClr>
                </a:solidFill>
              </a:rPr>
              <a:t> 2019 </a:t>
            </a:r>
            <a:r>
              <a:rPr lang="en-US" sz="1050" dirty="0" err="1">
                <a:solidFill>
                  <a:schemeClr val="tx1">
                    <a:lumMod val="50000"/>
                    <a:lumOff val="50000"/>
                  </a:schemeClr>
                </a:solidFill>
              </a:rPr>
              <a:t>Gueldner</a:t>
            </a:r>
            <a:endParaRPr lang="en-US" sz="1050" dirty="0">
              <a:solidFill>
                <a:schemeClr val="tx1">
                  <a:lumMod val="50000"/>
                  <a:lumOff val="50000"/>
                </a:schemeClr>
              </a:solidFill>
            </a:endParaRPr>
          </a:p>
        </p:txBody>
      </p:sp>
    </p:spTree>
    <p:extLst>
      <p:ext uri="{BB962C8B-B14F-4D97-AF65-F5344CB8AC3E}">
        <p14:creationId xmlns:p14="http://schemas.microsoft.com/office/powerpoint/2010/main" val="43265860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429"/>
        <p:cNvGrpSpPr/>
        <p:nvPr/>
      </p:nvGrpSpPr>
      <p:grpSpPr>
        <a:xfrm>
          <a:off x="0" y="0"/>
          <a:ext cx="0" cy="0"/>
          <a:chOff x="0" y="0"/>
          <a:chExt cx="0" cy="0"/>
        </a:xfrm>
      </p:grpSpPr>
      <p:sp>
        <p:nvSpPr>
          <p:cNvPr id="116" name="Rectangle 115">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8922" y="453981"/>
            <a:ext cx="6675120" cy="1877811"/>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30" name="Google Shape;430;p34"/>
          <p:cNvSpPr txBox="1">
            <a:spLocks noGrp="1"/>
          </p:cNvSpPr>
          <p:nvPr>
            <p:ph type="title"/>
          </p:nvPr>
        </p:nvSpPr>
        <p:spPr>
          <a:xfrm>
            <a:off x="731520" y="731520"/>
            <a:ext cx="6089904" cy="1426464"/>
          </a:xfrm>
          <a:prstGeom prst="rect">
            <a:avLst/>
          </a:prstGeom>
        </p:spPr>
        <p:txBody>
          <a:bodyPr spcFirstLastPara="1" lIns="91425" tIns="45700" rIns="91425" bIns="45700" anchorCtr="0">
            <a:normAutofit/>
          </a:bodyPr>
          <a:lstStyle/>
          <a:p>
            <a:pPr marL="0" lvl="0" indent="0" rtl="0">
              <a:spcBef>
                <a:spcPts val="0"/>
              </a:spcBef>
              <a:spcAft>
                <a:spcPts val="0"/>
              </a:spcAft>
              <a:buClr>
                <a:schemeClr val="dk1"/>
              </a:buClr>
              <a:buSzPts val="4400"/>
              <a:buFont typeface="Calibri"/>
              <a:buNone/>
            </a:pPr>
            <a:r>
              <a:rPr lang="en-US">
                <a:solidFill>
                  <a:srgbClr val="FFFFFF"/>
                </a:solidFill>
              </a:rPr>
              <a:t>Continued</a:t>
            </a:r>
          </a:p>
        </p:txBody>
      </p:sp>
      <p:sp>
        <p:nvSpPr>
          <p:cNvPr id="118" name="Rectangle 117">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277100" y="461737"/>
            <a:ext cx="2149361" cy="1870055"/>
          </a:xfrm>
          <a:prstGeom prst="rect">
            <a:avLst/>
          </a:prstGeom>
          <a:solidFill>
            <a:schemeClr val="accent1">
              <a:alpha val="9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20" name="Rectangle 119">
            <a:extLst>
              <a:ext uri="{FF2B5EF4-FFF2-40B4-BE49-F238E27FC236}">
                <a16:creationId xmlns:a16="http://schemas.microsoft.com/office/drawing/2014/main" id="{E186B68C-84BC-4A6E-99D1-EE87483C13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573768" y="453155"/>
            <a:ext cx="2149358" cy="1878638"/>
          </a:xfrm>
          <a:prstGeom prst="rect">
            <a:avLst/>
          </a:prstGeom>
          <a:solidFill>
            <a:srgbClr val="A5A5A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22" name="Rectangle 121">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8920" y="2480956"/>
            <a:ext cx="11264206" cy="3918122"/>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1" name="Google Shape;431;p34"/>
          <p:cNvSpPr txBox="1">
            <a:spLocks noGrp="1"/>
          </p:cNvSpPr>
          <p:nvPr>
            <p:ph type="body" idx="1"/>
          </p:nvPr>
        </p:nvSpPr>
        <p:spPr>
          <a:xfrm>
            <a:off x="789456" y="2798385"/>
            <a:ext cx="10597729" cy="3283260"/>
          </a:xfrm>
          <a:prstGeom prst="rect">
            <a:avLst/>
          </a:prstGeom>
        </p:spPr>
        <p:txBody>
          <a:bodyPr spcFirstLastPara="1" lIns="91425" tIns="45700" rIns="91425" bIns="45700" anchor="ctr" anchorCtr="0">
            <a:normAutofit/>
          </a:bodyPr>
          <a:lstStyle/>
          <a:p>
            <a:pPr marL="228600" lvl="0" indent="-228600" rtl="0">
              <a:spcBef>
                <a:spcPts val="0"/>
              </a:spcBef>
              <a:spcAft>
                <a:spcPts val="0"/>
              </a:spcAft>
              <a:buClr>
                <a:srgbClr val="C55A11"/>
              </a:buClr>
              <a:buSzPts val="2800"/>
              <a:buChar char="•"/>
            </a:pPr>
            <a:r>
              <a:rPr lang="en-US" sz="2300" b="1"/>
              <a:t>Respond</a:t>
            </a:r>
            <a:endParaRPr lang="en-US" sz="2300"/>
          </a:p>
          <a:p>
            <a:pPr marL="685800" lvl="1" indent="-228600" rtl="0">
              <a:spcBef>
                <a:spcPts val="500"/>
              </a:spcBef>
              <a:spcAft>
                <a:spcPts val="0"/>
              </a:spcAft>
              <a:buClr>
                <a:schemeClr val="dk1"/>
              </a:buClr>
              <a:buSzPts val="2400"/>
              <a:buChar char="•"/>
            </a:pPr>
            <a:r>
              <a:rPr lang="en-US" sz="2300"/>
              <a:t>Ask for clarification (</a:t>
            </a:r>
            <a:r>
              <a:rPr lang="en-US" sz="2300" i="1"/>
              <a:t>Tell me more about that feeling</a:t>
            </a:r>
            <a:r>
              <a:rPr lang="en-US" sz="2300"/>
              <a:t>)</a:t>
            </a:r>
          </a:p>
          <a:p>
            <a:pPr marL="685800" lvl="1" indent="-228600" rtl="0">
              <a:spcBef>
                <a:spcPts val="500"/>
              </a:spcBef>
              <a:spcAft>
                <a:spcPts val="0"/>
              </a:spcAft>
              <a:buClr>
                <a:schemeClr val="dk1"/>
              </a:buClr>
              <a:buSzPts val="2400"/>
              <a:buChar char="•"/>
            </a:pPr>
            <a:r>
              <a:rPr lang="en-US" sz="2300" i="1"/>
              <a:t>V</a:t>
            </a:r>
            <a:r>
              <a:rPr lang="en-US" sz="2300"/>
              <a:t>alidate emotions (</a:t>
            </a:r>
            <a:r>
              <a:rPr lang="en-US" sz="2300" i="1"/>
              <a:t>I can understand how you felt really angry. No wonder you were upset!)</a:t>
            </a:r>
            <a:endParaRPr lang="en-US" sz="2300"/>
          </a:p>
          <a:p>
            <a:pPr marL="685800" lvl="1" indent="-228600" rtl="0">
              <a:spcBef>
                <a:spcPts val="500"/>
              </a:spcBef>
              <a:spcAft>
                <a:spcPts val="0"/>
              </a:spcAft>
              <a:buClr>
                <a:schemeClr val="dk1"/>
              </a:buClr>
              <a:buSzPts val="2400"/>
              <a:buChar char="•"/>
            </a:pPr>
            <a:r>
              <a:rPr lang="en-US" sz="2300"/>
              <a:t>Ask if other students have </a:t>
            </a:r>
            <a:r>
              <a:rPr lang="en-US" sz="2300" u="sng"/>
              <a:t>felt</a:t>
            </a:r>
            <a:r>
              <a:rPr lang="en-US" sz="2300"/>
              <a:t> similar emotions</a:t>
            </a:r>
          </a:p>
          <a:p>
            <a:pPr marL="685800" lvl="1" indent="-228600" rtl="0">
              <a:spcBef>
                <a:spcPts val="500"/>
              </a:spcBef>
              <a:spcAft>
                <a:spcPts val="0"/>
              </a:spcAft>
              <a:buClr>
                <a:schemeClr val="dk1"/>
              </a:buClr>
              <a:buSzPts val="2400"/>
              <a:buChar char="•"/>
            </a:pPr>
            <a:r>
              <a:rPr lang="en-US" sz="2300"/>
              <a:t>Place limits on what is shared (violence, serious accidents, graphic descriptions of experiences). Tell student you will check in. </a:t>
            </a:r>
            <a:r>
              <a:rPr lang="en-US" sz="2300" i="1"/>
              <a:t>These are situations that are better discussed in private…I will check in with you after class. Your situation is really important.</a:t>
            </a:r>
            <a:endParaRPr lang="en-US" sz="2300"/>
          </a:p>
          <a:p>
            <a:pPr marL="228600" lvl="0" indent="-50800" rtl="0">
              <a:spcBef>
                <a:spcPts val="1000"/>
              </a:spcBef>
              <a:spcAft>
                <a:spcPts val="0"/>
              </a:spcAft>
              <a:buClr>
                <a:schemeClr val="dk1"/>
              </a:buClr>
              <a:buSzPts val="2800"/>
              <a:buNone/>
            </a:pPr>
            <a:endParaRPr lang="en-US" sz="2300"/>
          </a:p>
        </p:txBody>
      </p:sp>
    </p:spTree>
    <p:extLst>
      <p:ext uri="{BB962C8B-B14F-4D97-AF65-F5344CB8AC3E}">
        <p14:creationId xmlns:p14="http://schemas.microsoft.com/office/powerpoint/2010/main" val="57510243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33"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7" name="Freeform: Shape 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8" name="Freeform: Shape 3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9" name="Freeform: Shape 3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0" name="Freeform: Shape 3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1" name="Freeform: Shape 4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67438250-E563-144D-A211-292A534E6B54}"/>
              </a:ext>
            </a:extLst>
          </p:cNvPr>
          <p:cNvSpPr>
            <a:spLocks noGrp="1"/>
          </p:cNvSpPr>
          <p:nvPr>
            <p:ph type="title"/>
          </p:nvPr>
        </p:nvSpPr>
        <p:spPr>
          <a:xfrm rot="16200000">
            <a:off x="-1063343" y="1685135"/>
            <a:ext cx="5436813" cy="2788920"/>
          </a:xfrm>
        </p:spPr>
        <p:txBody>
          <a:bodyPr vert="horz" lIns="91440" tIns="45720" rIns="91440" bIns="45720" rtlCol="0" anchor="ctr">
            <a:normAutofit/>
          </a:bodyPr>
          <a:lstStyle/>
          <a:p>
            <a:pPr>
              <a:spcBef>
                <a:spcPct val="0"/>
              </a:spcBef>
            </a:pPr>
            <a:r>
              <a:rPr lang="en-US" sz="4800" kern="1200" dirty="0">
                <a:solidFill>
                  <a:schemeClr val="bg1"/>
                </a:solidFill>
                <a:latin typeface="+mj-lt"/>
                <a:ea typeface="+mj-ea"/>
                <a:cs typeface="+mj-cs"/>
              </a:rPr>
              <a:t>Let’s Practice!</a:t>
            </a:r>
          </a:p>
        </p:txBody>
      </p:sp>
      <p:sp>
        <p:nvSpPr>
          <p:cNvPr id="3" name="Text Placeholder 2">
            <a:extLst>
              <a:ext uri="{FF2B5EF4-FFF2-40B4-BE49-F238E27FC236}">
                <a16:creationId xmlns:a16="http://schemas.microsoft.com/office/drawing/2014/main" id="{B0D68317-622E-E441-9827-D4737010B3E1}"/>
              </a:ext>
            </a:extLst>
          </p:cNvPr>
          <p:cNvSpPr>
            <a:spLocks noGrp="1"/>
          </p:cNvSpPr>
          <p:nvPr>
            <p:ph type="body" idx="1"/>
          </p:nvPr>
        </p:nvSpPr>
        <p:spPr>
          <a:xfrm>
            <a:off x="4071068" y="841247"/>
            <a:ext cx="6877878" cy="5120640"/>
          </a:xfrm>
        </p:spPr>
        <p:txBody>
          <a:bodyPr vert="horz" lIns="91440" tIns="45720" rIns="91440" bIns="45720" rtlCol="0" anchor="ctr">
            <a:normAutofit/>
          </a:bodyPr>
          <a:lstStyle/>
          <a:p>
            <a:pPr indent="-228600">
              <a:buFont typeface="Arial" panose="020B0604020202020204" pitchFamily="34" charset="0"/>
              <a:buChar char="•"/>
            </a:pPr>
            <a:r>
              <a:rPr lang="en-US" sz="2000" b="1" kern="1200" dirty="0">
                <a:solidFill>
                  <a:schemeClr val="tx2"/>
                </a:solidFill>
                <a:latin typeface="+mn-lt"/>
                <a:ea typeface="+mn-ea"/>
                <a:cs typeface="+mn-cs"/>
              </a:rPr>
              <a:t>Practice making your own language stems using a formula that always include the (a)  validation piece.  (</a:t>
            </a:r>
            <a:r>
              <a:rPr lang="en-US" sz="2000" b="1" i="1" kern="1200" dirty="0">
                <a:solidFill>
                  <a:schemeClr val="tx2"/>
                </a:solidFill>
                <a:latin typeface="+mn-lt"/>
                <a:ea typeface="+mn-ea"/>
                <a:cs typeface="+mn-cs"/>
              </a:rPr>
              <a:t>I can understand how you felt really angry. No wonder you were upset!)</a:t>
            </a:r>
            <a:endParaRPr lang="en-US" sz="2000" b="1" kern="1200" dirty="0">
              <a:solidFill>
                <a:schemeClr val="tx2"/>
              </a:solidFill>
              <a:latin typeface="+mn-lt"/>
              <a:ea typeface="+mn-ea"/>
              <a:cs typeface="+mn-cs"/>
            </a:endParaRPr>
          </a:p>
          <a:p>
            <a:pPr indent="-228600">
              <a:buFont typeface="Arial" panose="020B0604020202020204" pitchFamily="34" charset="0"/>
              <a:buChar char="•"/>
            </a:pPr>
            <a:r>
              <a:rPr lang="en-US" sz="2000" b="1" kern="1200" dirty="0">
                <a:solidFill>
                  <a:schemeClr val="tx2"/>
                </a:solidFill>
                <a:latin typeface="+mn-lt"/>
                <a:ea typeface="+mn-ea"/>
                <a:cs typeface="+mn-cs"/>
              </a:rPr>
              <a:t>Sometimes, you can also ask for (b) clarification (Tell me more about that feeling… or, That sounds you’re feeling ___. Did I get that right?) and ask if (c) other students have felt similar emotions (has anyone else felt that way?) </a:t>
            </a:r>
          </a:p>
          <a:p>
            <a:pPr indent="-228600">
              <a:buFont typeface="Arial" panose="020B0604020202020204" pitchFamily="34" charset="0"/>
              <a:buChar char="•"/>
            </a:pPr>
            <a:r>
              <a:rPr lang="en-US" sz="2000" b="1" kern="1200" dirty="0">
                <a:solidFill>
                  <a:schemeClr val="tx2"/>
                </a:solidFill>
                <a:latin typeface="+mn-lt"/>
                <a:ea typeface="+mn-ea"/>
                <a:cs typeface="+mn-cs"/>
              </a:rPr>
              <a:t>You can also express(d) gratitude for their share, (thank you for trusting us with this share) and in some cases, (e) offer how you feel, too (I am sad that happened). </a:t>
            </a:r>
          </a:p>
          <a:p>
            <a:pPr indent="-228600">
              <a:buFont typeface="Arial" panose="020B0604020202020204" pitchFamily="34" charset="0"/>
              <a:buChar char="•"/>
            </a:pPr>
            <a:endParaRPr lang="en-US" sz="1800" kern="1200" dirty="0">
              <a:solidFill>
                <a:schemeClr val="tx2"/>
              </a:solidFill>
              <a:latin typeface="+mn-lt"/>
              <a:ea typeface="+mn-ea"/>
              <a:cs typeface="+mn-cs"/>
            </a:endParaRPr>
          </a:p>
        </p:txBody>
      </p:sp>
      <p:sp>
        <p:nvSpPr>
          <p:cNvPr id="4" name="TextBox 3">
            <a:extLst>
              <a:ext uri="{FF2B5EF4-FFF2-40B4-BE49-F238E27FC236}">
                <a16:creationId xmlns:a16="http://schemas.microsoft.com/office/drawing/2014/main" id="{49334C55-2D6F-4A4B-88E3-512A617F6C74}"/>
              </a:ext>
            </a:extLst>
          </p:cNvPr>
          <p:cNvSpPr txBox="1"/>
          <p:nvPr/>
        </p:nvSpPr>
        <p:spPr>
          <a:xfrm>
            <a:off x="140826" y="5812012"/>
            <a:ext cx="11394466" cy="892552"/>
          </a:xfrm>
          <a:prstGeom prst="rect">
            <a:avLst/>
          </a:prstGeom>
          <a:noFill/>
        </p:spPr>
        <p:txBody>
          <a:bodyPr wrap="none" rtlCol="0">
            <a:spAutoFit/>
          </a:bodyPr>
          <a:lstStyle/>
          <a:p>
            <a:pPr marL="114300" indent="0">
              <a:spcAft>
                <a:spcPts val="600"/>
              </a:spcAft>
              <a:buNone/>
            </a:pPr>
            <a:endParaRPr lang="en-US" dirty="0">
              <a:solidFill>
                <a:schemeClr val="tx2"/>
              </a:solidFill>
            </a:endParaRPr>
          </a:p>
          <a:p>
            <a:pPr>
              <a:spcAft>
                <a:spcPts val="600"/>
              </a:spcAft>
            </a:pPr>
            <a:r>
              <a:rPr lang="en-US" dirty="0">
                <a:solidFill>
                  <a:schemeClr val="tx2"/>
                </a:solidFill>
              </a:rPr>
              <a:t>Here’s an easy read for this: </a:t>
            </a:r>
            <a:r>
              <a:rPr lang="en-US" dirty="0">
                <a:solidFill>
                  <a:schemeClr val="tx2"/>
                </a:solidFill>
                <a:hlinkClick r:id="rId2"/>
              </a:rPr>
              <a:t>https://medium.com/@lauraclick/31-empathetic-statements-for-when-you-dont-know-what-to-say-edd50822c96a</a:t>
            </a:r>
            <a:r>
              <a:rPr lang="en-US" dirty="0">
                <a:solidFill>
                  <a:schemeClr val="tx2"/>
                </a:solidFill>
              </a:rPr>
              <a:t> </a:t>
            </a:r>
          </a:p>
          <a:p>
            <a:pPr>
              <a:spcAft>
                <a:spcPts val="600"/>
              </a:spcAft>
            </a:pPr>
            <a:endParaRPr lang="en-US" dirty="0"/>
          </a:p>
        </p:txBody>
      </p:sp>
    </p:spTree>
    <p:extLst>
      <p:ext uri="{BB962C8B-B14F-4D97-AF65-F5344CB8AC3E}">
        <p14:creationId xmlns:p14="http://schemas.microsoft.com/office/powerpoint/2010/main" val="35899810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3A4F209C-C20E-4FA7-B241-1EF4F8D193B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16906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8" name="Rectangle 17">
            <a:extLst>
              <a:ext uri="{FF2B5EF4-FFF2-40B4-BE49-F238E27FC236}">
                <a16:creationId xmlns:a16="http://schemas.microsoft.com/office/drawing/2014/main" id="{E4564234-45B0-4ED8-A9E2-199C0017327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690688"/>
            <a:ext cx="12192000" cy="51663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E872864-8C52-B44E-9D91-6234DBA596B8}"/>
              </a:ext>
            </a:extLst>
          </p:cNvPr>
          <p:cNvSpPr>
            <a:spLocks noGrp="1"/>
          </p:cNvSpPr>
          <p:nvPr>
            <p:ph type="title"/>
          </p:nvPr>
        </p:nvSpPr>
        <p:spPr>
          <a:xfrm>
            <a:off x="838200" y="365125"/>
            <a:ext cx="10515600" cy="1325563"/>
          </a:xfrm>
        </p:spPr>
        <p:txBody>
          <a:bodyPr>
            <a:normAutofit/>
          </a:bodyPr>
          <a:lstStyle/>
          <a:p>
            <a:r>
              <a:rPr lang="en-US" dirty="0">
                <a:solidFill>
                  <a:schemeClr val="bg1">
                    <a:lumMod val="95000"/>
                    <a:lumOff val="5000"/>
                  </a:schemeClr>
                </a:solidFill>
              </a:rPr>
              <a:t>Start &amp; finish as a community</a:t>
            </a:r>
          </a:p>
        </p:txBody>
      </p:sp>
      <p:sp>
        <p:nvSpPr>
          <p:cNvPr id="5" name="TextBox 4">
            <a:extLst>
              <a:ext uri="{FF2B5EF4-FFF2-40B4-BE49-F238E27FC236}">
                <a16:creationId xmlns:a16="http://schemas.microsoft.com/office/drawing/2014/main" id="{7109F88E-4852-1B4D-BB3A-1E4C4A8B83D4}"/>
              </a:ext>
            </a:extLst>
          </p:cNvPr>
          <p:cNvSpPr txBox="1"/>
          <p:nvPr/>
        </p:nvSpPr>
        <p:spPr>
          <a:xfrm>
            <a:off x="838200" y="6311900"/>
            <a:ext cx="10112064" cy="600164"/>
          </a:xfrm>
          <a:prstGeom prst="rect">
            <a:avLst/>
          </a:prstGeom>
          <a:noFill/>
        </p:spPr>
        <p:txBody>
          <a:bodyPr wrap="none" rtlCol="0">
            <a:spAutoFit/>
          </a:bodyPr>
          <a:lstStyle/>
          <a:p>
            <a:pPr>
              <a:spcAft>
                <a:spcPts val="600"/>
              </a:spcAft>
            </a:pPr>
            <a:r>
              <a:rPr lang="en-US" dirty="0" err="1"/>
              <a:t>Raygoza</a:t>
            </a:r>
            <a:r>
              <a:rPr lang="en-US" dirty="0"/>
              <a:t>, M., León, R., &amp; Norris, A. (2020). </a:t>
            </a:r>
            <a:r>
              <a:rPr lang="en-US" i="1" dirty="0"/>
              <a:t>Humanizing online teaching. </a:t>
            </a:r>
            <a:r>
              <a:rPr lang="en-US" u="sng" dirty="0">
                <a:hlinkClick r:id="rId2"/>
              </a:rPr>
              <a:t>http://works.bepress.com/mary-candace-raygoza/28/</a:t>
            </a:r>
            <a:endParaRPr lang="en-US"/>
          </a:p>
          <a:p>
            <a:pPr>
              <a:spcAft>
                <a:spcPts val="600"/>
              </a:spcAft>
            </a:pPr>
            <a:endParaRPr lang="en-US"/>
          </a:p>
        </p:txBody>
      </p:sp>
      <p:graphicFrame>
        <p:nvGraphicFramePr>
          <p:cNvPr id="7" name="Text Placeholder 2">
            <a:extLst>
              <a:ext uri="{FF2B5EF4-FFF2-40B4-BE49-F238E27FC236}">
                <a16:creationId xmlns:a16="http://schemas.microsoft.com/office/drawing/2014/main" id="{24CF3092-481B-4D07-9781-DBEBF7B38ED0}"/>
              </a:ext>
            </a:extLst>
          </p:cNvPr>
          <p:cNvGraphicFramePr/>
          <p:nvPr>
            <p:extLst>
              <p:ext uri="{D42A27DB-BD31-4B8C-83A1-F6EECF244321}">
                <p14:modId xmlns:p14="http://schemas.microsoft.com/office/powerpoint/2010/main" val="3322525506"/>
              </p:ext>
            </p:extLst>
          </p:nvPr>
        </p:nvGraphicFramePr>
        <p:xfrm>
          <a:off x="838200" y="2016125"/>
          <a:ext cx="10515600" cy="40655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716761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Cover">
            <a:extLst>
              <a:ext uri="{FF2B5EF4-FFF2-40B4-BE49-F238E27FC236}">
                <a16:creationId xmlns:a16="http://schemas.microsoft.com/office/drawing/2014/main" id="{8B2B1708-8CE4-4A20-94F5-55118AE2CB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 name="Group 15">
            <a:extLst>
              <a:ext uri="{FF2B5EF4-FFF2-40B4-BE49-F238E27FC236}">
                <a16:creationId xmlns:a16="http://schemas.microsoft.com/office/drawing/2014/main" id="{C0AA22AC-B934-4178-A531-06726A3FC1D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7" name="Color">
              <a:extLst>
                <a:ext uri="{FF2B5EF4-FFF2-40B4-BE49-F238E27FC236}">
                  <a16:creationId xmlns:a16="http://schemas.microsoft.com/office/drawing/2014/main" id="{6D6F7669-0335-45E2-9CFE-D7EF16DF46A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Color">
              <a:extLst>
                <a:ext uri="{FF2B5EF4-FFF2-40B4-BE49-F238E27FC236}">
                  <a16:creationId xmlns:a16="http://schemas.microsoft.com/office/drawing/2014/main" id="{301F7FCA-4782-4FBE-9252-17877B2990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 name="Picture 6">
            <a:extLst>
              <a:ext uri="{FF2B5EF4-FFF2-40B4-BE49-F238E27FC236}">
                <a16:creationId xmlns:a16="http://schemas.microsoft.com/office/drawing/2014/main" id="{539DA39D-757B-0D40-8072-34430230FAD4}"/>
              </a:ext>
            </a:extLst>
          </p:cNvPr>
          <p:cNvPicPr>
            <a:picLocks noChangeAspect="1"/>
          </p:cNvPicPr>
          <p:nvPr/>
        </p:nvPicPr>
        <p:blipFill rotWithShape="1">
          <a:blip r:embed="rId2"/>
          <a:srcRect r="1" b="7184"/>
          <a:stretch/>
        </p:blipFill>
        <p:spPr>
          <a:xfrm>
            <a:off x="6803647" y="653615"/>
            <a:ext cx="4730214" cy="5540004"/>
          </a:xfrm>
          <a:prstGeom prst="rect">
            <a:avLst/>
          </a:prstGeom>
        </p:spPr>
      </p:pic>
      <p:grpSp>
        <p:nvGrpSpPr>
          <p:cNvPr id="20" name="Group 19">
            <a:extLst>
              <a:ext uri="{FF2B5EF4-FFF2-40B4-BE49-F238E27FC236}">
                <a16:creationId xmlns:a16="http://schemas.microsoft.com/office/drawing/2014/main" id="{5795FBEB-70B2-409B-AE84-654E76B79B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0" y="0"/>
            <a:chExt cx="12188952" cy="6858000"/>
          </a:xfrm>
        </p:grpSpPr>
        <p:sp>
          <p:nvSpPr>
            <p:cNvPr id="21" name="Freeform: Shape 20">
              <a:extLst>
                <a:ext uri="{FF2B5EF4-FFF2-40B4-BE49-F238E27FC236}">
                  <a16:creationId xmlns:a16="http://schemas.microsoft.com/office/drawing/2014/main" id="{13424F12-7A44-4F11-A62E-6AE117A14EC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28C124D-6FB7-4EDD-8DF7-D9A93D8F3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4EACAEE-399E-4936-89D8-43216F5CFE1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64BC9977-29AF-4134-A9EE-9210122B365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A064C6-1D4F-4842-BFCC-B967FF8BA3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4B470779-6729-43E2-89F3-94CC5ECFEB5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704A746-31DA-422E-8991-0AF15F8422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8F547E24-2F1B-B542-9105-1B93C92C9196}"/>
              </a:ext>
            </a:extLst>
          </p:cNvPr>
          <p:cNvSpPr>
            <a:spLocks noGrp="1"/>
          </p:cNvSpPr>
          <p:nvPr>
            <p:ph type="title"/>
          </p:nvPr>
        </p:nvSpPr>
        <p:spPr>
          <a:xfrm>
            <a:off x="1012644" y="841664"/>
            <a:ext cx="4608768" cy="2782723"/>
          </a:xfrm>
        </p:spPr>
        <p:txBody>
          <a:bodyPr vert="horz" lIns="91440" tIns="45720" rIns="91440" bIns="45720" rtlCol="0" anchor="b">
            <a:normAutofit/>
          </a:bodyPr>
          <a:lstStyle/>
          <a:p>
            <a:pPr>
              <a:spcBef>
                <a:spcPct val="0"/>
              </a:spcBef>
            </a:pPr>
            <a:r>
              <a:rPr lang="en-US" sz="4100" kern="1200">
                <a:solidFill>
                  <a:schemeClr val="bg1"/>
                </a:solidFill>
                <a:latin typeface="+mj-lt"/>
                <a:ea typeface="+mj-ea"/>
                <a:cs typeface="+mj-cs"/>
              </a:rPr>
              <a:t>A CASEL </a:t>
            </a:r>
            <a:r>
              <a:rPr lang="en-US" sz="4100" kern="1200">
                <a:solidFill>
                  <a:schemeClr val="bg1"/>
                </a:solidFill>
                <a:latin typeface="+mj-lt"/>
                <a:ea typeface="+mj-ea"/>
                <a:cs typeface="+mj-cs"/>
                <a:hlinkClick r:id="rId3"/>
              </a:rPr>
              <a:t>resource for returning to school during these times: </a:t>
            </a:r>
            <a:endParaRPr lang="en-US" sz="4100" kern="1200">
              <a:solidFill>
                <a:schemeClr val="bg1"/>
              </a:solidFill>
              <a:latin typeface="+mj-lt"/>
              <a:ea typeface="+mj-ea"/>
              <a:cs typeface="+mj-cs"/>
            </a:endParaRPr>
          </a:p>
        </p:txBody>
      </p:sp>
    </p:spTree>
    <p:extLst>
      <p:ext uri="{BB962C8B-B14F-4D97-AF65-F5344CB8AC3E}">
        <p14:creationId xmlns:p14="http://schemas.microsoft.com/office/powerpoint/2010/main" val="12639598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4" y="448055"/>
            <a:ext cx="3414370" cy="3801257"/>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a:extLst>
              <a:ext uri="{FF2B5EF4-FFF2-40B4-BE49-F238E27FC236}">
                <a16:creationId xmlns:a16="http://schemas.microsoft.com/office/drawing/2014/main" id="{5318B236-3717-0843-A9E3-95AF45516F44}"/>
              </a:ext>
            </a:extLst>
          </p:cNvPr>
          <p:cNvSpPr>
            <a:spLocks noGrp="1"/>
          </p:cNvSpPr>
          <p:nvPr>
            <p:ph type="title"/>
          </p:nvPr>
        </p:nvSpPr>
        <p:spPr>
          <a:xfrm>
            <a:off x="777240" y="731519"/>
            <a:ext cx="2845191" cy="3237579"/>
          </a:xfrm>
        </p:spPr>
        <p:txBody>
          <a:bodyPr vert="horz" lIns="91440" tIns="45720" rIns="91440" bIns="45720" rtlCol="0" anchor="ctr">
            <a:normAutofit/>
          </a:bodyPr>
          <a:lstStyle/>
          <a:p>
            <a:pPr>
              <a:spcBef>
                <a:spcPct val="0"/>
              </a:spcBef>
            </a:pPr>
            <a:r>
              <a:rPr lang="en-US" sz="3200" kern="1200" dirty="0">
                <a:solidFill>
                  <a:srgbClr val="FFFFFF"/>
                </a:solidFill>
                <a:latin typeface="+mj-lt"/>
                <a:ea typeface="+mj-ea"/>
                <a:cs typeface="+mj-cs"/>
              </a:rPr>
              <a:t>Consider free, online student and family needs assessment surveys, such as this </a:t>
            </a:r>
            <a:r>
              <a:rPr lang="en-US" sz="3200" kern="1200" dirty="0">
                <a:solidFill>
                  <a:srgbClr val="FFFFFF"/>
                </a:solidFill>
                <a:latin typeface="+mj-lt"/>
                <a:ea typeface="+mj-ea"/>
                <a:cs typeface="+mj-cs"/>
                <a:hlinkClick r:id="rId2"/>
              </a:rPr>
              <a:t>one</a:t>
            </a:r>
            <a:endParaRPr lang="en-US" sz="3200" kern="1200" dirty="0">
              <a:solidFill>
                <a:srgbClr val="FFFFFF"/>
              </a:solidFill>
              <a:latin typeface="+mj-lt"/>
              <a:ea typeface="+mj-ea"/>
              <a:cs typeface="+mj-cs"/>
            </a:endParaRPr>
          </a:p>
        </p:txBody>
      </p:sp>
      <p:pic>
        <p:nvPicPr>
          <p:cNvPr id="7" name="Picture 6" descr="A screenshot of a cell phone&#10;&#10;Description automatically generated">
            <a:extLst>
              <a:ext uri="{FF2B5EF4-FFF2-40B4-BE49-F238E27FC236}">
                <a16:creationId xmlns:a16="http://schemas.microsoft.com/office/drawing/2014/main" id="{F92B34CC-08D5-0B4E-B8C2-AD68B9224F09}"/>
              </a:ext>
            </a:extLst>
          </p:cNvPr>
          <p:cNvPicPr>
            <a:picLocks noChangeAspect="1"/>
          </p:cNvPicPr>
          <p:nvPr/>
        </p:nvPicPr>
        <p:blipFill rotWithShape="1">
          <a:blip r:embed="rId3"/>
          <a:srcRect r="-1" b="3855"/>
          <a:stretch/>
        </p:blipFill>
        <p:spPr>
          <a:xfrm>
            <a:off x="4044603" y="448056"/>
            <a:ext cx="7680450" cy="3802932"/>
          </a:xfrm>
          <a:prstGeom prst="rect">
            <a:avLst/>
          </a:prstGeom>
        </p:spPr>
      </p:pic>
      <p:sp>
        <p:nvSpPr>
          <p:cNvPr id="15" name="Rectangle 14">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6343" y="4419227"/>
            <a:ext cx="3414369" cy="1979852"/>
          </a:xfrm>
          <a:prstGeom prst="rect">
            <a:avLst/>
          </a:prstGeom>
          <a:solidFill>
            <a:schemeClr val="accent5">
              <a:alpha val="9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44603" y="4416552"/>
            <a:ext cx="7688475" cy="1984248"/>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210636E-E891-8C4C-81F4-95E788BD665A}"/>
              </a:ext>
            </a:extLst>
          </p:cNvPr>
          <p:cNvSpPr txBox="1"/>
          <p:nvPr/>
        </p:nvSpPr>
        <p:spPr>
          <a:xfrm>
            <a:off x="4379709" y="4642338"/>
            <a:ext cx="7037591" cy="1564310"/>
          </a:xfrm>
          <a:prstGeom prst="rect">
            <a:avLst/>
          </a:prstGeom>
        </p:spPr>
        <p:txBody>
          <a:bodyPr vert="horz" lIns="91440" tIns="45720" rIns="91440" bIns="45720" rtlCol="0" anchor="ctr">
            <a:normAutofit/>
          </a:bodyPr>
          <a:lstStyle/>
          <a:p>
            <a:pPr indent="-228600">
              <a:lnSpc>
                <a:spcPct val="90000"/>
              </a:lnSpc>
              <a:spcAft>
                <a:spcPts val="600"/>
              </a:spcAft>
              <a:buFont typeface="Arial" panose="020B0604020202020204" pitchFamily="34" charset="0"/>
              <a:buChar char="•"/>
            </a:pPr>
            <a:r>
              <a:rPr lang="en-US" sz="1800" kern="1200">
                <a:solidFill>
                  <a:schemeClr val="tx1"/>
                </a:solidFill>
                <a:latin typeface="+mn-lt"/>
                <a:ea typeface="+mn-ea"/>
                <a:cs typeface="+mn-cs"/>
                <a:hlinkClick r:id="rId4"/>
              </a:rPr>
              <a:t>https://go.panoramaed.com/thanks/distance-learning-surveys?submissionGuid=f1089307-6984-40d7-be0d-f35c5b76aa6a</a:t>
            </a:r>
            <a:r>
              <a:rPr lang="en-US" sz="1800" kern="1200">
                <a:solidFill>
                  <a:schemeClr val="tx1"/>
                </a:solidFill>
                <a:latin typeface="+mn-lt"/>
                <a:ea typeface="+mn-ea"/>
                <a:cs typeface="+mn-cs"/>
              </a:rPr>
              <a:t> </a:t>
            </a:r>
          </a:p>
        </p:txBody>
      </p:sp>
    </p:spTree>
    <p:extLst>
      <p:ext uri="{BB962C8B-B14F-4D97-AF65-F5344CB8AC3E}">
        <p14:creationId xmlns:p14="http://schemas.microsoft.com/office/powerpoint/2010/main" val="326789211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2058" y="450221"/>
            <a:ext cx="4402377" cy="3918123"/>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a:extLst>
              <a:ext uri="{FF2B5EF4-FFF2-40B4-BE49-F238E27FC236}">
                <a16:creationId xmlns:a16="http://schemas.microsoft.com/office/drawing/2014/main" id="{8B6C216E-697F-6B4A-894D-14460BE4EACA}"/>
              </a:ext>
            </a:extLst>
          </p:cNvPr>
          <p:cNvSpPr>
            <a:spLocks noGrp="1"/>
          </p:cNvSpPr>
          <p:nvPr>
            <p:ph type="title"/>
          </p:nvPr>
        </p:nvSpPr>
        <p:spPr>
          <a:xfrm>
            <a:off x="774700" y="762000"/>
            <a:ext cx="3759200" cy="3340100"/>
          </a:xfrm>
        </p:spPr>
        <p:txBody>
          <a:bodyPr>
            <a:normAutofit/>
          </a:bodyPr>
          <a:lstStyle/>
          <a:p>
            <a:r>
              <a:rPr lang="en-US" sz="4100">
                <a:solidFill>
                  <a:srgbClr val="FFFFFF"/>
                </a:solidFill>
              </a:rPr>
              <a:t>In Sum: General Principles for Delivering Culturally Responsive SEL </a:t>
            </a:r>
          </a:p>
        </p:txBody>
      </p:sp>
      <p:sp>
        <p:nvSpPr>
          <p:cNvPr id="13" name="Rectangle 12">
            <a:extLst>
              <a:ext uri="{FF2B5EF4-FFF2-40B4-BE49-F238E27FC236}">
                <a16:creationId xmlns:a16="http://schemas.microsoft.com/office/drawing/2014/main" id="{E186B68C-84BC-4A6E-99D1-EE87483C13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48949" y="450221"/>
            <a:ext cx="2115455" cy="1898903"/>
          </a:xfrm>
          <a:prstGeom prst="rect">
            <a:avLst/>
          </a:prstGeom>
          <a:solidFill>
            <a:srgbClr val="A5A5A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5" name="Rectangle 14">
            <a:extLst>
              <a:ext uri="{FF2B5EF4-FFF2-40B4-BE49-F238E27FC236}">
                <a16:creationId xmlns:a16="http://schemas.microsoft.com/office/drawing/2014/main" id="{5F218A6E-A365-45D3-80AE-344CE85613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048949" y="2502049"/>
            <a:ext cx="2115455" cy="1866295"/>
          </a:xfrm>
          <a:prstGeom prst="rect">
            <a:avLst/>
          </a:prstGeom>
          <a:solidFill>
            <a:srgbClr val="7F7F7F">
              <a:alpha val="20000"/>
            </a:srgb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8" name="Graphic 7" descr="Classroom">
            <a:extLst>
              <a:ext uri="{FF2B5EF4-FFF2-40B4-BE49-F238E27FC236}">
                <a16:creationId xmlns:a16="http://schemas.microsoft.com/office/drawing/2014/main" id="{9FD76EC5-14A1-4103-B467-1A89C82FC60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82310" y="2606351"/>
            <a:ext cx="1645297" cy="1645297"/>
          </a:xfrm>
          <a:prstGeom prst="rect">
            <a:avLst/>
          </a:prstGeom>
        </p:spPr>
      </p:pic>
      <p:sp>
        <p:nvSpPr>
          <p:cNvPr id="17" name="Rectangle 16">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8921" y="4521269"/>
            <a:ext cx="6697525" cy="1877811"/>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9" name="Rectangle 18">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311418" y="450221"/>
            <a:ext cx="4421661" cy="5948858"/>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lumMod val="85000"/>
                </a:schemeClr>
              </a:solidFill>
            </a:endParaRPr>
          </a:p>
        </p:txBody>
      </p:sp>
      <p:sp>
        <p:nvSpPr>
          <p:cNvPr id="3" name="Text Placeholder 2">
            <a:extLst>
              <a:ext uri="{FF2B5EF4-FFF2-40B4-BE49-F238E27FC236}">
                <a16:creationId xmlns:a16="http://schemas.microsoft.com/office/drawing/2014/main" id="{FB39F204-7A4A-C74D-8644-0FDF3E8226D3}"/>
              </a:ext>
            </a:extLst>
          </p:cNvPr>
          <p:cNvSpPr>
            <a:spLocks noGrp="1"/>
          </p:cNvSpPr>
          <p:nvPr>
            <p:ph type="body" idx="1"/>
          </p:nvPr>
        </p:nvSpPr>
        <p:spPr>
          <a:xfrm>
            <a:off x="7658103" y="795548"/>
            <a:ext cx="3759198" cy="5275603"/>
          </a:xfrm>
        </p:spPr>
        <p:txBody>
          <a:bodyPr anchor="ctr">
            <a:normAutofit lnSpcReduction="10000"/>
          </a:bodyPr>
          <a:lstStyle/>
          <a:p>
            <a:r>
              <a:rPr lang="en-US" sz="2000" i="1" dirty="0"/>
              <a:t>Get to know yourself</a:t>
            </a:r>
          </a:p>
          <a:p>
            <a:r>
              <a:rPr lang="en-US" sz="2000" i="1" dirty="0"/>
              <a:t>Get to know your students</a:t>
            </a:r>
            <a:r>
              <a:rPr lang="en-US" sz="2000" dirty="0"/>
              <a:t>.</a:t>
            </a:r>
          </a:p>
          <a:p>
            <a:r>
              <a:rPr lang="en-US" sz="2000" i="1" dirty="0"/>
              <a:t>Get to know your students’ community.</a:t>
            </a:r>
          </a:p>
          <a:p>
            <a:r>
              <a:rPr lang="en-US" sz="2000" i="1" dirty="0"/>
              <a:t>Deliver the curriculum in a manner that your students can understand and relate.</a:t>
            </a:r>
          </a:p>
          <a:p>
            <a:r>
              <a:rPr lang="en-US" sz="2000" i="1" dirty="0"/>
              <a:t>Document adaptations, seek feedback and evaluate outcomes.</a:t>
            </a:r>
          </a:p>
          <a:p>
            <a:r>
              <a:rPr lang="en-US" sz="2000" i="1" dirty="0"/>
              <a:t>Use high-impact strategies with low language load and/or scaffolding, such as:</a:t>
            </a:r>
          </a:p>
          <a:p>
            <a:pPr lvl="1"/>
            <a:r>
              <a:rPr lang="en-US" sz="1600" i="1" dirty="0"/>
              <a:t>Emotion Check-ins</a:t>
            </a:r>
          </a:p>
          <a:p>
            <a:pPr lvl="1"/>
            <a:r>
              <a:rPr lang="en-US" sz="1600" i="1" dirty="0"/>
              <a:t>Breathing </a:t>
            </a:r>
          </a:p>
          <a:p>
            <a:pPr lvl="1"/>
            <a:r>
              <a:rPr lang="en-US" sz="1600" i="1" dirty="0"/>
              <a:t>Art, Music, Eating, and Movement</a:t>
            </a:r>
            <a:endParaRPr lang="en-US" sz="2000" dirty="0"/>
          </a:p>
        </p:txBody>
      </p:sp>
      <p:sp>
        <p:nvSpPr>
          <p:cNvPr id="4" name="TextBox 3">
            <a:extLst>
              <a:ext uri="{FF2B5EF4-FFF2-40B4-BE49-F238E27FC236}">
                <a16:creationId xmlns:a16="http://schemas.microsoft.com/office/drawing/2014/main" id="{BC6DEF27-7993-C645-8B9C-95C53E03176A}"/>
              </a:ext>
            </a:extLst>
          </p:cNvPr>
          <p:cNvSpPr txBox="1"/>
          <p:nvPr/>
        </p:nvSpPr>
        <p:spPr>
          <a:xfrm>
            <a:off x="8481848" y="6338986"/>
            <a:ext cx="3156633" cy="307777"/>
          </a:xfrm>
          <a:prstGeom prst="rect">
            <a:avLst/>
          </a:prstGeom>
          <a:noFill/>
        </p:spPr>
        <p:txBody>
          <a:bodyPr wrap="none" rtlCol="0">
            <a:spAutoFit/>
          </a:bodyPr>
          <a:lstStyle/>
          <a:p>
            <a:pPr>
              <a:spcAft>
                <a:spcPts val="600"/>
              </a:spcAft>
            </a:pPr>
            <a:r>
              <a:rPr lang="en-US" dirty="0" err="1"/>
              <a:t>Gueldner</a:t>
            </a:r>
            <a:r>
              <a:rPr lang="en-US" dirty="0"/>
              <a:t>, </a:t>
            </a:r>
            <a:r>
              <a:rPr lang="en-US" dirty="0" err="1"/>
              <a:t>Feuerborn</a:t>
            </a:r>
            <a:r>
              <a:rPr lang="en-US" dirty="0"/>
              <a:t>, &amp; Merrell, 2020</a:t>
            </a:r>
            <a:endParaRPr lang="en-US"/>
          </a:p>
        </p:txBody>
      </p:sp>
      <p:sp>
        <p:nvSpPr>
          <p:cNvPr id="5" name="TextBox 4">
            <a:extLst>
              <a:ext uri="{FF2B5EF4-FFF2-40B4-BE49-F238E27FC236}">
                <a16:creationId xmlns:a16="http://schemas.microsoft.com/office/drawing/2014/main" id="{0997E52B-1EE6-1346-8B9B-2202EE4CA108}"/>
              </a:ext>
            </a:extLst>
          </p:cNvPr>
          <p:cNvSpPr txBox="1"/>
          <p:nvPr/>
        </p:nvSpPr>
        <p:spPr>
          <a:xfrm>
            <a:off x="617255" y="4813843"/>
            <a:ext cx="6053368" cy="1323439"/>
          </a:xfrm>
          <a:prstGeom prst="rect">
            <a:avLst/>
          </a:prstGeom>
          <a:noFill/>
        </p:spPr>
        <p:txBody>
          <a:bodyPr wrap="square" rtlCol="0">
            <a:spAutoFit/>
          </a:bodyPr>
          <a:lstStyle/>
          <a:p>
            <a:r>
              <a:rPr lang="en-US" sz="2000" dirty="0">
                <a:solidFill>
                  <a:schemeClr val="bg1"/>
                </a:solidFill>
                <a:latin typeface="Britannic Bold" panose="020B0903060703020204" pitchFamily="34" charset="77"/>
              </a:rPr>
              <a:t>Revisit your intention.</a:t>
            </a:r>
          </a:p>
          <a:p>
            <a:r>
              <a:rPr lang="en-US" sz="2000" dirty="0">
                <a:solidFill>
                  <a:schemeClr val="bg1"/>
                </a:solidFill>
                <a:latin typeface="Britannic Bold" panose="020B0903060703020204" pitchFamily="34" charset="77"/>
              </a:rPr>
              <a:t>Create a new one.</a:t>
            </a:r>
          </a:p>
          <a:p>
            <a:r>
              <a:rPr lang="en-US" sz="2000" dirty="0">
                <a:solidFill>
                  <a:schemeClr val="bg1"/>
                </a:solidFill>
                <a:latin typeface="Britannic Bold" panose="020B0903060703020204" pitchFamily="34" charset="77"/>
              </a:rPr>
              <a:t>List 1-3 high-impact SEL practices you can commit to using this year.</a:t>
            </a:r>
          </a:p>
        </p:txBody>
      </p:sp>
    </p:spTree>
    <p:extLst>
      <p:ext uri="{BB962C8B-B14F-4D97-AF65-F5344CB8AC3E}">
        <p14:creationId xmlns:p14="http://schemas.microsoft.com/office/powerpoint/2010/main" val="41150094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775CD93-9DF2-48CB-9F57-1BCA9A46C7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8922" y="453981"/>
            <a:ext cx="6675120" cy="1877811"/>
          </a:xfrm>
          <a:prstGeom prst="rect">
            <a:avLst/>
          </a:prstGeom>
          <a:solidFill>
            <a:srgbClr val="595959"/>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a:extLst>
              <a:ext uri="{FF2B5EF4-FFF2-40B4-BE49-F238E27FC236}">
                <a16:creationId xmlns:a16="http://schemas.microsoft.com/office/drawing/2014/main" id="{014AD7B9-EBC5-2843-A8BB-71961C78C349}"/>
              </a:ext>
            </a:extLst>
          </p:cNvPr>
          <p:cNvSpPr>
            <a:spLocks noGrp="1"/>
          </p:cNvSpPr>
          <p:nvPr>
            <p:ph type="title"/>
          </p:nvPr>
        </p:nvSpPr>
        <p:spPr>
          <a:xfrm>
            <a:off x="731520" y="731520"/>
            <a:ext cx="6089904" cy="1426464"/>
          </a:xfrm>
        </p:spPr>
        <p:txBody>
          <a:bodyPr>
            <a:normAutofit/>
          </a:bodyPr>
          <a:lstStyle/>
          <a:p>
            <a:r>
              <a:rPr lang="en-US">
                <a:solidFill>
                  <a:srgbClr val="FFFFFF"/>
                </a:solidFill>
              </a:rPr>
              <a:t>Consider the following questions: </a:t>
            </a:r>
            <a:r>
              <a:rPr lang="en-US" b="1" i="1">
                <a:solidFill>
                  <a:srgbClr val="FFFFFF"/>
                </a:solidFill>
              </a:rPr>
              <a:t> </a:t>
            </a:r>
            <a:endParaRPr lang="en-US">
              <a:solidFill>
                <a:srgbClr val="FFFFFF"/>
              </a:solidFill>
            </a:endParaRPr>
          </a:p>
        </p:txBody>
      </p:sp>
      <p:sp>
        <p:nvSpPr>
          <p:cNvPr id="11" name="Rectangle 10">
            <a:extLst>
              <a:ext uri="{FF2B5EF4-FFF2-40B4-BE49-F238E27FC236}">
                <a16:creationId xmlns:a16="http://schemas.microsoft.com/office/drawing/2014/main" id="{6166C6D1-23AC-49C4-BA07-238E4E9F8CE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277100" y="461737"/>
            <a:ext cx="2149361" cy="1870055"/>
          </a:xfrm>
          <a:prstGeom prst="rect">
            <a:avLst/>
          </a:prstGeom>
          <a:solidFill>
            <a:schemeClr val="accent1">
              <a:alpha val="9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Rectangle 12">
            <a:extLst>
              <a:ext uri="{FF2B5EF4-FFF2-40B4-BE49-F238E27FC236}">
                <a16:creationId xmlns:a16="http://schemas.microsoft.com/office/drawing/2014/main" id="{E186B68C-84BC-4A6E-99D1-EE87483C13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573768" y="453155"/>
            <a:ext cx="2149358" cy="1878638"/>
          </a:xfrm>
          <a:prstGeom prst="rect">
            <a:avLst/>
          </a:prstGeom>
          <a:solidFill>
            <a:srgbClr val="A5A5A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5" name="Rectangle 14">
            <a:extLst>
              <a:ext uri="{FF2B5EF4-FFF2-40B4-BE49-F238E27FC236}">
                <a16:creationId xmlns:a16="http://schemas.microsoft.com/office/drawing/2014/main" id="{1C091803-41C2-48E0-9228-5148460C74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8920" y="2480956"/>
            <a:ext cx="11264206" cy="3918122"/>
          </a:xfrm>
          <a:prstGeom prst="rect">
            <a:avLst/>
          </a:prstGeom>
          <a:solidFill>
            <a:schemeClr val="tx1">
              <a:lumMod val="50000"/>
              <a:lumOff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79DEAF1E-0441-AE4C-A584-F1A1C15C13B4}"/>
              </a:ext>
            </a:extLst>
          </p:cNvPr>
          <p:cNvSpPr>
            <a:spLocks noGrp="1"/>
          </p:cNvSpPr>
          <p:nvPr>
            <p:ph idx="1"/>
          </p:nvPr>
        </p:nvSpPr>
        <p:spPr>
          <a:xfrm>
            <a:off x="468874" y="2798385"/>
            <a:ext cx="11254252" cy="3283260"/>
          </a:xfrm>
        </p:spPr>
        <p:txBody>
          <a:bodyPr anchor="ctr">
            <a:noAutofit/>
          </a:bodyPr>
          <a:lstStyle/>
          <a:p>
            <a:pPr marL="0" indent="0">
              <a:buNone/>
            </a:pPr>
            <a:r>
              <a:rPr lang="en-US" sz="1800" i="1" dirty="0"/>
              <a:t>• To what extent have you considered the historical, socio-political, and racialized context of education in the United States when developing your SEL implementation plans? </a:t>
            </a:r>
          </a:p>
          <a:p>
            <a:pPr marL="0" indent="0">
              <a:buNone/>
            </a:pPr>
            <a:r>
              <a:rPr lang="en-US" sz="1800" i="1" dirty="0"/>
              <a:t>• To what extent is creating equitable and accessible learning environments and outcomes an explicit part of your SEL work? </a:t>
            </a:r>
          </a:p>
          <a:p>
            <a:pPr marL="0" indent="0">
              <a:buNone/>
            </a:pPr>
            <a:r>
              <a:rPr lang="en-US" sz="1800" i="1" dirty="0"/>
              <a:t>• What opportunities do you have to develop your own self-awareness, social emotional intelligence, and cultural competence and to surface and confront the ways in which you contribute to racial vulnerability of students? </a:t>
            </a:r>
          </a:p>
          <a:p>
            <a:pPr marL="0" indent="0">
              <a:buNone/>
            </a:pPr>
            <a:r>
              <a:rPr lang="en-US" sz="1800" i="1" dirty="0"/>
              <a:t>• Are your practices and policies grounded in the understanding that all learning is social and emotional and that all students are oriented to opportunity and belonging in our communities and schools? </a:t>
            </a:r>
          </a:p>
          <a:p>
            <a:pPr marL="0" indent="0">
              <a:buNone/>
            </a:pPr>
            <a:r>
              <a:rPr lang="en-US" sz="1800" i="1" dirty="0"/>
              <a:t>• To what extent do you use SEL practices to facilitate healing from the effects of systemic oppression, build cross-race alliances, and create joyful, </a:t>
            </a:r>
            <a:r>
              <a:rPr lang="en-US" sz="1800" i="1" dirty="0" err="1"/>
              <a:t>liberatory</a:t>
            </a:r>
            <a:r>
              <a:rPr lang="en-US" sz="1800" i="1" dirty="0"/>
              <a:t> learning environments? </a:t>
            </a:r>
          </a:p>
          <a:p>
            <a:pPr marL="0" indent="0">
              <a:buNone/>
            </a:pPr>
            <a:r>
              <a:rPr lang="en-US" sz="1800" i="1" dirty="0"/>
              <a:t>• Do your policies and practices build new opportunity structures and pathways to existing opportunities, rather than reproduce racial inequity? </a:t>
            </a:r>
          </a:p>
        </p:txBody>
      </p:sp>
      <p:sp>
        <p:nvSpPr>
          <p:cNvPr id="4" name="TextBox 3">
            <a:extLst>
              <a:ext uri="{FF2B5EF4-FFF2-40B4-BE49-F238E27FC236}">
                <a16:creationId xmlns:a16="http://schemas.microsoft.com/office/drawing/2014/main" id="{1DE9BAA4-F5ED-B647-A832-CE82536FEEFB}"/>
              </a:ext>
            </a:extLst>
          </p:cNvPr>
          <p:cNvSpPr txBox="1"/>
          <p:nvPr/>
        </p:nvSpPr>
        <p:spPr>
          <a:xfrm>
            <a:off x="4150533" y="6466093"/>
            <a:ext cx="2983509" cy="307777"/>
          </a:xfrm>
          <a:prstGeom prst="rect">
            <a:avLst/>
          </a:prstGeom>
          <a:noFill/>
        </p:spPr>
        <p:txBody>
          <a:bodyPr wrap="none" rtlCol="0">
            <a:spAutoFit/>
          </a:bodyPr>
          <a:lstStyle/>
          <a:p>
            <a:pPr>
              <a:spcAft>
                <a:spcPts val="600"/>
              </a:spcAft>
            </a:pPr>
            <a:r>
              <a:rPr lang="en-US" dirty="0">
                <a:solidFill>
                  <a:srgbClr val="0070C0"/>
                </a:solidFill>
              </a:rPr>
              <a:t>See WA SEL implementation guide</a:t>
            </a:r>
          </a:p>
        </p:txBody>
      </p:sp>
    </p:spTree>
    <p:extLst>
      <p:ext uri="{BB962C8B-B14F-4D97-AF65-F5344CB8AC3E}">
        <p14:creationId xmlns:p14="http://schemas.microsoft.com/office/powerpoint/2010/main" val="39486567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C608BEB-860E-4094-8511-78603564A7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059050" cy="6858000"/>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838200" y="1412488"/>
            <a:ext cx="2899189" cy="4363844"/>
          </a:xfrm>
        </p:spPr>
        <p:txBody>
          <a:bodyPr anchor="t">
            <a:normAutofit/>
          </a:bodyPr>
          <a:lstStyle/>
          <a:p>
            <a:r>
              <a:rPr lang="en-US" sz="4000">
                <a:solidFill>
                  <a:srgbClr val="FFFFFF"/>
                </a:solidFill>
              </a:rPr>
              <a:t>Closing Activity: Loving Kindness Meditation (LKM)</a:t>
            </a:r>
          </a:p>
        </p:txBody>
      </p:sp>
      <p:sp>
        <p:nvSpPr>
          <p:cNvPr id="3" name="Content Placeholder 2"/>
          <p:cNvSpPr>
            <a:spLocks noGrp="1"/>
          </p:cNvSpPr>
          <p:nvPr>
            <p:ph sz="half" idx="1"/>
          </p:nvPr>
        </p:nvSpPr>
        <p:spPr>
          <a:xfrm>
            <a:off x="4380855" y="1412489"/>
            <a:ext cx="3427283" cy="4363844"/>
          </a:xfrm>
        </p:spPr>
        <p:txBody>
          <a:bodyPr>
            <a:normAutofit/>
          </a:bodyPr>
          <a:lstStyle/>
          <a:p>
            <a:r>
              <a:rPr lang="en-US" sz="1900" dirty="0"/>
              <a:t>LKM focuses on developing feelings of goodwill, kindness and warmth towards others (</a:t>
            </a:r>
            <a:r>
              <a:rPr lang="en-US" sz="1900" dirty="0" err="1"/>
              <a:t>Salzberg</a:t>
            </a:r>
            <a:r>
              <a:rPr lang="en-US" sz="1900" dirty="0"/>
              <a:t>, 1997).</a:t>
            </a:r>
          </a:p>
          <a:p>
            <a:pPr marL="731520" lvl="1" indent="-457200">
              <a:buFont typeface="+mj-ea"/>
              <a:buAutoNum type="circleNumDbPlain"/>
            </a:pPr>
            <a:r>
              <a:rPr lang="en-US" sz="1900" dirty="0"/>
              <a:t>Self</a:t>
            </a:r>
          </a:p>
          <a:p>
            <a:pPr marL="731520" lvl="1" indent="-457200">
              <a:buFont typeface="+mj-ea"/>
              <a:buAutoNum type="circleNumDbPlain"/>
            </a:pPr>
            <a:r>
              <a:rPr lang="en-US" sz="1900" dirty="0"/>
              <a:t>Loved one</a:t>
            </a:r>
          </a:p>
          <a:p>
            <a:pPr marL="731520" lvl="1" indent="-457200">
              <a:buFont typeface="+mj-ea"/>
              <a:buAutoNum type="circleNumDbPlain"/>
            </a:pPr>
            <a:r>
              <a:rPr lang="en-US" sz="1900" dirty="0"/>
              <a:t>Neutral person</a:t>
            </a:r>
          </a:p>
          <a:p>
            <a:pPr marL="731520" lvl="1" indent="-457200">
              <a:buFont typeface="+mj-ea"/>
              <a:buAutoNum type="circleNumDbPlain"/>
            </a:pPr>
            <a:r>
              <a:rPr lang="en-US" sz="1900" dirty="0"/>
              <a:t>Person with conflict</a:t>
            </a:r>
          </a:p>
          <a:p>
            <a:pPr marL="274320" lvl="1" indent="0">
              <a:buNone/>
            </a:pPr>
            <a:endParaRPr lang="en-US" sz="1900" dirty="0"/>
          </a:p>
        </p:txBody>
      </p:sp>
      <p:cxnSp>
        <p:nvCxnSpPr>
          <p:cNvPr id="11" name="Straight Connector 10">
            <a:extLst>
              <a:ext uri="{FF2B5EF4-FFF2-40B4-BE49-F238E27FC236}">
                <a16:creationId xmlns:a16="http://schemas.microsoft.com/office/drawing/2014/main" id="{1F16A8D4-FE87-4604-88B2-394B5D1EB43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129871" y="1412488"/>
            <a:ext cx="0" cy="365760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 name="Content Placeholder 3"/>
          <p:cNvSpPr>
            <a:spLocks noGrp="1"/>
          </p:cNvSpPr>
          <p:nvPr>
            <p:ph sz="half" idx="2"/>
          </p:nvPr>
        </p:nvSpPr>
        <p:spPr>
          <a:xfrm>
            <a:off x="8451604" y="1412489"/>
            <a:ext cx="3197701" cy="4363844"/>
          </a:xfrm>
        </p:spPr>
        <p:txBody>
          <a:bodyPr>
            <a:normAutofit/>
          </a:bodyPr>
          <a:lstStyle/>
          <a:p>
            <a:r>
              <a:rPr lang="en-US" sz="1600"/>
              <a:t>Reduced depression and PTSD symptoms (Kearney et al., 2013)</a:t>
            </a:r>
          </a:p>
          <a:p>
            <a:r>
              <a:rPr lang="en-US" sz="1600"/>
              <a:t>Reduced implicit bias, in-group/out group (Kang, Gray &amp; Dovidio, 2014)</a:t>
            </a:r>
          </a:p>
          <a:p>
            <a:r>
              <a:rPr lang="en-US" sz="1600"/>
              <a:t>Increased feelings of </a:t>
            </a:r>
            <a:r>
              <a:rPr lang="en-US" sz="1600" b="1"/>
              <a:t>love, joy, contentment, gratitude, pride, hope, interest, amusement, and awe </a:t>
            </a:r>
            <a:r>
              <a:rPr lang="en-US" sz="1600"/>
              <a:t>(Fredrickson, et al., 2008) </a:t>
            </a:r>
          </a:p>
          <a:p>
            <a:r>
              <a:rPr lang="en-US" sz="1600"/>
              <a:t>Increased </a:t>
            </a:r>
            <a:r>
              <a:rPr lang="en-US" sz="1600" b="1"/>
              <a:t>social connections </a:t>
            </a:r>
            <a:r>
              <a:rPr lang="en-US" sz="1600"/>
              <a:t>(Kok et al., 2013), </a:t>
            </a:r>
            <a:r>
              <a:rPr lang="en-US" sz="1600" b="1"/>
              <a:t>helping</a:t>
            </a:r>
            <a:r>
              <a:rPr lang="en-US" sz="1600"/>
              <a:t> (</a:t>
            </a:r>
            <a:r>
              <a:rPr lang="de-DE" sz="1600"/>
              <a:t>Leiberg, Klimecki &amp; Singer, 2011) </a:t>
            </a:r>
            <a:r>
              <a:rPr lang="de-DE" sz="1600" b="1"/>
              <a:t>compassion &amp; empathy</a:t>
            </a:r>
            <a:r>
              <a:rPr lang="de-DE" sz="1600"/>
              <a:t> </a:t>
            </a:r>
            <a:r>
              <a:rPr lang="en-US" sz="1600"/>
              <a:t>(Klimecki, et al., 2013)</a:t>
            </a:r>
          </a:p>
        </p:txBody>
      </p:sp>
    </p:spTree>
    <p:extLst>
      <p:ext uri="{BB962C8B-B14F-4D97-AF65-F5344CB8AC3E}">
        <p14:creationId xmlns:p14="http://schemas.microsoft.com/office/powerpoint/2010/main" val="82325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18FD74D4-C0F3-4E5B-9628-885593F0B5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4B4058B-3BAB-DD45-B5AD-ACC0778B5B7B}"/>
              </a:ext>
            </a:extLst>
          </p:cNvPr>
          <p:cNvSpPr>
            <a:spLocks noGrp="1"/>
          </p:cNvSpPr>
          <p:nvPr>
            <p:ph type="title"/>
          </p:nvPr>
        </p:nvSpPr>
        <p:spPr>
          <a:xfrm>
            <a:off x="1197864" y="891539"/>
            <a:ext cx="4898135" cy="2340392"/>
          </a:xfrm>
        </p:spPr>
        <p:txBody>
          <a:bodyPr>
            <a:normAutofit/>
          </a:bodyPr>
          <a:lstStyle/>
          <a:p>
            <a:r>
              <a:rPr lang="en-US" sz="4000" dirty="0"/>
              <a:t>Thank you!</a:t>
            </a:r>
            <a:br>
              <a:rPr lang="en-US" sz="4000" dirty="0"/>
            </a:br>
            <a:br>
              <a:rPr lang="en-US" sz="4000" dirty="0"/>
            </a:br>
            <a:endParaRPr lang="en-US" sz="4000" dirty="0"/>
          </a:p>
        </p:txBody>
      </p:sp>
      <p:sp>
        <p:nvSpPr>
          <p:cNvPr id="14" name="Rectangle 13">
            <a:extLst>
              <a:ext uri="{FF2B5EF4-FFF2-40B4-BE49-F238E27FC236}">
                <a16:creationId xmlns:a16="http://schemas.microsoft.com/office/drawing/2014/main" id="{E64FA8EC-281F-4A47-AF2E-9F85F2AABC2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891540"/>
            <a:ext cx="722376" cy="5071110"/>
          </a:xfrm>
          <a:prstGeom prst="rect">
            <a:avLst/>
          </a:prstGeom>
          <a:solidFill>
            <a:srgbClr val="4C52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Placeholder 2">
            <a:extLst>
              <a:ext uri="{FF2B5EF4-FFF2-40B4-BE49-F238E27FC236}">
                <a16:creationId xmlns:a16="http://schemas.microsoft.com/office/drawing/2014/main" id="{FC61BAA9-5E7E-7F43-A875-81AF8FD254EF}"/>
              </a:ext>
            </a:extLst>
          </p:cNvPr>
          <p:cNvSpPr>
            <a:spLocks noGrp="1"/>
          </p:cNvSpPr>
          <p:nvPr>
            <p:ph type="body" idx="1"/>
          </p:nvPr>
        </p:nvSpPr>
        <p:spPr>
          <a:xfrm>
            <a:off x="1037492" y="1863969"/>
            <a:ext cx="5039350" cy="4180215"/>
          </a:xfrm>
        </p:spPr>
        <p:txBody>
          <a:bodyPr>
            <a:normAutofit/>
          </a:bodyPr>
          <a:lstStyle/>
          <a:p>
            <a:pPr marL="114300" indent="0">
              <a:buNone/>
            </a:pPr>
            <a:r>
              <a:rPr lang="en-US" sz="2000" dirty="0">
                <a:hlinkClick r:id="rId3"/>
              </a:rPr>
              <a:t>feuerl@uw.edu</a:t>
            </a:r>
            <a:r>
              <a:rPr lang="en-US" sz="2000" dirty="0"/>
              <a:t> </a:t>
            </a:r>
          </a:p>
          <a:p>
            <a:pPr lvl="1"/>
            <a:endParaRPr lang="en-US" sz="1400" dirty="0"/>
          </a:p>
        </p:txBody>
      </p:sp>
      <p:pic>
        <p:nvPicPr>
          <p:cNvPr id="7" name="Picture 6">
            <a:extLst>
              <a:ext uri="{FF2B5EF4-FFF2-40B4-BE49-F238E27FC236}">
                <a16:creationId xmlns:a16="http://schemas.microsoft.com/office/drawing/2014/main" id="{20CDF2C7-EA1D-5044-A71F-A8C78C5366C5}"/>
              </a:ext>
            </a:extLst>
          </p:cNvPr>
          <p:cNvPicPr>
            <a:picLocks noChangeAspect="1"/>
          </p:cNvPicPr>
          <p:nvPr/>
        </p:nvPicPr>
        <p:blipFill rotWithShape="1">
          <a:blip r:embed="rId4"/>
          <a:srcRect l="16042" r="16953"/>
          <a:stretch/>
        </p:blipFill>
        <p:spPr>
          <a:xfrm>
            <a:off x="6552330" y="891540"/>
            <a:ext cx="5639670" cy="5071110"/>
          </a:xfrm>
          <a:prstGeom prst="rect">
            <a:avLst/>
          </a:prstGeom>
          <a:effectLst>
            <a:outerShdw blurRad="406400" dist="317500" dir="5400000" sx="89000" sy="89000" rotWithShape="0">
              <a:prstClr val="black">
                <a:alpha val="15000"/>
              </a:prstClr>
            </a:outerShdw>
          </a:effectLst>
        </p:spPr>
      </p:pic>
    </p:spTree>
    <p:extLst>
      <p:ext uri="{BB962C8B-B14F-4D97-AF65-F5344CB8AC3E}">
        <p14:creationId xmlns:p14="http://schemas.microsoft.com/office/powerpoint/2010/main" val="20735246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1"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63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73" name="Slide Background Fill">
            <a:extLst>
              <a:ext uri="{FF2B5EF4-FFF2-40B4-BE49-F238E27FC236}">
                <a16:creationId xmlns:a16="http://schemas.microsoft.com/office/drawing/2014/main" id="{C04DA1FE-EBEF-4AF3-A3C6-067C78D4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63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color fill">
            <a:extLst>
              <a:ext uri="{FF2B5EF4-FFF2-40B4-BE49-F238E27FC236}">
                <a16:creationId xmlns:a16="http://schemas.microsoft.com/office/drawing/2014/main" id="{8B1B3E66-23F5-436C-A0C1-32A666D280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634"/>
            <a:ext cx="12188949" cy="6858000"/>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2770" name="Content Placeholder 3">
            <a:extLst>
              <a:ext uri="{FF2B5EF4-FFF2-40B4-BE49-F238E27FC236}">
                <a16:creationId xmlns:a16="http://schemas.microsoft.com/office/drawing/2014/main" id="{5C3F8F98-B05A-3A4D-ADC0-0529B4CDEC9E}"/>
              </a:ext>
            </a:extLst>
          </p:cNvPr>
          <p:cNvPicPr>
            <a:picLocks noGrp="1" noChangeAspect="1" noChangeArrowheads="1"/>
          </p:cNvPicPr>
          <p:nvPr>
            <p:ph idx="1"/>
          </p:nvPr>
        </p:nvPicPr>
        <p:blipFill rotWithShape="1">
          <a:blip r:embed="rId3">
            <a:alphaModFix amt="31000"/>
            <a:extLst>
              <a:ext uri="{28A0092B-C50C-407E-A947-70E740481C1C}">
                <a14:useLocalDpi xmlns:a14="http://schemas.microsoft.com/office/drawing/2010/main" val="0"/>
              </a:ext>
            </a:extLst>
          </a:blip>
          <a:srcRect t="11310" b="4420"/>
          <a:stretch/>
        </p:blipFill>
        <p:spPr>
          <a:xfrm>
            <a:off x="3048" y="14767"/>
            <a:ext cx="12192001" cy="6858000"/>
          </a:xfrm>
          <a:prstGeom prst="rect">
            <a:avLst/>
          </a:prstGeom>
        </p:spPr>
      </p:pic>
      <p:grpSp>
        <p:nvGrpSpPr>
          <p:cNvPr id="77" name="Group 76">
            <a:extLst>
              <a:ext uri="{FF2B5EF4-FFF2-40B4-BE49-F238E27FC236}">
                <a16:creationId xmlns:a16="http://schemas.microsoft.com/office/drawing/2014/main" id="{28EC230A-A12C-4339-92EE-F850809ECEA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0" y="0"/>
            <a:chExt cx="12188952" cy="6858000"/>
          </a:xfrm>
        </p:grpSpPr>
        <p:sp>
          <p:nvSpPr>
            <p:cNvPr id="78" name="Freeform: Shape 77">
              <a:extLst>
                <a:ext uri="{FF2B5EF4-FFF2-40B4-BE49-F238E27FC236}">
                  <a16:creationId xmlns:a16="http://schemas.microsoft.com/office/drawing/2014/main" id="{99266DA8-A1F2-4B9F-AD49-F0F4270B50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B85EAE53-C456-4300-BEA6-3AF8CC0F5F5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831E0EBD-0F61-4DE9-9397-8E536207100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E00BA56C-1B81-460E-96B4-6E0DDE6778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0F84DEAC-B1F0-4AAF-9532-1F93B473FE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3E9BF985-74AA-43F0-A812-F4CD3384171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AA31C745-2F56-4B25-8616-92358DAFA0E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a:extLst>
              <a:ext uri="{FF2B5EF4-FFF2-40B4-BE49-F238E27FC236}">
                <a16:creationId xmlns:a16="http://schemas.microsoft.com/office/drawing/2014/main" id="{5B02AA3C-C826-E948-9597-76DDED548CE7}"/>
              </a:ext>
            </a:extLst>
          </p:cNvPr>
          <p:cNvSpPr>
            <a:spLocks noGrp="1"/>
          </p:cNvSpPr>
          <p:nvPr>
            <p:ph type="title"/>
          </p:nvPr>
        </p:nvSpPr>
        <p:spPr>
          <a:xfrm>
            <a:off x="611491" y="3122253"/>
            <a:ext cx="10558405" cy="3039374"/>
          </a:xfrm>
        </p:spPr>
        <p:txBody>
          <a:bodyPr vert="horz" lIns="91440" tIns="45720" rIns="91440" bIns="45720" rtlCol="0" anchor="b">
            <a:normAutofit/>
          </a:bodyPr>
          <a:lstStyle/>
          <a:p>
            <a:pPr algn="ctr">
              <a:spcBef>
                <a:spcPct val="0"/>
              </a:spcBef>
              <a:defRPr/>
            </a:pPr>
            <a:r>
              <a:rPr lang="en-US" sz="4800" kern="1200" dirty="0">
                <a:solidFill>
                  <a:schemeClr val="bg1"/>
                </a:solidFill>
                <a:latin typeface="+mj-lt"/>
                <a:ea typeface="+mj-ea"/>
                <a:cs typeface="+mj-cs"/>
              </a:rPr>
              <a:t>--And my UWT SEL Graduate Students</a:t>
            </a:r>
          </a:p>
        </p:txBody>
      </p:sp>
    </p:spTree>
    <p:extLst>
      <p:ext uri="{BB962C8B-B14F-4D97-AF65-F5344CB8AC3E}">
        <p14:creationId xmlns:p14="http://schemas.microsoft.com/office/powerpoint/2010/main" val="167128300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Title 3">
            <a:extLst>
              <a:ext uri="{FF2B5EF4-FFF2-40B4-BE49-F238E27FC236}">
                <a16:creationId xmlns:a16="http://schemas.microsoft.com/office/drawing/2014/main" id="{35F103BD-A2B1-C14E-BFDE-151D10EAE76E}"/>
              </a:ext>
            </a:extLst>
          </p:cNvPr>
          <p:cNvSpPr>
            <a:spLocks noGrp="1"/>
          </p:cNvSpPr>
          <p:nvPr>
            <p:ph type="title"/>
          </p:nvPr>
        </p:nvSpPr>
        <p:spPr>
          <a:xfrm>
            <a:off x="2022475" y="93664"/>
            <a:ext cx="8147050" cy="1563687"/>
          </a:xfrm>
        </p:spPr>
        <p:txBody>
          <a:bodyPr>
            <a:normAutofit/>
          </a:bodyPr>
          <a:lstStyle/>
          <a:p>
            <a:r>
              <a:rPr lang="en-US" altLang="en-US" sz="4000" dirty="0"/>
              <a:t>-And my research</a:t>
            </a:r>
          </a:p>
        </p:txBody>
      </p:sp>
      <p:sp>
        <p:nvSpPr>
          <p:cNvPr id="34818" name="Text Placeholder 4">
            <a:extLst>
              <a:ext uri="{FF2B5EF4-FFF2-40B4-BE49-F238E27FC236}">
                <a16:creationId xmlns:a16="http://schemas.microsoft.com/office/drawing/2014/main" id="{B8A95932-B0B3-1C4E-897F-1494B949D4C3}"/>
              </a:ext>
            </a:extLst>
          </p:cNvPr>
          <p:cNvSpPr>
            <a:spLocks noGrp="1"/>
          </p:cNvSpPr>
          <p:nvPr>
            <p:ph idx="1"/>
          </p:nvPr>
        </p:nvSpPr>
        <p:spPr>
          <a:xfrm>
            <a:off x="1093694" y="1434353"/>
            <a:ext cx="10452847" cy="4631485"/>
          </a:xfrm>
        </p:spPr>
        <p:txBody>
          <a:bodyPr/>
          <a:lstStyle/>
          <a:p>
            <a:pPr marL="0" indent="0">
              <a:buNone/>
            </a:pPr>
            <a:r>
              <a:rPr lang="en-US" altLang="en-US" sz="2400" dirty="0"/>
              <a:t>My areas of expertise: systems change, behavior supports, and social and emotional learning (including mindfulness-based practices). </a:t>
            </a:r>
          </a:p>
          <a:p>
            <a:pPr marL="0" indent="0">
              <a:buNone/>
            </a:pPr>
            <a:r>
              <a:rPr lang="en-US" altLang="en-US" sz="2400" dirty="0"/>
              <a:t>I have two companion websites:  </a:t>
            </a:r>
            <a:r>
              <a:rPr lang="en-US" altLang="en-US" dirty="0">
                <a:hlinkClick r:id="rId3"/>
              </a:rPr>
              <a:t>https://strongkidsresources.com</a:t>
            </a:r>
            <a:r>
              <a:rPr lang="en-US" altLang="en-US" dirty="0"/>
              <a:t>                               </a:t>
            </a:r>
            <a:r>
              <a:rPr lang="en-US" altLang="en-US" dirty="0">
                <a:hlinkClick r:id="rId4"/>
              </a:rPr>
              <a:t>https://spbdsupport.com</a:t>
            </a:r>
            <a:endParaRPr lang="en-US" altLang="en-US" dirty="0"/>
          </a:p>
          <a:p>
            <a:pPr lvl="1"/>
            <a:endParaRPr lang="en-US" altLang="en-US" dirty="0"/>
          </a:p>
        </p:txBody>
      </p:sp>
      <p:pic>
        <p:nvPicPr>
          <p:cNvPr id="7" name="Picture 6">
            <a:extLst>
              <a:ext uri="{FF2B5EF4-FFF2-40B4-BE49-F238E27FC236}">
                <a16:creationId xmlns:a16="http://schemas.microsoft.com/office/drawing/2014/main" id="{A1D316B6-0266-2F43-9142-F37575972DF0}"/>
              </a:ext>
            </a:extLst>
          </p:cNvPr>
          <p:cNvPicPr>
            <a:picLocks noChangeAspect="1"/>
          </p:cNvPicPr>
          <p:nvPr/>
        </p:nvPicPr>
        <p:blipFill>
          <a:blip r:embed="rId5"/>
          <a:stretch>
            <a:fillRect/>
          </a:stretch>
        </p:blipFill>
        <p:spPr>
          <a:xfrm>
            <a:off x="7569852" y="3429001"/>
            <a:ext cx="4156863" cy="3053310"/>
          </a:xfrm>
          <a:prstGeom prst="rect">
            <a:avLst/>
          </a:prstGeom>
          <a:ln>
            <a:noFill/>
          </a:ln>
          <a:effectLst>
            <a:outerShdw blurRad="292100" dist="139700" dir="2700000" algn="tl" rotWithShape="0">
              <a:srgbClr val="333333">
                <a:alpha val="65000"/>
              </a:srgbClr>
            </a:outerShdw>
          </a:effectLst>
        </p:spPr>
      </p:pic>
      <p:pic>
        <p:nvPicPr>
          <p:cNvPr id="6" name="Picture 5">
            <a:extLst>
              <a:ext uri="{FF2B5EF4-FFF2-40B4-BE49-F238E27FC236}">
                <a16:creationId xmlns:a16="http://schemas.microsoft.com/office/drawing/2014/main" id="{52714FD7-B032-D84B-8326-6D1807863101}"/>
              </a:ext>
            </a:extLst>
          </p:cNvPr>
          <p:cNvPicPr>
            <a:picLocks noChangeAspect="1"/>
          </p:cNvPicPr>
          <p:nvPr/>
        </p:nvPicPr>
        <p:blipFill>
          <a:blip r:embed="rId6"/>
          <a:stretch>
            <a:fillRect/>
          </a:stretch>
        </p:blipFill>
        <p:spPr>
          <a:xfrm>
            <a:off x="4921178" y="3411434"/>
            <a:ext cx="2349643" cy="3070877"/>
          </a:xfrm>
          <a:prstGeom prst="rect">
            <a:avLst/>
          </a:prstGeom>
        </p:spPr>
      </p:pic>
      <p:pic>
        <p:nvPicPr>
          <p:cNvPr id="11" name="Picture 10">
            <a:extLst>
              <a:ext uri="{FF2B5EF4-FFF2-40B4-BE49-F238E27FC236}">
                <a16:creationId xmlns:a16="http://schemas.microsoft.com/office/drawing/2014/main" id="{821041EE-EA3D-6A4A-8CB1-99ECB650569E}"/>
              </a:ext>
            </a:extLst>
          </p:cNvPr>
          <p:cNvPicPr>
            <a:picLocks noChangeAspect="1"/>
          </p:cNvPicPr>
          <p:nvPr/>
        </p:nvPicPr>
        <p:blipFill>
          <a:blip r:embed="rId7"/>
          <a:stretch>
            <a:fillRect/>
          </a:stretch>
        </p:blipFill>
        <p:spPr>
          <a:xfrm>
            <a:off x="950259" y="4090299"/>
            <a:ext cx="3521639" cy="2183776"/>
          </a:xfrm>
          <a:prstGeom prst="rect">
            <a:avLst/>
          </a:prstGeom>
        </p:spPr>
      </p:pic>
    </p:spTree>
    <p:extLst>
      <p:ext uri="{BB962C8B-B14F-4D97-AF65-F5344CB8AC3E}">
        <p14:creationId xmlns:p14="http://schemas.microsoft.com/office/powerpoint/2010/main" val="419058540"/>
      </p:ext>
    </p:extLst>
  </p:cSld>
  <p:clrMapOvr>
    <a:masterClrMapping/>
  </p:clrMapOvr>
</p:sld>
</file>

<file path=ppt/theme/theme1.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5857</Words>
  <Application>Microsoft Macintosh PowerPoint</Application>
  <PresentationFormat>Widescreen</PresentationFormat>
  <Paragraphs>499</Paragraphs>
  <Slides>79</Slides>
  <Notes>38</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79</vt:i4>
      </vt:variant>
    </vt:vector>
  </HeadingPairs>
  <TitlesOfParts>
    <vt:vector size="85" baseType="lpstr">
      <vt:lpstr>Arial</vt:lpstr>
      <vt:lpstr>Bradley Hand ITC</vt:lpstr>
      <vt:lpstr>Britannic Bold</vt:lpstr>
      <vt:lpstr>Calibri</vt:lpstr>
      <vt:lpstr>Gill Sans Ultra Bold</vt:lpstr>
      <vt:lpstr>Office Theme</vt:lpstr>
      <vt:lpstr>Using SEL to Center &amp; Serve our Multilingual Learners</vt:lpstr>
      <vt:lpstr>Opening activities</vt:lpstr>
      <vt:lpstr>Land Acknowledgement</vt:lpstr>
      <vt:lpstr>Statement of Positionality  My SEL Journey Began Here</vt:lpstr>
      <vt:lpstr>But it truly began at the University of Oregon in 2000</vt:lpstr>
      <vt:lpstr>-And continued in Southern China</vt:lpstr>
      <vt:lpstr>--And by deepening my understanding through international study</vt:lpstr>
      <vt:lpstr>--And my UWT SEL Graduate Students</vt:lpstr>
      <vt:lpstr>-And my research</vt:lpstr>
      <vt:lpstr>And my work with Tacoma Whole Child</vt:lpstr>
      <vt:lpstr>1-2-3 Session Sequence</vt:lpstr>
      <vt:lpstr>5 Objectives</vt:lpstr>
      <vt:lpstr>Logistics</vt:lpstr>
      <vt:lpstr>SEL Menagerie</vt:lpstr>
      <vt:lpstr>Prior Knowledge &amp; Experience</vt:lpstr>
      <vt:lpstr>Learning &amp; Intentions</vt:lpstr>
      <vt:lpstr>SELf Reflection &amp; Values Inventory</vt:lpstr>
      <vt:lpstr>Societal Shaping:  Values &amp; Emotions</vt:lpstr>
      <vt:lpstr>SEL Values Inventory</vt:lpstr>
      <vt:lpstr>Emotions as communication that is filtered through culture &amp; societal norms</vt:lpstr>
      <vt:lpstr>SEL Overview</vt:lpstr>
      <vt:lpstr>SEL leads to more of what we want to see in our schools and students—less of what we do not (reviewed in Gueldner, Feuerborn, &amp; Merrell, 2020) </vt:lpstr>
      <vt:lpstr>SEL for CLD Students: The Big Picture</vt:lpstr>
      <vt:lpstr>SEL Framework by CASEL</vt:lpstr>
      <vt:lpstr>PowerPoint Presentation</vt:lpstr>
      <vt:lpstr>The Importance of Reflection</vt:lpstr>
      <vt:lpstr>Reflection on the Competencies</vt:lpstr>
      <vt:lpstr>More reflection on the competencies</vt:lpstr>
      <vt:lpstr>Reflection  Action</vt:lpstr>
      <vt:lpstr>Answer the following 5 questions:</vt:lpstr>
      <vt:lpstr>SEL programs and adaption for better cultural &amp; contextual fit</vt:lpstr>
      <vt:lpstr>PowerPoint Presentation</vt:lpstr>
      <vt:lpstr>PowerPoint Presentation</vt:lpstr>
      <vt:lpstr>Culturally Responsive SEL: Program Adaption</vt:lpstr>
      <vt:lpstr>Warning: Gaps in knowledge are vast.</vt:lpstr>
      <vt:lpstr>To adapt or not to adapt?</vt:lpstr>
      <vt:lpstr>Guiding Principles</vt:lpstr>
      <vt:lpstr>PowerPoint Presentation</vt:lpstr>
      <vt:lpstr>Discuss both resources &amp; challenges</vt:lpstr>
      <vt:lpstr>PowerPoint Presentation</vt:lpstr>
      <vt:lpstr>PowerPoint Presentation</vt:lpstr>
      <vt:lpstr>Summary Recommendations (Gueldner, Feuerborn, &amp; Merrell, 2020)</vt:lpstr>
      <vt:lpstr>High Impact SELected Strategies with  Low Language Load </vt:lpstr>
      <vt:lpstr>To Start: Build &amp; Maintain an Inclusive Community Establish norms for being present, mindful, and safe. You may bring a set that they then expand or provide feedback on, and/or co-create classroom norms. Some examples of norms are:  </vt:lpstr>
      <vt:lpstr>Your first greeting is important How do you plan to re-engage with students and families?</vt:lpstr>
      <vt:lpstr>The power of Emotion Check-Ins</vt:lpstr>
      <vt:lpstr>The 5 Step Check-in process</vt:lpstr>
      <vt:lpstr>Check-in ideas</vt:lpstr>
      <vt:lpstr>PowerPoint Presentation</vt:lpstr>
      <vt:lpstr>Developing Emotion Vocabulary</vt:lpstr>
      <vt:lpstr>Emotion Processing through Language (Elias &amp; Arnold, 2006)</vt:lpstr>
      <vt:lpstr>Emotion Wheels for Vocabulary</vt:lpstr>
      <vt:lpstr>Images assist in teaching emotional intensity</vt:lpstr>
      <vt:lpstr> Concurrent Emotions</vt:lpstr>
      <vt:lpstr>Other high-impact, evidence-based SEL practices with low language load: Self-Awareness &amp; Regulation </vt:lpstr>
      <vt:lpstr>Awareness of Emotions as Physical Sensations</vt:lpstr>
      <vt:lpstr>PowerPoint Presentation</vt:lpstr>
      <vt:lpstr>Mindfulness-Based Movement: Yoga, Tai Chi, Qi Gong, and Progressive Relaxation</vt:lpstr>
      <vt:lpstr>Mindful Practice to facilitate Self-Awareness</vt:lpstr>
      <vt:lpstr>Mindful Eating</vt:lpstr>
      <vt:lpstr>Breathing Techniques for Self-Management</vt:lpstr>
      <vt:lpstr>Other methods of teaching Diaphragmatic Breathing</vt:lpstr>
      <vt:lpstr>Other Simple Breathing Techniques</vt:lpstr>
      <vt:lpstr>Other SELected strategies</vt:lpstr>
      <vt:lpstr>Using Literature: Children’s Books Recommended &amp; Compiled by Dr. Belinda Louie </vt:lpstr>
      <vt:lpstr>PowerPoint Presentation</vt:lpstr>
      <vt:lpstr>The Opportunity for Connection</vt:lpstr>
      <vt:lpstr>The Challenge in Responding</vt:lpstr>
      <vt:lpstr>Possible Responses</vt:lpstr>
      <vt:lpstr>It’s Inevitable. We Can Prepare!</vt:lpstr>
      <vt:lpstr>Continued</vt:lpstr>
      <vt:lpstr>Let’s Practice!</vt:lpstr>
      <vt:lpstr>Start &amp; finish as a community</vt:lpstr>
      <vt:lpstr>A CASEL resource for returning to school during these times: </vt:lpstr>
      <vt:lpstr>Consider free, online student and family needs assessment surveys, such as this one</vt:lpstr>
      <vt:lpstr>In Sum: General Principles for Delivering Culturally Responsive SEL </vt:lpstr>
      <vt:lpstr>Consider the following questions:  </vt:lpstr>
      <vt:lpstr>Closing Activity: Loving Kindness Meditation (LKM)</vt:lpstr>
      <vt:lpstr>Thank you!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Using SEL to Center &amp; Serve our Multilingual Learners</dc:title>
  <dc:creator>Laura Feuerborn</dc:creator>
  <cp:lastModifiedBy>Laura Feuerborn</cp:lastModifiedBy>
  <cp:revision>1</cp:revision>
  <dcterms:created xsi:type="dcterms:W3CDTF">2020-08-13T02:27:53Z</dcterms:created>
  <dcterms:modified xsi:type="dcterms:W3CDTF">2020-08-13T02:28:18Z</dcterms:modified>
</cp:coreProperties>
</file>